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08" r:id="rId1"/>
  </p:sldMasterIdLst>
  <p:notesMasterIdLst>
    <p:notesMasterId r:id="rId13"/>
  </p:notesMasterIdLst>
  <p:handoutMasterIdLst>
    <p:handoutMasterId r:id="rId14"/>
  </p:handoutMasterIdLst>
  <p:sldIdLst>
    <p:sldId id="260" r:id="rId2"/>
    <p:sldId id="279" r:id="rId3"/>
    <p:sldId id="278" r:id="rId4"/>
    <p:sldId id="266" r:id="rId5"/>
    <p:sldId id="267" r:id="rId6"/>
    <p:sldId id="276" r:id="rId7"/>
    <p:sldId id="280" r:id="rId8"/>
    <p:sldId id="268" r:id="rId9"/>
    <p:sldId id="269" r:id="rId10"/>
    <p:sldId id="270" r:id="rId11"/>
    <p:sldId id="271" r:id="rId12"/>
  </p:sldIdLst>
  <p:sldSz cx="9906000" cy="6858000" type="A4"/>
  <p:notesSz cx="6735763" cy="9866313"/>
  <p:defaultTextStyle>
    <a:defPPr>
      <a:defRPr lang="ja-JP"/>
    </a:defPPr>
    <a:lvl1pPr marL="0" algn="l" defTabSz="538764" rtl="0" eaLnBrk="1" latinLnBrk="0" hangingPunct="1">
      <a:defRPr kumimoji="1" sz="1061" kern="1200">
        <a:solidFill>
          <a:schemeClr val="tx1"/>
        </a:solidFill>
        <a:latin typeface="+mn-lt"/>
        <a:ea typeface="+mn-ea"/>
        <a:cs typeface="+mn-cs"/>
      </a:defRPr>
    </a:lvl1pPr>
    <a:lvl2pPr marL="269382" algn="l" defTabSz="538764" rtl="0" eaLnBrk="1" latinLnBrk="0" hangingPunct="1">
      <a:defRPr kumimoji="1" sz="1061" kern="1200">
        <a:solidFill>
          <a:schemeClr val="tx1"/>
        </a:solidFill>
        <a:latin typeface="+mn-lt"/>
        <a:ea typeface="+mn-ea"/>
        <a:cs typeface="+mn-cs"/>
      </a:defRPr>
    </a:lvl2pPr>
    <a:lvl3pPr marL="538764" algn="l" defTabSz="538764" rtl="0" eaLnBrk="1" latinLnBrk="0" hangingPunct="1">
      <a:defRPr kumimoji="1" sz="1061" kern="1200">
        <a:solidFill>
          <a:schemeClr val="tx1"/>
        </a:solidFill>
        <a:latin typeface="+mn-lt"/>
        <a:ea typeface="+mn-ea"/>
        <a:cs typeface="+mn-cs"/>
      </a:defRPr>
    </a:lvl3pPr>
    <a:lvl4pPr marL="808147" algn="l" defTabSz="538764" rtl="0" eaLnBrk="1" latinLnBrk="0" hangingPunct="1">
      <a:defRPr kumimoji="1" sz="1061" kern="1200">
        <a:solidFill>
          <a:schemeClr val="tx1"/>
        </a:solidFill>
        <a:latin typeface="+mn-lt"/>
        <a:ea typeface="+mn-ea"/>
        <a:cs typeface="+mn-cs"/>
      </a:defRPr>
    </a:lvl4pPr>
    <a:lvl5pPr marL="1077529" algn="l" defTabSz="538764" rtl="0" eaLnBrk="1" latinLnBrk="0" hangingPunct="1">
      <a:defRPr kumimoji="1" sz="1061" kern="1200">
        <a:solidFill>
          <a:schemeClr val="tx1"/>
        </a:solidFill>
        <a:latin typeface="+mn-lt"/>
        <a:ea typeface="+mn-ea"/>
        <a:cs typeface="+mn-cs"/>
      </a:defRPr>
    </a:lvl5pPr>
    <a:lvl6pPr marL="1346911" algn="l" defTabSz="538764" rtl="0" eaLnBrk="1" latinLnBrk="0" hangingPunct="1">
      <a:defRPr kumimoji="1" sz="1061" kern="1200">
        <a:solidFill>
          <a:schemeClr val="tx1"/>
        </a:solidFill>
        <a:latin typeface="+mn-lt"/>
        <a:ea typeface="+mn-ea"/>
        <a:cs typeface="+mn-cs"/>
      </a:defRPr>
    </a:lvl6pPr>
    <a:lvl7pPr marL="1616293" algn="l" defTabSz="538764" rtl="0" eaLnBrk="1" latinLnBrk="0" hangingPunct="1">
      <a:defRPr kumimoji="1" sz="1061" kern="1200">
        <a:solidFill>
          <a:schemeClr val="tx1"/>
        </a:solidFill>
        <a:latin typeface="+mn-lt"/>
        <a:ea typeface="+mn-ea"/>
        <a:cs typeface="+mn-cs"/>
      </a:defRPr>
    </a:lvl7pPr>
    <a:lvl8pPr marL="1885676" algn="l" defTabSz="538764" rtl="0" eaLnBrk="1" latinLnBrk="0" hangingPunct="1">
      <a:defRPr kumimoji="1" sz="1061" kern="1200">
        <a:solidFill>
          <a:schemeClr val="tx1"/>
        </a:solidFill>
        <a:latin typeface="+mn-lt"/>
        <a:ea typeface="+mn-ea"/>
        <a:cs typeface="+mn-cs"/>
      </a:defRPr>
    </a:lvl8pPr>
    <a:lvl9pPr marL="2155058" algn="l" defTabSz="538764" rtl="0" eaLnBrk="1" latinLnBrk="0" hangingPunct="1">
      <a:defRPr kumimoji="1" sz="106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523" autoAdjust="0"/>
  </p:normalViewPr>
  <p:slideViewPr>
    <p:cSldViewPr snapToGrid="0">
      <p:cViewPr varScale="1">
        <p:scale>
          <a:sx n="68" d="100"/>
          <a:sy n="68" d="100"/>
        </p:scale>
        <p:origin x="9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19413" cy="495300"/>
          </a:xfrm>
          <a:prstGeom prst="rect">
            <a:avLst/>
          </a:prstGeom>
        </p:spPr>
        <p:txBody>
          <a:bodyPr vert="horz" lIns="91381" tIns="45691" rIns="91381" bIns="4569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381" tIns="45691" rIns="91381" bIns="45691" rtlCol="0"/>
          <a:lstStyle>
            <a:lvl1pPr algn="r">
              <a:defRPr sz="1200"/>
            </a:lvl1pPr>
          </a:lstStyle>
          <a:p>
            <a:fld id="{6A1742A1-8475-4C2D-8182-C302E6BFAD82}" type="datetimeFigureOut">
              <a:rPr kumimoji="1" lang="ja-JP" altLang="en-US" smtClean="0"/>
              <a:t>2024/8/28</a:t>
            </a:fld>
            <a:endParaRPr kumimoji="1" lang="ja-JP" altLang="en-US"/>
          </a:p>
        </p:txBody>
      </p:sp>
      <p:sp>
        <p:nvSpPr>
          <p:cNvPr id="4" name="フッター プレースホルダー 3"/>
          <p:cNvSpPr>
            <a:spLocks noGrp="1"/>
          </p:cNvSpPr>
          <p:nvPr>
            <p:ph type="ftr" sz="quarter" idx="2"/>
          </p:nvPr>
        </p:nvSpPr>
        <p:spPr>
          <a:xfrm>
            <a:off x="4" y="9371014"/>
            <a:ext cx="2919413" cy="495300"/>
          </a:xfrm>
          <a:prstGeom prst="rect">
            <a:avLst/>
          </a:prstGeom>
        </p:spPr>
        <p:txBody>
          <a:bodyPr vert="horz" lIns="91381" tIns="45691" rIns="91381" bIns="4569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5300"/>
          </a:xfrm>
          <a:prstGeom prst="rect">
            <a:avLst/>
          </a:prstGeom>
        </p:spPr>
        <p:txBody>
          <a:bodyPr vert="horz" lIns="91381" tIns="45691" rIns="91381" bIns="45691" rtlCol="0" anchor="b"/>
          <a:lstStyle>
            <a:lvl1pPr algn="r">
              <a:defRPr sz="1200"/>
            </a:lvl1pPr>
          </a:lstStyle>
          <a:p>
            <a:fld id="{AA49D566-AC94-42DD-8B09-A57B9C05EDB8}" type="slidenum">
              <a:rPr kumimoji="1" lang="ja-JP" altLang="en-US" smtClean="0"/>
              <a:t>‹#›</a:t>
            </a:fld>
            <a:endParaRPr kumimoji="1" lang="ja-JP" altLang="en-US"/>
          </a:p>
        </p:txBody>
      </p:sp>
    </p:spTree>
    <p:extLst>
      <p:ext uri="{BB962C8B-B14F-4D97-AF65-F5344CB8AC3E}">
        <p14:creationId xmlns:p14="http://schemas.microsoft.com/office/powerpoint/2010/main" val="36918148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366" tIns="45683" rIns="91366" bIns="4568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8" y="0"/>
            <a:ext cx="2918831" cy="495029"/>
          </a:xfrm>
          <a:prstGeom prst="rect">
            <a:avLst/>
          </a:prstGeom>
        </p:spPr>
        <p:txBody>
          <a:bodyPr vert="horz" lIns="91366" tIns="45683" rIns="91366" bIns="45683" rtlCol="0"/>
          <a:lstStyle>
            <a:lvl1pPr algn="r">
              <a:defRPr sz="1200"/>
            </a:lvl1pPr>
          </a:lstStyle>
          <a:p>
            <a:fld id="{4D341B11-1140-442A-B8F0-41041F1AB52B}" type="datetimeFigureOut">
              <a:rPr kumimoji="1" lang="ja-JP" altLang="en-US" smtClean="0"/>
              <a:t>2024/8/28</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366" tIns="45683" rIns="91366" bIns="45683" rtlCol="0" anchor="ctr"/>
          <a:lstStyle/>
          <a:p>
            <a:endParaRPr lang="ja-JP" altLang="en-US"/>
          </a:p>
        </p:txBody>
      </p:sp>
      <p:sp>
        <p:nvSpPr>
          <p:cNvPr id="5" name="ノート プレースホルダー 4"/>
          <p:cNvSpPr>
            <a:spLocks noGrp="1"/>
          </p:cNvSpPr>
          <p:nvPr>
            <p:ph type="body" sz="quarter" idx="3"/>
          </p:nvPr>
        </p:nvSpPr>
        <p:spPr>
          <a:xfrm>
            <a:off x="673577" y="4748170"/>
            <a:ext cx="5388610" cy="3884861"/>
          </a:xfrm>
          <a:prstGeom prst="rect">
            <a:avLst/>
          </a:prstGeom>
        </p:spPr>
        <p:txBody>
          <a:bodyPr vert="horz" lIns="91366" tIns="45683" rIns="91366" bIns="456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8"/>
            <a:ext cx="2918831" cy="495028"/>
          </a:xfrm>
          <a:prstGeom prst="rect">
            <a:avLst/>
          </a:prstGeom>
        </p:spPr>
        <p:txBody>
          <a:bodyPr vert="horz" lIns="91366" tIns="45683" rIns="91366" bIns="4568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8" y="9371288"/>
            <a:ext cx="2918831" cy="495028"/>
          </a:xfrm>
          <a:prstGeom prst="rect">
            <a:avLst/>
          </a:prstGeom>
        </p:spPr>
        <p:txBody>
          <a:bodyPr vert="horz" lIns="91366" tIns="45683" rIns="91366" bIns="45683" rtlCol="0" anchor="b"/>
          <a:lstStyle>
            <a:lvl1pPr algn="r">
              <a:defRPr sz="1200"/>
            </a:lvl1pPr>
          </a:lstStyle>
          <a:p>
            <a:fld id="{84106F30-2E2C-4D8D-98B1-B976A94BCD65}" type="slidenum">
              <a:rPr kumimoji="1" lang="ja-JP" altLang="en-US" smtClean="0"/>
              <a:t>‹#›</a:t>
            </a:fld>
            <a:endParaRPr kumimoji="1" lang="ja-JP" altLang="en-US"/>
          </a:p>
        </p:txBody>
      </p:sp>
    </p:spTree>
    <p:extLst>
      <p:ext uri="{BB962C8B-B14F-4D97-AF65-F5344CB8AC3E}">
        <p14:creationId xmlns:p14="http://schemas.microsoft.com/office/powerpoint/2010/main" val="2934756248"/>
      </p:ext>
    </p:extLst>
  </p:cSld>
  <p:clrMap bg1="lt1" tx1="dk1" bg2="lt2" tx2="dk2" accent1="accent1" accent2="accent2" accent3="accent3" accent4="accent4" accent5="accent5" accent6="accent6" hlink="hlink" folHlink="folHlink"/>
  <p:hf hdr="0" ftr="0" dt="0"/>
  <p:notesStyle>
    <a:lvl1pPr marL="0" algn="l" defTabSz="538764" rtl="0" eaLnBrk="1" latinLnBrk="0" hangingPunct="1">
      <a:defRPr kumimoji="1" sz="707" kern="1200">
        <a:solidFill>
          <a:schemeClr val="tx1"/>
        </a:solidFill>
        <a:latin typeface="+mn-lt"/>
        <a:ea typeface="+mn-ea"/>
        <a:cs typeface="+mn-cs"/>
      </a:defRPr>
    </a:lvl1pPr>
    <a:lvl2pPr marL="269382" algn="l" defTabSz="538764" rtl="0" eaLnBrk="1" latinLnBrk="0" hangingPunct="1">
      <a:defRPr kumimoji="1" sz="707" kern="1200">
        <a:solidFill>
          <a:schemeClr val="tx1"/>
        </a:solidFill>
        <a:latin typeface="+mn-lt"/>
        <a:ea typeface="+mn-ea"/>
        <a:cs typeface="+mn-cs"/>
      </a:defRPr>
    </a:lvl2pPr>
    <a:lvl3pPr marL="538764" algn="l" defTabSz="538764" rtl="0" eaLnBrk="1" latinLnBrk="0" hangingPunct="1">
      <a:defRPr kumimoji="1" sz="707" kern="1200">
        <a:solidFill>
          <a:schemeClr val="tx1"/>
        </a:solidFill>
        <a:latin typeface="+mn-lt"/>
        <a:ea typeface="+mn-ea"/>
        <a:cs typeface="+mn-cs"/>
      </a:defRPr>
    </a:lvl3pPr>
    <a:lvl4pPr marL="808147" algn="l" defTabSz="538764" rtl="0" eaLnBrk="1" latinLnBrk="0" hangingPunct="1">
      <a:defRPr kumimoji="1" sz="707" kern="1200">
        <a:solidFill>
          <a:schemeClr val="tx1"/>
        </a:solidFill>
        <a:latin typeface="+mn-lt"/>
        <a:ea typeface="+mn-ea"/>
        <a:cs typeface="+mn-cs"/>
      </a:defRPr>
    </a:lvl4pPr>
    <a:lvl5pPr marL="1077529" algn="l" defTabSz="538764" rtl="0" eaLnBrk="1" latinLnBrk="0" hangingPunct="1">
      <a:defRPr kumimoji="1" sz="707" kern="1200">
        <a:solidFill>
          <a:schemeClr val="tx1"/>
        </a:solidFill>
        <a:latin typeface="+mn-lt"/>
        <a:ea typeface="+mn-ea"/>
        <a:cs typeface="+mn-cs"/>
      </a:defRPr>
    </a:lvl5pPr>
    <a:lvl6pPr marL="1346911" algn="l" defTabSz="538764" rtl="0" eaLnBrk="1" latinLnBrk="0" hangingPunct="1">
      <a:defRPr kumimoji="1" sz="707" kern="1200">
        <a:solidFill>
          <a:schemeClr val="tx1"/>
        </a:solidFill>
        <a:latin typeface="+mn-lt"/>
        <a:ea typeface="+mn-ea"/>
        <a:cs typeface="+mn-cs"/>
      </a:defRPr>
    </a:lvl6pPr>
    <a:lvl7pPr marL="1616293" algn="l" defTabSz="538764" rtl="0" eaLnBrk="1" latinLnBrk="0" hangingPunct="1">
      <a:defRPr kumimoji="1" sz="707" kern="1200">
        <a:solidFill>
          <a:schemeClr val="tx1"/>
        </a:solidFill>
        <a:latin typeface="+mn-lt"/>
        <a:ea typeface="+mn-ea"/>
        <a:cs typeface="+mn-cs"/>
      </a:defRPr>
    </a:lvl7pPr>
    <a:lvl8pPr marL="1885676" algn="l" defTabSz="538764" rtl="0" eaLnBrk="1" latinLnBrk="0" hangingPunct="1">
      <a:defRPr kumimoji="1" sz="707" kern="1200">
        <a:solidFill>
          <a:schemeClr val="tx1"/>
        </a:solidFill>
        <a:latin typeface="+mn-lt"/>
        <a:ea typeface="+mn-ea"/>
        <a:cs typeface="+mn-cs"/>
      </a:defRPr>
    </a:lvl8pPr>
    <a:lvl9pPr marL="2155058" algn="l" defTabSz="538764" rtl="0" eaLnBrk="1" latinLnBrk="0" hangingPunct="1">
      <a:defRPr kumimoji="1" sz="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4106F30-2E2C-4D8D-98B1-B976A94BCD65}" type="slidenum">
              <a:rPr kumimoji="1" lang="ja-JP" altLang="en-US" smtClean="0"/>
              <a:t>0</a:t>
            </a:fld>
            <a:endParaRPr kumimoji="1" lang="ja-JP" altLang="en-US"/>
          </a:p>
        </p:txBody>
      </p:sp>
    </p:spTree>
    <p:extLst>
      <p:ext uri="{BB962C8B-B14F-4D97-AF65-F5344CB8AC3E}">
        <p14:creationId xmlns:p14="http://schemas.microsoft.com/office/powerpoint/2010/main" val="138548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D25229C-6810-4BB5-A54C-ED6D3388419D}" type="datetime1">
              <a:rPr kumimoji="1" lang="ja-JP" altLang="en-US" smtClean="0"/>
              <a:t>2024/8/28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ED98C4-40DE-485E-B0D2-467383DB3AE1}" type="slidenum">
              <a:rPr kumimoji="1" lang="ja-JP" altLang="en-US" smtClean="0"/>
              <a:t>‹#›</a:t>
            </a:fld>
            <a:endParaRPr kumimoji="1" lang="ja-JP" altLang="en-US"/>
          </a:p>
        </p:txBody>
      </p:sp>
    </p:spTree>
    <p:extLst>
      <p:ext uri="{BB962C8B-B14F-4D97-AF65-F5344CB8AC3E}">
        <p14:creationId xmlns:p14="http://schemas.microsoft.com/office/powerpoint/2010/main" val="75098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06286A-DC6E-4A5F-8228-9C4356CB6E73}" type="datetime1">
              <a:rPr kumimoji="1" lang="ja-JP" altLang="en-US" smtClean="0"/>
              <a:t>2024/8/28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ED98C4-40DE-485E-B0D2-467383DB3AE1}" type="slidenum">
              <a:rPr kumimoji="1" lang="ja-JP" altLang="en-US" smtClean="0"/>
              <a:t>‹#›</a:t>
            </a:fld>
            <a:endParaRPr kumimoji="1" lang="ja-JP" altLang="en-US"/>
          </a:p>
        </p:txBody>
      </p:sp>
    </p:spTree>
    <p:extLst>
      <p:ext uri="{BB962C8B-B14F-4D97-AF65-F5344CB8AC3E}">
        <p14:creationId xmlns:p14="http://schemas.microsoft.com/office/powerpoint/2010/main" val="403717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CDE504-2271-4F91-A19C-D841E27979A8}" type="datetime1">
              <a:rPr kumimoji="1" lang="ja-JP" altLang="en-US" smtClean="0"/>
              <a:t>2024/8/28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ED98C4-40DE-485E-B0D2-467383DB3AE1}" type="slidenum">
              <a:rPr kumimoji="1" lang="ja-JP" altLang="en-US" smtClean="0"/>
              <a:t>‹#›</a:t>
            </a:fld>
            <a:endParaRPr kumimoji="1" lang="ja-JP" altLang="en-US"/>
          </a:p>
        </p:txBody>
      </p:sp>
    </p:spTree>
    <p:extLst>
      <p:ext uri="{BB962C8B-B14F-4D97-AF65-F5344CB8AC3E}">
        <p14:creationId xmlns:p14="http://schemas.microsoft.com/office/powerpoint/2010/main" val="200412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029317-246E-42D9-8947-7E97319537CF}" type="datetime1">
              <a:rPr kumimoji="1" lang="ja-JP" altLang="en-US" smtClean="0"/>
              <a:t>2024/8/28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92875"/>
            <a:ext cx="2228850" cy="365125"/>
          </a:xfrm>
        </p:spPr>
        <p:txBody>
          <a:bodyPr/>
          <a:lstStyle>
            <a:lvl1pPr>
              <a:defRPr sz="1600" b="1">
                <a:solidFill>
                  <a:schemeClr val="tx1"/>
                </a:solidFill>
              </a:defRPr>
            </a:lvl1pPr>
          </a:lstStyle>
          <a:p>
            <a:fld id="{5CED98C4-40DE-485E-B0D2-467383DB3AE1}" type="slidenum">
              <a:rPr lang="ja-JP" altLang="en-US" smtClean="0"/>
              <a:pPr/>
              <a:t>‹#›</a:t>
            </a:fld>
            <a:endParaRPr lang="ja-JP" altLang="en-US" dirty="0"/>
          </a:p>
        </p:txBody>
      </p:sp>
    </p:spTree>
    <p:extLst>
      <p:ext uri="{BB962C8B-B14F-4D97-AF65-F5344CB8AC3E}">
        <p14:creationId xmlns:p14="http://schemas.microsoft.com/office/powerpoint/2010/main" val="1693689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61DEB79-79FB-4EB5-A921-5DF2F3BA8376}" type="datetime1">
              <a:rPr kumimoji="1" lang="ja-JP" altLang="en-US" smtClean="0"/>
              <a:t>2024/8/28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ED98C4-40DE-485E-B0D2-467383DB3AE1}" type="slidenum">
              <a:rPr kumimoji="1" lang="ja-JP" altLang="en-US" smtClean="0"/>
              <a:t>‹#›</a:t>
            </a:fld>
            <a:endParaRPr kumimoji="1" lang="ja-JP" altLang="en-US"/>
          </a:p>
        </p:txBody>
      </p:sp>
    </p:spTree>
    <p:extLst>
      <p:ext uri="{BB962C8B-B14F-4D97-AF65-F5344CB8AC3E}">
        <p14:creationId xmlns:p14="http://schemas.microsoft.com/office/powerpoint/2010/main" val="343686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2752D3-3A21-49D8-8B25-3BB422EA937B}" type="datetime1">
              <a:rPr kumimoji="1" lang="ja-JP" altLang="en-US" smtClean="0"/>
              <a:t>2024/8/28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ED98C4-40DE-485E-B0D2-467383DB3AE1}" type="slidenum">
              <a:rPr kumimoji="1" lang="ja-JP" altLang="en-US" smtClean="0"/>
              <a:t>‹#›</a:t>
            </a:fld>
            <a:endParaRPr kumimoji="1" lang="ja-JP" altLang="en-US"/>
          </a:p>
        </p:txBody>
      </p:sp>
    </p:spTree>
    <p:extLst>
      <p:ext uri="{BB962C8B-B14F-4D97-AF65-F5344CB8AC3E}">
        <p14:creationId xmlns:p14="http://schemas.microsoft.com/office/powerpoint/2010/main" val="181170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F77B8AA-92F2-4153-8715-1C2854A63AA1}" type="datetime1">
              <a:rPr kumimoji="1" lang="ja-JP" altLang="en-US" smtClean="0"/>
              <a:t>2024/8/28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CED98C4-40DE-485E-B0D2-467383DB3AE1}" type="slidenum">
              <a:rPr kumimoji="1" lang="ja-JP" altLang="en-US" smtClean="0"/>
              <a:t>‹#›</a:t>
            </a:fld>
            <a:endParaRPr kumimoji="1" lang="ja-JP" altLang="en-US"/>
          </a:p>
        </p:txBody>
      </p:sp>
    </p:spTree>
    <p:extLst>
      <p:ext uri="{BB962C8B-B14F-4D97-AF65-F5344CB8AC3E}">
        <p14:creationId xmlns:p14="http://schemas.microsoft.com/office/powerpoint/2010/main" val="203076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9771430-2670-456C-BCB3-CC2F46CE41D2}" type="datetime1">
              <a:rPr kumimoji="1" lang="ja-JP" altLang="en-US" smtClean="0"/>
              <a:t>2024/8/28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CED98C4-40DE-485E-B0D2-467383DB3AE1}" type="slidenum">
              <a:rPr kumimoji="1" lang="ja-JP" altLang="en-US" smtClean="0"/>
              <a:t>‹#›</a:t>
            </a:fld>
            <a:endParaRPr kumimoji="1" lang="ja-JP" altLang="en-US"/>
          </a:p>
        </p:txBody>
      </p:sp>
    </p:spTree>
    <p:extLst>
      <p:ext uri="{BB962C8B-B14F-4D97-AF65-F5344CB8AC3E}">
        <p14:creationId xmlns:p14="http://schemas.microsoft.com/office/powerpoint/2010/main" val="3731240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45F8C-50BC-4819-AF30-98790A72523A}" type="datetime1">
              <a:rPr kumimoji="1" lang="ja-JP" altLang="en-US" smtClean="0"/>
              <a:t>2024/8/28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CED98C4-40DE-485E-B0D2-467383DB3AE1}" type="slidenum">
              <a:rPr kumimoji="1" lang="ja-JP" altLang="en-US" smtClean="0"/>
              <a:t>‹#›</a:t>
            </a:fld>
            <a:endParaRPr kumimoji="1" lang="ja-JP" altLang="en-US"/>
          </a:p>
        </p:txBody>
      </p:sp>
    </p:spTree>
    <p:extLst>
      <p:ext uri="{BB962C8B-B14F-4D97-AF65-F5344CB8AC3E}">
        <p14:creationId xmlns:p14="http://schemas.microsoft.com/office/powerpoint/2010/main" val="2326899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FB95B0-CB93-4D3F-9493-D909980683F4}" type="datetime1">
              <a:rPr kumimoji="1" lang="ja-JP" altLang="en-US" smtClean="0"/>
              <a:t>2024/8/28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ED98C4-40DE-485E-B0D2-467383DB3AE1}" type="slidenum">
              <a:rPr kumimoji="1" lang="ja-JP" altLang="en-US" smtClean="0"/>
              <a:t>‹#›</a:t>
            </a:fld>
            <a:endParaRPr kumimoji="1" lang="ja-JP" altLang="en-US"/>
          </a:p>
        </p:txBody>
      </p:sp>
    </p:spTree>
    <p:extLst>
      <p:ext uri="{BB962C8B-B14F-4D97-AF65-F5344CB8AC3E}">
        <p14:creationId xmlns:p14="http://schemas.microsoft.com/office/powerpoint/2010/main" val="2263142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CFF983E-94B3-465C-8AAE-1B9DFB7B185C}" type="datetime1">
              <a:rPr kumimoji="1" lang="ja-JP" altLang="en-US" smtClean="0"/>
              <a:t>2024/8/28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ED98C4-40DE-485E-B0D2-467383DB3AE1}" type="slidenum">
              <a:rPr kumimoji="1" lang="ja-JP" altLang="en-US" smtClean="0"/>
              <a:t>‹#›</a:t>
            </a:fld>
            <a:endParaRPr kumimoji="1" lang="ja-JP" altLang="en-US"/>
          </a:p>
        </p:txBody>
      </p:sp>
    </p:spTree>
    <p:extLst>
      <p:ext uri="{BB962C8B-B14F-4D97-AF65-F5344CB8AC3E}">
        <p14:creationId xmlns:p14="http://schemas.microsoft.com/office/powerpoint/2010/main" val="237836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BC30F-733D-4C64-8981-7C35A24D3FA5}" type="datetime1">
              <a:rPr kumimoji="1" lang="ja-JP" altLang="en-US" smtClean="0"/>
              <a:t>2024/8/28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D98C4-40DE-485E-B0D2-467383DB3AE1}" type="slidenum">
              <a:rPr kumimoji="1" lang="ja-JP" altLang="en-US" smtClean="0"/>
              <a:t>‹#›</a:t>
            </a:fld>
            <a:endParaRPr kumimoji="1" lang="ja-JP" altLang="en-US"/>
          </a:p>
        </p:txBody>
      </p:sp>
    </p:spTree>
    <p:extLst>
      <p:ext uri="{BB962C8B-B14F-4D97-AF65-F5344CB8AC3E}">
        <p14:creationId xmlns:p14="http://schemas.microsoft.com/office/powerpoint/2010/main" val="20245457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cxnSp>
        <p:nvCxnSpPr>
          <p:cNvPr id="35" name="直線コネクタ 34"/>
          <p:cNvCxnSpPr/>
          <p:nvPr/>
        </p:nvCxnSpPr>
        <p:spPr>
          <a:xfrm>
            <a:off x="94531" y="4758762"/>
            <a:ext cx="7258769" cy="37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94531" y="727196"/>
            <a:ext cx="9716938" cy="553998"/>
          </a:xfrm>
          <a:prstGeom prst="rect">
            <a:avLst/>
          </a:prstGeom>
        </p:spPr>
        <p:txBody>
          <a:bodyPr wrap="square">
            <a:spAutoFit/>
          </a:bodyPr>
          <a:lstStyle/>
          <a:p>
            <a:r>
              <a:rPr lang="ja-JP" altLang="en-US" sz="3000" b="1" dirty="0">
                <a:latin typeface="Meiryo UI" panose="020B0604030504040204" pitchFamily="50" charset="-128"/>
                <a:ea typeface="Meiryo UI" panose="020B0604030504040204" pitchFamily="50" charset="-128"/>
              </a:rPr>
              <a:t>令和６年度（</a:t>
            </a:r>
            <a:r>
              <a:rPr lang="en-US" altLang="ja-JP" sz="3000" b="1" dirty="0">
                <a:latin typeface="Meiryo UI" panose="020B0604030504040204" pitchFamily="50" charset="-128"/>
                <a:ea typeface="Meiryo UI" panose="020B0604030504040204" pitchFamily="50" charset="-128"/>
              </a:rPr>
              <a:t>2024</a:t>
            </a:r>
            <a:r>
              <a:rPr lang="ja-JP" altLang="en-US" sz="3000" b="1" dirty="0">
                <a:latin typeface="Meiryo UI" panose="020B0604030504040204" pitchFamily="50" charset="-128"/>
                <a:ea typeface="Meiryo UI" panose="020B0604030504040204" pitchFamily="50" charset="-128"/>
              </a:rPr>
              <a:t>年度）保育所入所の継続確認について</a:t>
            </a:r>
            <a:endParaRPr lang="en-US" altLang="ja-JP" sz="3000" b="1"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0" y="292100"/>
            <a:ext cx="9906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0" y="1721984"/>
            <a:ext cx="9906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2227351" y="4851400"/>
            <a:ext cx="5882176" cy="1650981"/>
          </a:xfrm>
          <a:prstGeom prst="roundRect">
            <a:avLst>
              <a:gd name="adj" fmla="val 96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35" dirty="0">
                <a:solidFill>
                  <a:schemeClr val="tx1"/>
                </a:solidFill>
                <a:latin typeface="Meiryo UI" panose="020B0604030504040204" pitchFamily="50" charset="-128"/>
                <a:ea typeface="Meiryo UI" panose="020B0604030504040204" pitchFamily="50" charset="-128"/>
              </a:rPr>
              <a:t>つくば市こども部幼児保育課　入所入園係</a:t>
            </a:r>
            <a:endParaRPr lang="en-US" altLang="ja-JP" sz="2000" b="1" spc="-35"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400" spc="-35" dirty="0">
                <a:solidFill>
                  <a:schemeClr val="tx1"/>
                </a:solidFill>
                <a:latin typeface="Meiryo UI" panose="020B0604030504040204" pitchFamily="50" charset="-128"/>
                <a:ea typeface="Meiryo UI" panose="020B0604030504040204" pitchFamily="50" charset="-128"/>
              </a:rPr>
              <a:t>〒</a:t>
            </a:r>
            <a:r>
              <a:rPr lang="en-US" altLang="ja-JP" sz="1400" spc="-35" dirty="0">
                <a:solidFill>
                  <a:schemeClr val="tx1"/>
                </a:solidFill>
                <a:latin typeface="Meiryo UI" panose="020B0604030504040204" pitchFamily="50" charset="-128"/>
                <a:ea typeface="Meiryo UI" panose="020B0604030504040204" pitchFamily="50" charset="-128"/>
              </a:rPr>
              <a:t>305-8555</a:t>
            </a:r>
            <a:r>
              <a:rPr lang="ja-JP" altLang="en-US" sz="1400" spc="-35" dirty="0">
                <a:solidFill>
                  <a:schemeClr val="tx1"/>
                </a:solidFill>
                <a:latin typeface="Meiryo UI" panose="020B0604030504040204" pitchFamily="50" charset="-128"/>
                <a:ea typeface="Meiryo UI" panose="020B0604030504040204" pitchFamily="50" charset="-128"/>
              </a:rPr>
              <a:t>　茨城県つくば市研究学園一丁目１番地１</a:t>
            </a:r>
            <a:endParaRPr lang="en-US" altLang="ja-JP" sz="1400" spc="-35" dirty="0">
              <a:solidFill>
                <a:schemeClr val="tx1"/>
              </a:solidFill>
              <a:latin typeface="Meiryo UI" panose="020B0604030504040204" pitchFamily="50" charset="-128"/>
              <a:ea typeface="Meiryo UI" panose="020B0604030504040204" pitchFamily="50" charset="-128"/>
            </a:endParaRPr>
          </a:p>
          <a:p>
            <a:pPr>
              <a:lnSpc>
                <a:spcPct val="150000"/>
              </a:lnSpc>
            </a:pPr>
            <a:r>
              <a:rPr lang="en-US" altLang="ja-JP" sz="1800" b="1" spc="-35" dirty="0">
                <a:solidFill>
                  <a:schemeClr val="tx1"/>
                </a:solidFill>
                <a:latin typeface="Meiryo UI" panose="020B0604030504040204" pitchFamily="50" charset="-128"/>
                <a:ea typeface="Meiryo UI" panose="020B0604030504040204" pitchFamily="50" charset="-128"/>
              </a:rPr>
              <a:t>TEL</a:t>
            </a:r>
            <a:r>
              <a:rPr lang="ja-JP" altLang="en-US" sz="1800" b="1" spc="-35" dirty="0">
                <a:solidFill>
                  <a:schemeClr val="tx1"/>
                </a:solidFill>
                <a:latin typeface="Meiryo UI" panose="020B0604030504040204" pitchFamily="50" charset="-128"/>
                <a:ea typeface="Meiryo UI" panose="020B0604030504040204" pitchFamily="50" charset="-128"/>
              </a:rPr>
              <a:t>：</a:t>
            </a:r>
            <a:r>
              <a:rPr lang="en-US" altLang="ja-JP" sz="1800" b="1" spc="-35" dirty="0">
                <a:solidFill>
                  <a:schemeClr val="tx1"/>
                </a:solidFill>
                <a:latin typeface="Meiryo UI" panose="020B0604030504040204" pitchFamily="50" charset="-128"/>
                <a:ea typeface="Meiryo UI" panose="020B0604030504040204" pitchFamily="50" charset="-128"/>
              </a:rPr>
              <a:t>029-883-1111</a:t>
            </a:r>
            <a:r>
              <a:rPr lang="ja-JP" altLang="en-US" sz="1800" b="1" spc="-35" dirty="0">
                <a:solidFill>
                  <a:schemeClr val="tx1"/>
                </a:solidFill>
                <a:latin typeface="Meiryo UI" panose="020B0604030504040204" pitchFamily="50" charset="-128"/>
                <a:ea typeface="Meiryo UI" panose="020B0604030504040204" pitchFamily="50" charset="-128"/>
              </a:rPr>
              <a:t>（内線</a:t>
            </a:r>
            <a:r>
              <a:rPr lang="en-US" altLang="ja-JP" sz="1800" b="1" spc="-35" dirty="0">
                <a:solidFill>
                  <a:schemeClr val="tx1"/>
                </a:solidFill>
                <a:latin typeface="Meiryo UI" panose="020B0604030504040204" pitchFamily="50" charset="-128"/>
                <a:ea typeface="Meiryo UI" panose="020B0604030504040204" pitchFamily="50" charset="-128"/>
              </a:rPr>
              <a:t>1534</a:t>
            </a:r>
            <a:r>
              <a:rPr lang="ja-JP" altLang="en-US" sz="1800" b="1" spc="-35" dirty="0">
                <a:solidFill>
                  <a:schemeClr val="tx1"/>
                </a:solidFill>
                <a:latin typeface="Meiryo UI" panose="020B0604030504040204" pitchFamily="50" charset="-128"/>
                <a:ea typeface="Meiryo UI" panose="020B0604030504040204" pitchFamily="50" charset="-128"/>
              </a:rPr>
              <a:t>・</a:t>
            </a:r>
            <a:r>
              <a:rPr lang="en-US" altLang="ja-JP" sz="1800" b="1" spc="-35" dirty="0">
                <a:solidFill>
                  <a:schemeClr val="tx1"/>
                </a:solidFill>
                <a:latin typeface="Meiryo UI" panose="020B0604030504040204" pitchFamily="50" charset="-128"/>
                <a:ea typeface="Meiryo UI" panose="020B0604030504040204" pitchFamily="50" charset="-128"/>
              </a:rPr>
              <a:t>1554</a:t>
            </a:r>
            <a:r>
              <a:rPr lang="ja-JP" altLang="en-US" sz="1800" b="1" spc="-35" dirty="0">
                <a:solidFill>
                  <a:schemeClr val="tx1"/>
                </a:solidFill>
                <a:latin typeface="Meiryo UI" panose="020B0604030504040204" pitchFamily="50" charset="-128"/>
                <a:ea typeface="Meiryo UI" panose="020B0604030504040204" pitchFamily="50" charset="-128"/>
              </a:rPr>
              <a:t>・</a:t>
            </a:r>
            <a:r>
              <a:rPr lang="en-US" altLang="ja-JP" sz="1800" b="1" spc="-35" dirty="0">
                <a:solidFill>
                  <a:schemeClr val="tx1"/>
                </a:solidFill>
                <a:latin typeface="Meiryo UI" panose="020B0604030504040204" pitchFamily="50" charset="-128"/>
                <a:ea typeface="Meiryo UI" panose="020B0604030504040204" pitchFamily="50" charset="-128"/>
              </a:rPr>
              <a:t>1532</a:t>
            </a:r>
            <a:r>
              <a:rPr lang="ja-JP" altLang="en-US" sz="1800" b="1" spc="-35" dirty="0">
                <a:solidFill>
                  <a:schemeClr val="tx1"/>
                </a:solidFill>
                <a:latin typeface="Meiryo UI" panose="020B0604030504040204" pitchFamily="50" charset="-128"/>
                <a:ea typeface="Meiryo UI" panose="020B0604030504040204" pitchFamily="50" charset="-128"/>
              </a:rPr>
              <a:t>）　</a:t>
            </a:r>
            <a:endParaRPr lang="en-US" altLang="ja-JP" sz="1800" b="1" spc="-35" dirty="0">
              <a:solidFill>
                <a:schemeClr val="tx1"/>
              </a:solidFill>
              <a:latin typeface="Meiryo UI" panose="020B0604030504040204" pitchFamily="50" charset="-128"/>
              <a:ea typeface="Meiryo UI" panose="020B0604030504040204" pitchFamily="50" charset="-128"/>
            </a:endParaRPr>
          </a:p>
        </p:txBody>
      </p:sp>
      <p:sp>
        <p:nvSpPr>
          <p:cNvPr id="33" name="角丸四角形 32"/>
          <p:cNvSpPr/>
          <p:nvPr/>
        </p:nvSpPr>
        <p:spPr>
          <a:xfrm>
            <a:off x="94531" y="4451993"/>
            <a:ext cx="2445469" cy="613538"/>
          </a:xfrm>
          <a:prstGeom prst="roundRect">
            <a:avLst>
              <a:gd name="adj" fmla="val 969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spc="-35" dirty="0">
                <a:solidFill>
                  <a:schemeClr val="bg1"/>
                </a:solidFill>
                <a:latin typeface="Meiryo UI" panose="020B0604030504040204" pitchFamily="50" charset="-128"/>
                <a:ea typeface="Meiryo UI" panose="020B0604030504040204" pitchFamily="50" charset="-128"/>
              </a:rPr>
              <a:t>問合せ先</a:t>
            </a:r>
            <a:endParaRPr lang="en-US" altLang="ja-JP" sz="2000" spc="-35" dirty="0">
              <a:solidFill>
                <a:schemeClr val="bg1"/>
              </a:solidFill>
              <a:latin typeface="Meiryo UI" panose="020B0604030504040204" pitchFamily="50" charset="-128"/>
              <a:ea typeface="Meiryo UI" panose="020B0604030504040204" pitchFamily="50" charset="-128"/>
            </a:endParaRPr>
          </a:p>
        </p:txBody>
      </p:sp>
      <p:sp>
        <p:nvSpPr>
          <p:cNvPr id="34" name="角丸四角形 33"/>
          <p:cNvSpPr/>
          <p:nvPr/>
        </p:nvSpPr>
        <p:spPr>
          <a:xfrm>
            <a:off x="7683495" y="5085248"/>
            <a:ext cx="1549405" cy="1506033"/>
          </a:xfrm>
          <a:prstGeom prst="roundRect">
            <a:avLst>
              <a:gd name="adj" fmla="val 96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800" spc="-35" dirty="0">
              <a:solidFill>
                <a:srgbClr val="002060"/>
              </a:solidFill>
              <a:latin typeface="ＤＦ平成ゴシック体W5" panose="020B0509000000000000" pitchFamily="49" charset="-128"/>
              <a:ea typeface="ＤＦ平成ゴシック体W5" panose="020B0509000000000000" pitchFamily="49" charset="-128"/>
            </a:endParaRPr>
          </a:p>
        </p:txBody>
      </p:sp>
      <p:cxnSp>
        <p:nvCxnSpPr>
          <p:cNvPr id="37" name="直線コネクタ 36"/>
          <p:cNvCxnSpPr/>
          <p:nvPr/>
        </p:nvCxnSpPr>
        <p:spPr>
          <a:xfrm>
            <a:off x="94531" y="6591281"/>
            <a:ext cx="737306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7132438" y="4589790"/>
            <a:ext cx="2627511" cy="523220"/>
          </a:xfrm>
          <a:prstGeom prst="rect">
            <a:avLst/>
          </a:prstGeom>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つくば市役所ホームページ</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（保育所）</a:t>
            </a:r>
            <a:endParaRPr lang="en-US" altLang="ja-JP" sz="14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966" y="5148747"/>
            <a:ext cx="1379034" cy="1379034"/>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078" y="5372300"/>
            <a:ext cx="862375" cy="646609"/>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3915" y="1863347"/>
            <a:ext cx="1716191" cy="2754052"/>
          </a:xfrm>
          <a:prstGeom prst="rect">
            <a:avLst/>
          </a:prstGeom>
        </p:spPr>
      </p:pic>
    </p:spTree>
    <p:extLst>
      <p:ext uri="{BB962C8B-B14F-4D97-AF65-F5344CB8AC3E}">
        <p14:creationId xmlns:p14="http://schemas.microsoft.com/office/powerpoint/2010/main" val="2086238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963E509E-FAA2-4CDA-9E98-63B1DC6111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24405" y="2088916"/>
            <a:ext cx="4382285" cy="905245"/>
          </a:xfrm>
          <a:prstGeom prst="rect">
            <a:avLst/>
          </a:prstGeom>
          <a:ln>
            <a:solidFill>
              <a:schemeClr val="accent1">
                <a:lumMod val="50000"/>
              </a:schemeClr>
            </a:solidFill>
          </a:ln>
        </p:spPr>
      </p:pic>
      <p:sp>
        <p:nvSpPr>
          <p:cNvPr id="7" name="角丸四角形 6"/>
          <p:cNvSpPr/>
          <p:nvPr/>
        </p:nvSpPr>
        <p:spPr>
          <a:xfrm>
            <a:off x="134517" y="595784"/>
            <a:ext cx="3883301" cy="432000"/>
          </a:xfrm>
          <a:prstGeom prst="roundRect">
            <a:avLst>
              <a:gd name="adj" fmla="val 9692"/>
            </a:avLst>
          </a:prstGeom>
          <a:solidFill>
            <a:srgbClr val="0070C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35" dirty="0">
                <a:solidFill>
                  <a:schemeClr val="bg1"/>
                </a:solidFill>
                <a:latin typeface="Meiryo UI" panose="020B0604030504040204" pitchFamily="50" charset="-128"/>
                <a:ea typeface="Meiryo UI" panose="020B0604030504040204" pitchFamily="50" charset="-128"/>
              </a:rPr>
              <a:t>⑦　２人目以降の申込をする場合</a:t>
            </a:r>
            <a:endParaRPr lang="en-US" altLang="ja-JP" sz="2000" b="1" spc="-35" dirty="0">
              <a:solidFill>
                <a:schemeClr val="bg1"/>
              </a:solidFill>
              <a:latin typeface="Meiryo UI" panose="020B0604030504040204" pitchFamily="50" charset="-128"/>
              <a:ea typeface="Meiryo UI" panose="020B0604030504040204" pitchFamily="50" charset="-128"/>
            </a:endParaRPr>
          </a:p>
        </p:txBody>
      </p:sp>
      <p:sp>
        <p:nvSpPr>
          <p:cNvPr id="12" name="角丸四角形 11"/>
          <p:cNvSpPr/>
          <p:nvPr/>
        </p:nvSpPr>
        <p:spPr>
          <a:xfrm>
            <a:off x="0" y="1027784"/>
            <a:ext cx="4742385" cy="1395162"/>
          </a:xfrm>
          <a:prstGeom prst="roundRect">
            <a:avLst>
              <a:gd name="adj" fmla="val 96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spc="-35" dirty="0">
                <a:solidFill>
                  <a:schemeClr val="tx1"/>
                </a:solidFill>
                <a:latin typeface="BIZ UDゴシック" panose="020B0400000000000000" pitchFamily="49" charset="-128"/>
                <a:ea typeface="BIZ UDゴシック" panose="020B0400000000000000" pitchFamily="49" charset="-128"/>
              </a:rPr>
              <a:t>きょうだいで２人以上の申込をする場合、最初に申込をした内容をコピーして申込むことができます。</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lang="en-US" altLang="ja-JP" sz="1400" b="1" u="sng" spc="-35" dirty="0">
                <a:solidFill>
                  <a:srgbClr val="FF0000"/>
                </a:solidFill>
                <a:latin typeface="BIZ UDゴシック" panose="020B0400000000000000" pitchFamily="49" charset="-128"/>
                <a:ea typeface="BIZ UDゴシック" panose="020B0400000000000000" pitchFamily="49" charset="-128"/>
              </a:rPr>
              <a:t>※</a:t>
            </a:r>
            <a:r>
              <a:rPr lang="ja-JP" altLang="en-US" sz="1400" b="1" u="sng" spc="-35" dirty="0">
                <a:solidFill>
                  <a:srgbClr val="FF0000"/>
                </a:solidFill>
                <a:latin typeface="BIZ UDゴシック" panose="020B0400000000000000" pitchFamily="49" charset="-128"/>
                <a:ea typeface="BIZ UDゴシック" panose="020B0400000000000000" pitchFamily="49" charset="-128"/>
              </a:rPr>
              <a:t>１人目の申込を正常に完了しておく必要があります。</a:t>
            </a:r>
            <a:endParaRPr lang="en-US" altLang="ja-JP" sz="1400" b="1" u="sng" spc="-35" dirty="0">
              <a:solidFill>
                <a:srgbClr val="FF0000"/>
              </a:solidFill>
              <a:latin typeface="BIZ UDゴシック" panose="020B0400000000000000" pitchFamily="49" charset="-128"/>
              <a:ea typeface="BIZ UDゴシック" panose="020B0400000000000000" pitchFamily="49" charset="-128"/>
            </a:endParaRPr>
          </a:p>
        </p:txBody>
      </p:sp>
      <p:sp>
        <p:nvSpPr>
          <p:cNvPr id="24" name="角丸四角形 23"/>
          <p:cNvSpPr/>
          <p:nvPr/>
        </p:nvSpPr>
        <p:spPr>
          <a:xfrm>
            <a:off x="49172" y="2268398"/>
            <a:ext cx="4903828" cy="2982510"/>
          </a:xfrm>
          <a:prstGeom prst="roundRect">
            <a:avLst>
              <a:gd name="adj" fmla="val 9692"/>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spc="-35" dirty="0">
                <a:solidFill>
                  <a:schemeClr val="tx1"/>
                </a:solidFill>
                <a:latin typeface="BIZ UDゴシック" panose="020B0400000000000000" pitchFamily="49" charset="-128"/>
                <a:ea typeface="BIZ UDゴシック" panose="020B0400000000000000" pitchFamily="49" charset="-128"/>
              </a:rPr>
              <a:t>【</a:t>
            </a:r>
            <a:r>
              <a:rPr lang="ja-JP" altLang="en-US" sz="1600" spc="-35" dirty="0">
                <a:solidFill>
                  <a:schemeClr val="tx1"/>
                </a:solidFill>
                <a:latin typeface="BIZ UDゴシック" panose="020B0400000000000000" pitchFamily="49" charset="-128"/>
                <a:ea typeface="BIZ UDゴシック" panose="020B0400000000000000" pitchFamily="49" charset="-128"/>
              </a:rPr>
              <a:t>再申込の手順</a:t>
            </a:r>
            <a:r>
              <a:rPr lang="en-US" altLang="ja-JP" sz="1600" spc="-35" dirty="0">
                <a:solidFill>
                  <a:schemeClr val="tx1"/>
                </a:solidFill>
                <a:latin typeface="BIZ UDゴシック" panose="020B0400000000000000" pitchFamily="49" charset="-128"/>
                <a:ea typeface="BIZ UDゴシック" panose="020B0400000000000000" pitchFamily="49" charset="-128"/>
              </a:rPr>
              <a:t>】</a:t>
            </a:r>
            <a:r>
              <a:rPr lang="en-US" altLang="ja-JP" sz="1400" u="sng" spc="-35" dirty="0">
                <a:solidFill>
                  <a:schemeClr val="tx1"/>
                </a:solidFill>
                <a:latin typeface="BIZ UDゴシック" panose="020B0400000000000000" pitchFamily="49" charset="-128"/>
                <a:ea typeface="BIZ UDゴシック" panose="020B0400000000000000" pitchFamily="49" charset="-128"/>
              </a:rPr>
              <a:t>※</a:t>
            </a:r>
            <a:r>
              <a:rPr lang="en-US" altLang="ja-JP" sz="1200" u="sng" spc="-35" dirty="0">
                <a:solidFill>
                  <a:schemeClr val="tx1"/>
                </a:solidFill>
                <a:latin typeface="BIZ UDゴシック" panose="020B0400000000000000" pitchFamily="49" charset="-128"/>
                <a:ea typeface="BIZ UDゴシック" panose="020B0400000000000000" pitchFamily="49" charset="-128"/>
              </a:rPr>
              <a:t>1</a:t>
            </a:r>
            <a:r>
              <a:rPr lang="ja-JP" altLang="en-US" sz="1200" u="sng" spc="-35" dirty="0">
                <a:solidFill>
                  <a:schemeClr val="tx1"/>
                </a:solidFill>
                <a:latin typeface="BIZ UDゴシック" panose="020B0400000000000000" pitchFamily="49" charset="-128"/>
                <a:ea typeface="BIZ UDゴシック" panose="020B0400000000000000" pitchFamily="49" charset="-128"/>
              </a:rPr>
              <a:t>人目の申込完了後に実施してください。</a:t>
            </a:r>
            <a:endParaRPr lang="en-US" altLang="ja-JP" sz="1200" u="sng" spc="-35" dirty="0">
              <a:solidFill>
                <a:schemeClr val="tx1"/>
              </a:solidFill>
              <a:latin typeface="BIZ UDゴシック" panose="020B0400000000000000" pitchFamily="49" charset="-128"/>
              <a:ea typeface="BIZ UDゴシック" panose="020B0400000000000000" pitchFamily="49" charset="-128"/>
            </a:endParaRPr>
          </a:p>
          <a:p>
            <a:endParaRPr lang="en-US" altLang="ja-JP" sz="1600" u="sng" spc="-35" dirty="0">
              <a:solidFill>
                <a:schemeClr val="tx1"/>
              </a:solidFill>
              <a:latin typeface="BIZ UDゴシック" panose="020B0400000000000000" pitchFamily="49" charset="-128"/>
              <a:ea typeface="BIZ UDゴシック" panose="020B0400000000000000" pitchFamily="49" charset="-128"/>
            </a:endParaRPr>
          </a:p>
          <a:p>
            <a:r>
              <a:rPr lang="ja-JP" altLang="en-US" sz="1400" spc="-35" dirty="0">
                <a:solidFill>
                  <a:schemeClr val="tx1"/>
                </a:solidFill>
                <a:latin typeface="BIZ UDゴシック" panose="020B0400000000000000" pitchFamily="49" charset="-128"/>
                <a:ea typeface="BIZ UDゴシック" panose="020B0400000000000000" pitchFamily="49" charset="-128"/>
              </a:rPr>
              <a:t>①　電子申請サービスにログインする</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r>
              <a:rPr lang="ja-JP" altLang="en-US" sz="1400" spc="-35" dirty="0">
                <a:solidFill>
                  <a:schemeClr val="tx1"/>
                </a:solidFill>
                <a:latin typeface="BIZ UDゴシック" panose="020B0400000000000000" pitchFamily="49" charset="-128"/>
                <a:ea typeface="BIZ UDゴシック" panose="020B0400000000000000" pitchFamily="49" charset="-128"/>
              </a:rPr>
              <a:t>②　「申込内容照会」を選択</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r>
              <a:rPr lang="ja-JP" altLang="en-US" sz="1400" spc="-35" dirty="0">
                <a:solidFill>
                  <a:schemeClr val="tx1"/>
                </a:solidFill>
                <a:latin typeface="BIZ UDゴシック" panose="020B0400000000000000" pitchFamily="49" charset="-128"/>
                <a:ea typeface="BIZ UDゴシック" panose="020B0400000000000000" pitchFamily="49" charset="-128"/>
              </a:rPr>
              <a:t>③　コピーする手続きの「詳細」を選択</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r>
              <a:rPr lang="ja-JP" altLang="en-US" sz="1400" spc="-35" dirty="0">
                <a:solidFill>
                  <a:schemeClr val="tx1"/>
                </a:solidFill>
                <a:latin typeface="BIZ UDゴシック" panose="020B0400000000000000" pitchFamily="49" charset="-128"/>
                <a:ea typeface="BIZ UDゴシック" panose="020B0400000000000000" pitchFamily="49" charset="-128"/>
              </a:rPr>
              <a:t>④　ページ下部の「再申込する」を選択</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r>
              <a:rPr lang="ja-JP" altLang="en-US" sz="1400" spc="-35" dirty="0">
                <a:solidFill>
                  <a:schemeClr val="tx1"/>
                </a:solidFill>
                <a:latin typeface="BIZ UDゴシック" panose="020B0400000000000000" pitchFamily="49" charset="-128"/>
                <a:ea typeface="BIZ UDゴシック" panose="020B0400000000000000" pitchFamily="49" charset="-128"/>
              </a:rPr>
              <a:t>⑤　入力内容を</a:t>
            </a:r>
            <a:r>
              <a:rPr lang="ja-JP" altLang="en-US" sz="1400" b="1" u="sng" spc="-35" dirty="0">
                <a:solidFill>
                  <a:srgbClr val="FF0000"/>
                </a:solidFill>
                <a:latin typeface="BIZ UDゴシック" panose="020B0400000000000000" pitchFamily="49" charset="-128"/>
                <a:ea typeface="BIZ UDゴシック" panose="020B0400000000000000" pitchFamily="49" charset="-128"/>
              </a:rPr>
              <a:t>２人目の情報に修正し</a:t>
            </a:r>
            <a:r>
              <a:rPr lang="ja-JP" altLang="en-US" sz="1400" spc="-35" dirty="0">
                <a:solidFill>
                  <a:schemeClr val="tx1"/>
                </a:solidFill>
                <a:latin typeface="BIZ UDゴシック" panose="020B0400000000000000" pitchFamily="49" charset="-128"/>
                <a:ea typeface="BIZ UDゴシック" panose="020B0400000000000000" pitchFamily="49" charset="-128"/>
              </a:rPr>
              <a:t>、申込を完了させる</a:t>
            </a:r>
            <a:endParaRPr lang="en-US" altLang="ja-JP" sz="1050" spc="-35" dirty="0">
              <a:solidFill>
                <a:schemeClr val="tx1"/>
              </a:solidFill>
              <a:latin typeface="BIZ UDゴシック" panose="020B0400000000000000" pitchFamily="49" charset="-128"/>
              <a:ea typeface="BIZ UDゴシック" panose="020B0400000000000000" pitchFamily="49" charset="-128"/>
            </a:endParaRPr>
          </a:p>
        </p:txBody>
      </p:sp>
      <p:grpSp>
        <p:nvGrpSpPr>
          <p:cNvPr id="3" name="グループ化 2"/>
          <p:cNvGrpSpPr/>
          <p:nvPr/>
        </p:nvGrpSpPr>
        <p:grpSpPr>
          <a:xfrm>
            <a:off x="5024405" y="1003159"/>
            <a:ext cx="4382285" cy="1985806"/>
            <a:chOff x="134415" y="1669038"/>
            <a:chExt cx="4382285" cy="1985806"/>
          </a:xfrm>
        </p:grpSpPr>
        <p:pic>
          <p:nvPicPr>
            <p:cNvPr id="17" name="図 16">
              <a:extLst>
                <a:ext uri="{FF2B5EF4-FFF2-40B4-BE49-F238E27FC236}">
                  <a16:creationId xmlns:a16="http://schemas.microsoft.com/office/drawing/2014/main" id="{D14E9863-906B-49B0-9307-B9D9794597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4415" y="1669038"/>
              <a:ext cx="4382285" cy="875502"/>
            </a:xfrm>
            <a:prstGeom prst="rect">
              <a:avLst/>
            </a:prstGeom>
            <a:ln>
              <a:solidFill>
                <a:schemeClr val="accent1">
                  <a:lumMod val="50000"/>
                </a:schemeClr>
              </a:solidFill>
            </a:ln>
          </p:spPr>
        </p:pic>
        <p:sp>
          <p:nvSpPr>
            <p:cNvPr id="14" name="角丸四角形 13"/>
            <p:cNvSpPr/>
            <p:nvPr/>
          </p:nvSpPr>
          <p:spPr>
            <a:xfrm>
              <a:off x="942712" y="1848600"/>
              <a:ext cx="1048025" cy="276316"/>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5" name="角丸四角形 24"/>
            <p:cNvSpPr/>
            <p:nvPr/>
          </p:nvSpPr>
          <p:spPr>
            <a:xfrm>
              <a:off x="307712" y="1748918"/>
              <a:ext cx="635000" cy="407593"/>
            </a:xfrm>
            <a:prstGeom prst="roundRect">
              <a:avLst>
                <a:gd name="adj" fmla="val 96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spc="-35" dirty="0">
                  <a:solidFill>
                    <a:srgbClr val="FF0000"/>
                  </a:solidFill>
                  <a:latin typeface="Meiryo UI" panose="020B0604030504040204" pitchFamily="50" charset="-128"/>
                  <a:ea typeface="Meiryo UI" panose="020B0604030504040204" pitchFamily="50" charset="-128"/>
                </a:rPr>
                <a:t>②</a:t>
              </a:r>
              <a:endParaRPr lang="en-US" altLang="ja-JP" sz="2400" b="1" spc="-35" dirty="0">
                <a:solidFill>
                  <a:srgbClr val="FF0000"/>
                </a:solidFill>
                <a:latin typeface="Meiryo UI" panose="020B0604030504040204" pitchFamily="50" charset="-128"/>
                <a:ea typeface="Meiryo UI" panose="020B0604030504040204" pitchFamily="50" charset="-128"/>
              </a:endParaRPr>
            </a:p>
          </p:txBody>
        </p:sp>
        <p:sp>
          <p:nvSpPr>
            <p:cNvPr id="26" name="角丸四角形 25"/>
            <p:cNvSpPr/>
            <p:nvPr/>
          </p:nvSpPr>
          <p:spPr>
            <a:xfrm>
              <a:off x="3194779" y="3247251"/>
              <a:ext cx="635000" cy="407593"/>
            </a:xfrm>
            <a:prstGeom prst="roundRect">
              <a:avLst>
                <a:gd name="adj" fmla="val 96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spc="-35" dirty="0">
                  <a:solidFill>
                    <a:srgbClr val="FF0000"/>
                  </a:solidFill>
                  <a:latin typeface="Meiryo UI" panose="020B0604030504040204" pitchFamily="50" charset="-128"/>
                  <a:ea typeface="Meiryo UI" panose="020B0604030504040204" pitchFamily="50" charset="-128"/>
                </a:rPr>
                <a:t>③</a:t>
              </a:r>
              <a:endParaRPr lang="en-US" altLang="ja-JP" sz="2400" b="1" spc="-35" dirty="0">
                <a:solidFill>
                  <a:srgbClr val="FF0000"/>
                </a:solidFill>
                <a:latin typeface="Meiryo UI" panose="020B0604030504040204" pitchFamily="50" charset="-128"/>
                <a:ea typeface="Meiryo UI" panose="020B0604030504040204" pitchFamily="50" charset="-128"/>
              </a:endParaRPr>
            </a:p>
          </p:txBody>
        </p:sp>
        <p:sp>
          <p:nvSpPr>
            <p:cNvPr id="22" name="角丸四角形 21"/>
            <p:cNvSpPr/>
            <p:nvPr/>
          </p:nvSpPr>
          <p:spPr>
            <a:xfrm>
              <a:off x="3719836" y="3311649"/>
              <a:ext cx="665348" cy="267283"/>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grpSp>
        <p:nvGrpSpPr>
          <p:cNvPr id="2" name="グループ化 1"/>
          <p:cNvGrpSpPr/>
          <p:nvPr/>
        </p:nvGrpSpPr>
        <p:grpSpPr>
          <a:xfrm>
            <a:off x="5593402" y="3396983"/>
            <a:ext cx="3241533" cy="1906784"/>
            <a:chOff x="4707714" y="1677108"/>
            <a:chExt cx="3241533" cy="1906784"/>
          </a:xfrm>
        </p:grpSpPr>
        <p:pic>
          <p:nvPicPr>
            <p:cNvPr id="21" name="図 20">
              <a:extLst>
                <a:ext uri="{FF2B5EF4-FFF2-40B4-BE49-F238E27FC236}">
                  <a16:creationId xmlns:a16="http://schemas.microsoft.com/office/drawing/2014/main" id="{35BF6556-1CEC-43B2-9A31-6CDDCF9689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07714" y="1677108"/>
              <a:ext cx="3241533" cy="1906784"/>
            </a:xfrm>
            <a:prstGeom prst="rect">
              <a:avLst/>
            </a:prstGeom>
            <a:ln>
              <a:solidFill>
                <a:schemeClr val="accent1">
                  <a:lumMod val="50000"/>
                </a:schemeClr>
              </a:solidFill>
            </a:ln>
          </p:spPr>
        </p:pic>
        <p:sp>
          <p:nvSpPr>
            <p:cNvPr id="23" name="角丸四角形 22"/>
            <p:cNvSpPr/>
            <p:nvPr/>
          </p:nvSpPr>
          <p:spPr>
            <a:xfrm>
              <a:off x="6328480" y="2976867"/>
              <a:ext cx="1546559" cy="279983"/>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7" name="角丸四角形 26"/>
            <p:cNvSpPr/>
            <p:nvPr/>
          </p:nvSpPr>
          <p:spPr>
            <a:xfrm>
              <a:off x="5693480" y="2913061"/>
              <a:ext cx="635000" cy="407593"/>
            </a:xfrm>
            <a:prstGeom prst="roundRect">
              <a:avLst>
                <a:gd name="adj" fmla="val 96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spc="-35" dirty="0">
                  <a:solidFill>
                    <a:srgbClr val="FF0000"/>
                  </a:solidFill>
                  <a:latin typeface="Meiryo UI" panose="020B0604030504040204" pitchFamily="50" charset="-128"/>
                  <a:ea typeface="Meiryo UI" panose="020B0604030504040204" pitchFamily="50" charset="-128"/>
                </a:rPr>
                <a:t>④</a:t>
              </a:r>
              <a:endParaRPr lang="en-US" altLang="ja-JP" sz="2400" b="1" spc="-35" dirty="0">
                <a:solidFill>
                  <a:srgbClr val="FF0000"/>
                </a:solidFill>
                <a:latin typeface="Meiryo UI" panose="020B0604030504040204" pitchFamily="50" charset="-128"/>
                <a:ea typeface="Meiryo UI" panose="020B0604030504040204" pitchFamily="50" charset="-128"/>
              </a:endParaRPr>
            </a:p>
          </p:txBody>
        </p:sp>
      </p:grpSp>
      <p:sp>
        <p:nvSpPr>
          <p:cNvPr id="28" name="正方形/長方形 27"/>
          <p:cNvSpPr/>
          <p:nvPr/>
        </p:nvSpPr>
        <p:spPr>
          <a:xfrm>
            <a:off x="222879" y="5384875"/>
            <a:ext cx="9216000" cy="390185"/>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spc="-35" dirty="0">
                <a:solidFill>
                  <a:schemeClr val="tx1"/>
                </a:solidFill>
                <a:latin typeface="Meiryo UI" panose="020B0604030504040204" pitchFamily="50" charset="-128"/>
                <a:ea typeface="Meiryo UI" panose="020B0604030504040204" pitchFamily="50" charset="-128"/>
              </a:rPr>
              <a:t>コピーして２人目以降の児童の申込をする場合の注意</a:t>
            </a:r>
            <a:endParaRPr lang="en-US" altLang="ja-JP" sz="1800" b="1" spc="-35"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226094" y="5796404"/>
            <a:ext cx="9216000" cy="826375"/>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lang="ja-JP" altLang="en-US" sz="1400" spc="-35" dirty="0">
                <a:solidFill>
                  <a:schemeClr val="tx1"/>
                </a:solidFill>
                <a:latin typeface="BIZ UDゴシック" panose="020B0400000000000000" pitchFamily="49" charset="-128"/>
                <a:ea typeface="BIZ UDゴシック" panose="020B0400000000000000" pitchFamily="49" charset="-128"/>
              </a:rPr>
              <a:t>・申込をする児童の情報：２人目以降の児童の情報に修正してください。</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lang="ja-JP" altLang="en-US" sz="1400" spc="-35" dirty="0">
                <a:solidFill>
                  <a:schemeClr val="tx1"/>
                </a:solidFill>
                <a:latin typeface="BIZ UDゴシック" panose="020B0400000000000000" pitchFamily="49" charset="-128"/>
                <a:ea typeface="BIZ UDゴシック" panose="020B0400000000000000" pitchFamily="49" charset="-128"/>
              </a:rPr>
              <a:t>・</a:t>
            </a:r>
            <a:r>
              <a:rPr lang="ja-JP" altLang="en-US" sz="1400" spc="600" dirty="0">
                <a:solidFill>
                  <a:schemeClr val="tx1"/>
                </a:solidFill>
                <a:latin typeface="BIZ UDゴシック" panose="020B0400000000000000" pitchFamily="49" charset="-128"/>
                <a:ea typeface="BIZ UDゴシック" panose="020B0400000000000000" pitchFamily="49" charset="-128"/>
              </a:rPr>
              <a:t>世帯員の情報 </a:t>
            </a:r>
            <a:r>
              <a:rPr lang="ja-JP" altLang="en-US" sz="1400" spc="-35" dirty="0">
                <a:solidFill>
                  <a:schemeClr val="tx1"/>
                </a:solidFill>
                <a:latin typeface="BIZ UDゴシック" panose="020B0400000000000000" pitchFamily="49" charset="-128"/>
                <a:ea typeface="BIZ UDゴシック" panose="020B0400000000000000" pitchFamily="49" charset="-128"/>
              </a:rPr>
              <a:t>：１人目の児童の情報を加え、申込をする児童の情報を世帯員から削除してください。</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pPr>
              <a:lnSpc>
                <a:spcPct val="150000"/>
              </a:lnSpc>
            </a:pPr>
            <a:endParaRPr lang="en-US" altLang="ja-JP" sz="1400" spc="-35" dirty="0">
              <a:solidFill>
                <a:schemeClr val="tx1"/>
              </a:solidFill>
              <a:latin typeface="BIZ UDゴシック" panose="020B0400000000000000" pitchFamily="49" charset="-128"/>
              <a:ea typeface="BIZ UDゴシック" panose="020B0400000000000000" pitchFamily="49" charset="-128"/>
            </a:endParaRPr>
          </a:p>
        </p:txBody>
      </p:sp>
      <p:grpSp>
        <p:nvGrpSpPr>
          <p:cNvPr id="20" name="グループ化 19"/>
          <p:cNvGrpSpPr/>
          <p:nvPr/>
        </p:nvGrpSpPr>
        <p:grpSpPr>
          <a:xfrm>
            <a:off x="134415" y="101600"/>
            <a:ext cx="8740532" cy="604601"/>
            <a:chOff x="134415" y="101600"/>
            <a:chExt cx="8740532" cy="604601"/>
          </a:xfrm>
        </p:grpSpPr>
        <p:sp>
          <p:nvSpPr>
            <p:cNvPr id="33" name="角丸四角形 32"/>
            <p:cNvSpPr/>
            <p:nvPr/>
          </p:nvSpPr>
          <p:spPr>
            <a:xfrm>
              <a:off x="134415" y="101600"/>
              <a:ext cx="8740532" cy="604601"/>
            </a:xfrm>
            <a:prstGeom prst="roundRect">
              <a:avLst>
                <a:gd name="adj" fmla="val 662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92"/>
                </a:lnSpc>
              </a:pPr>
              <a:r>
                <a:rPr lang="ja-JP" altLang="en-US" sz="2400" b="1" dirty="0">
                  <a:solidFill>
                    <a:schemeClr val="tx1"/>
                  </a:solidFill>
                  <a:latin typeface="Meiryo UI" panose="020B0604030504040204" pitchFamily="50" charset="-128"/>
                  <a:ea typeface="Meiryo UI" panose="020B0604030504040204" pitchFamily="50" charset="-128"/>
                </a:rPr>
                <a:t>電子申請の流れ</a:t>
              </a:r>
              <a:endParaRPr lang="en-US" altLang="ja-JP" sz="1050" dirty="0">
                <a:solidFill>
                  <a:schemeClr val="tx1"/>
                </a:solidFill>
                <a:latin typeface="Meiryo UI" panose="020B0604030504040204" pitchFamily="50" charset="-128"/>
                <a:ea typeface="Meiryo UI" panose="020B0604030504040204" pitchFamily="50" charset="-128"/>
              </a:endParaRPr>
            </a:p>
          </p:txBody>
        </p:sp>
        <p:cxnSp>
          <p:nvCxnSpPr>
            <p:cNvPr id="34" name="直線コネクタ 33"/>
            <p:cNvCxnSpPr/>
            <p:nvPr/>
          </p:nvCxnSpPr>
          <p:spPr>
            <a:xfrm flipV="1">
              <a:off x="134415" y="520700"/>
              <a:ext cx="8740532" cy="23920"/>
            </a:xfrm>
            <a:prstGeom prst="line">
              <a:avLst/>
            </a:prstGeom>
            <a:ln w="19050">
              <a:solidFill>
                <a:srgbClr val="5B9BD5"/>
              </a:solidFill>
              <a:round/>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3"/>
          <p:cNvSpPr>
            <a:spLocks noGrp="1"/>
          </p:cNvSpPr>
          <p:nvPr>
            <p:ph type="sldNum" sz="quarter" idx="12"/>
          </p:nvPr>
        </p:nvSpPr>
        <p:spPr/>
        <p:txBody>
          <a:bodyPr/>
          <a:lstStyle/>
          <a:p>
            <a:fld id="{5CED98C4-40DE-485E-B0D2-467383DB3AE1}" type="slidenum">
              <a:rPr kumimoji="1" lang="ja-JP" altLang="en-US" smtClean="0"/>
              <a:t>9</a:t>
            </a:fld>
            <a:endParaRPr kumimoji="1" lang="ja-JP" altLang="en-US"/>
          </a:p>
        </p:txBody>
      </p:sp>
      <p:sp>
        <p:nvSpPr>
          <p:cNvPr id="5" name="正方形/長方形 4">
            <a:extLst>
              <a:ext uri="{FF2B5EF4-FFF2-40B4-BE49-F238E27FC236}">
                <a16:creationId xmlns:a16="http://schemas.microsoft.com/office/drawing/2014/main" id="{822764FD-BDCA-4E12-927E-3C6E481FC632}"/>
              </a:ext>
            </a:extLst>
          </p:cNvPr>
          <p:cNvSpPr/>
          <p:nvPr/>
        </p:nvSpPr>
        <p:spPr>
          <a:xfrm>
            <a:off x="5700967" y="2522112"/>
            <a:ext cx="1226465" cy="451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a:extLst>
              <a:ext uri="{FF2B5EF4-FFF2-40B4-BE49-F238E27FC236}">
                <a16:creationId xmlns:a16="http://schemas.microsoft.com/office/drawing/2014/main" id="{FE941070-56A2-4081-8B37-7C69328C1471}"/>
              </a:ext>
            </a:extLst>
          </p:cNvPr>
          <p:cNvSpPr/>
          <p:nvPr/>
        </p:nvSpPr>
        <p:spPr>
          <a:xfrm rot="10800000">
            <a:off x="6975057" y="1929023"/>
            <a:ext cx="478221" cy="96872"/>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二等辺三角形 31">
            <a:extLst>
              <a:ext uri="{FF2B5EF4-FFF2-40B4-BE49-F238E27FC236}">
                <a16:creationId xmlns:a16="http://schemas.microsoft.com/office/drawing/2014/main" id="{BA682C9F-8612-446D-BE34-A22ACCEDB79B}"/>
              </a:ext>
            </a:extLst>
          </p:cNvPr>
          <p:cNvSpPr/>
          <p:nvPr/>
        </p:nvSpPr>
        <p:spPr>
          <a:xfrm rot="10800000">
            <a:off x="6975057" y="3147136"/>
            <a:ext cx="478221" cy="96872"/>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797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5" name="グループ化 24"/>
          <p:cNvGrpSpPr/>
          <p:nvPr/>
        </p:nvGrpSpPr>
        <p:grpSpPr>
          <a:xfrm>
            <a:off x="134415" y="101600"/>
            <a:ext cx="8740532" cy="604601"/>
            <a:chOff x="134415" y="101600"/>
            <a:chExt cx="8740532" cy="604601"/>
          </a:xfrm>
        </p:grpSpPr>
        <p:sp>
          <p:nvSpPr>
            <p:cNvPr id="26" name="角丸四角形 25"/>
            <p:cNvSpPr/>
            <p:nvPr/>
          </p:nvSpPr>
          <p:spPr>
            <a:xfrm>
              <a:off x="134415" y="101600"/>
              <a:ext cx="8740532" cy="604601"/>
            </a:xfrm>
            <a:prstGeom prst="roundRect">
              <a:avLst>
                <a:gd name="adj" fmla="val 662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92"/>
                </a:lnSpc>
              </a:pPr>
              <a:r>
                <a:rPr lang="ja-JP" altLang="en-US" sz="2400" b="1" dirty="0">
                  <a:solidFill>
                    <a:schemeClr val="tx1"/>
                  </a:solidFill>
                  <a:latin typeface="Meiryo UI" panose="020B0604030504040204" pitchFamily="50" charset="-128"/>
                  <a:ea typeface="Meiryo UI" panose="020B0604030504040204" pitchFamily="50" charset="-128"/>
                </a:rPr>
                <a:t>電子申請の流れ</a:t>
              </a:r>
              <a:endParaRPr lang="en-US" altLang="ja-JP" sz="1050" dirty="0">
                <a:solidFill>
                  <a:schemeClr val="tx1"/>
                </a:solidFill>
                <a:latin typeface="Meiryo UI" panose="020B0604030504040204" pitchFamily="50" charset="-128"/>
                <a:ea typeface="Meiryo UI" panose="020B0604030504040204" pitchFamily="50" charset="-128"/>
              </a:endParaRPr>
            </a:p>
          </p:txBody>
        </p:sp>
        <p:cxnSp>
          <p:nvCxnSpPr>
            <p:cNvPr id="27" name="直線コネクタ 26"/>
            <p:cNvCxnSpPr/>
            <p:nvPr/>
          </p:nvCxnSpPr>
          <p:spPr>
            <a:xfrm flipV="1">
              <a:off x="134415" y="520700"/>
              <a:ext cx="8740532" cy="23920"/>
            </a:xfrm>
            <a:prstGeom prst="line">
              <a:avLst/>
            </a:prstGeom>
            <a:ln w="19050">
              <a:solidFill>
                <a:srgbClr val="5B9BD5"/>
              </a:solidFill>
              <a:round/>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fld id="{5CED98C4-40DE-485E-B0D2-467383DB3AE1}" type="slidenum">
              <a:rPr kumimoji="1" lang="ja-JP" altLang="en-US" smtClean="0"/>
              <a:t>10</a:t>
            </a:fld>
            <a:endParaRPr kumimoji="1" lang="ja-JP" altLang="en-US"/>
          </a:p>
        </p:txBody>
      </p:sp>
      <p:sp>
        <p:nvSpPr>
          <p:cNvPr id="17" name="角丸四角形 6">
            <a:extLst>
              <a:ext uri="{FF2B5EF4-FFF2-40B4-BE49-F238E27FC236}">
                <a16:creationId xmlns:a16="http://schemas.microsoft.com/office/drawing/2014/main" id="{ABDAE6A1-120A-4749-9DB0-10653E71302B}"/>
              </a:ext>
            </a:extLst>
          </p:cNvPr>
          <p:cNvSpPr/>
          <p:nvPr/>
        </p:nvSpPr>
        <p:spPr>
          <a:xfrm>
            <a:off x="134416" y="4137761"/>
            <a:ext cx="3227619" cy="432000"/>
          </a:xfrm>
          <a:prstGeom prst="roundRect">
            <a:avLst>
              <a:gd name="adj" fmla="val 9692"/>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spc="-35" dirty="0">
                <a:solidFill>
                  <a:schemeClr val="bg1"/>
                </a:solidFill>
                <a:latin typeface="Meiryo UI" panose="020B0604030504040204" pitchFamily="50" charset="-128"/>
                <a:ea typeface="Meiryo UI" panose="020B0604030504040204" pitchFamily="50" charset="-128"/>
              </a:rPr>
              <a:t>⑨　申請後について</a:t>
            </a:r>
            <a:endParaRPr lang="en-US" altLang="ja-JP" sz="2000" b="1" spc="-35" dirty="0">
              <a:solidFill>
                <a:schemeClr val="bg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D63D485C-33A1-44B3-B8DD-9508B8096D50}"/>
              </a:ext>
            </a:extLst>
          </p:cNvPr>
          <p:cNvSpPr/>
          <p:nvPr/>
        </p:nvSpPr>
        <p:spPr>
          <a:xfrm>
            <a:off x="134415" y="4569761"/>
            <a:ext cx="8981876" cy="1557972"/>
          </a:xfrm>
          <a:prstGeom prst="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spc="-35" dirty="0">
                <a:solidFill>
                  <a:schemeClr val="tx1"/>
                </a:solidFill>
                <a:latin typeface="BIZ UDゴシック" panose="020B0400000000000000" pitchFamily="49" charset="-128"/>
                <a:ea typeface="BIZ UDゴシック" panose="020B0400000000000000" pitchFamily="49" charset="-128"/>
              </a:rPr>
              <a:t>明らかな不備があった場合には、幼児保育課から電話等でご連絡する場合があります。</a:t>
            </a:r>
            <a:endParaRPr lang="en-US" altLang="ja-JP" sz="1600" spc="-35"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lang="en-US" altLang="ja-JP" sz="1800" b="1" dirty="0">
                <a:solidFill>
                  <a:schemeClr val="tx1"/>
                </a:solidFill>
                <a:latin typeface="Meiryo UI" panose="020B0604030504040204" pitchFamily="50" charset="-128"/>
                <a:ea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rPr>
              <a:t>不備がない場合は、郵送などでの完了連絡はありません</a:t>
            </a:r>
            <a:r>
              <a:rPr lang="ja-JP" altLang="en-US" sz="1600" b="1" dirty="0">
                <a:solidFill>
                  <a:schemeClr val="tx1"/>
                </a:solidFill>
                <a:latin typeface="Meiryo UI" panose="020B0604030504040204" pitchFamily="50" charset="-128"/>
                <a:ea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rPr>
              <a:t>次年度も継続して入所となります。</a:t>
            </a:r>
            <a:endParaRPr lang="en-US" altLang="ja-JP" sz="1600" spc="-35" dirty="0">
              <a:solidFill>
                <a:srgbClr val="002060"/>
              </a:solidFill>
              <a:latin typeface="BIZ UDゴシック" panose="020B0400000000000000" pitchFamily="49" charset="-128"/>
              <a:ea typeface="BIZ UDゴシック" panose="020B0400000000000000" pitchFamily="49" charset="-128"/>
            </a:endParaRPr>
          </a:p>
        </p:txBody>
      </p:sp>
      <p:sp>
        <p:nvSpPr>
          <p:cNvPr id="15" name="角丸四角形 6">
            <a:extLst>
              <a:ext uri="{FF2B5EF4-FFF2-40B4-BE49-F238E27FC236}">
                <a16:creationId xmlns:a16="http://schemas.microsoft.com/office/drawing/2014/main" id="{244FD47B-3DC7-4883-8D26-6B50A9C80313}"/>
              </a:ext>
            </a:extLst>
          </p:cNvPr>
          <p:cNvSpPr/>
          <p:nvPr/>
        </p:nvSpPr>
        <p:spPr>
          <a:xfrm>
            <a:off x="134414" y="730267"/>
            <a:ext cx="3227621" cy="432000"/>
          </a:xfrm>
          <a:prstGeom prst="roundRect">
            <a:avLst>
              <a:gd name="adj" fmla="val 9692"/>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spc="-35" dirty="0">
                <a:solidFill>
                  <a:schemeClr val="bg1"/>
                </a:solidFill>
                <a:latin typeface="Meiryo UI" panose="020B0604030504040204" pitchFamily="50" charset="-128"/>
                <a:ea typeface="Meiryo UI" panose="020B0604030504040204" pitchFamily="50" charset="-128"/>
              </a:rPr>
              <a:t>⑧　注意事項・内容の確認</a:t>
            </a:r>
            <a:endParaRPr lang="en-US" altLang="ja-JP" sz="2000" b="1" spc="-35" dirty="0">
              <a:solidFill>
                <a:schemeClr val="bg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D3CAA2BA-01AB-4ABD-8F53-90B4C443D910}"/>
              </a:ext>
            </a:extLst>
          </p:cNvPr>
          <p:cNvSpPr/>
          <p:nvPr/>
        </p:nvSpPr>
        <p:spPr>
          <a:xfrm>
            <a:off x="134415" y="1139862"/>
            <a:ext cx="8981876" cy="2764412"/>
          </a:xfrm>
          <a:prstGeom prst="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ja-JP" altLang="ja-JP" sz="16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入力</a:t>
            </a:r>
            <a:r>
              <a:rPr lang="ja-JP" altLang="ja-JP" sz="16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日時点の状況を</a:t>
            </a:r>
            <a:r>
              <a:rPr lang="ja-JP" altLang="en-US" sz="16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入力して</a:t>
            </a:r>
            <a:r>
              <a:rPr lang="ja-JP" altLang="ja-JP" sz="16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ください。</a:t>
            </a:r>
          </a:p>
          <a:p>
            <a:pPr algn="just">
              <a:spcAft>
                <a:spcPts val="0"/>
              </a:spcAft>
            </a:pPr>
            <a:r>
              <a:rPr lang="ja-JP" altLang="ja-JP" sz="16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・同居している方が</a:t>
            </a:r>
            <a:r>
              <a:rPr lang="ja-JP" altLang="ja-JP" sz="1600" b="1" u="sng"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全て</a:t>
            </a:r>
            <a:r>
              <a:rPr lang="ja-JP" altLang="ja-JP" sz="16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入力されているか</a:t>
            </a:r>
            <a:r>
              <a:rPr lang="ja-JP" altLang="en-US" sz="16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ご</a:t>
            </a:r>
            <a:r>
              <a:rPr lang="ja-JP" altLang="ja-JP" sz="16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確認ください。</a:t>
            </a:r>
          </a:p>
          <a:p>
            <a:pPr algn="just">
              <a:spcAft>
                <a:spcPts val="0"/>
              </a:spcAft>
            </a:pPr>
            <a:r>
              <a:rPr lang="ja-JP" altLang="ja-JP" sz="16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原則</a:t>
            </a:r>
            <a:r>
              <a:rPr lang="ja-JP" altLang="ja-JP" sz="16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sz="1600" b="1" u="sng"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祖父母の保育にあたれない証明書は不要です。</a:t>
            </a:r>
            <a:r>
              <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祖父母が保護者である場合は必要</a:t>
            </a:r>
            <a:endPar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endPar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sz="1600" b="1" spc="-35" dirty="0">
                <a:solidFill>
                  <a:schemeClr val="tx1"/>
                </a:solidFill>
                <a:latin typeface="BIZ UDゴシック" panose="020B0400000000000000" pitchFamily="49" charset="-128"/>
                <a:ea typeface="BIZ UDゴシック" panose="020B0400000000000000" pitchFamily="49" charset="-128"/>
              </a:rPr>
              <a:t>◎就労証明書の時間や日数の記載漏れや誤記が多くみられます。発行された証明書の内容を、ご自身でよく確認してからご提出をお願いいたします。</a:t>
            </a:r>
            <a:endParaRPr lang="en-US" altLang="ja-JP" sz="1600" b="1" spc="-35" dirty="0">
              <a:solidFill>
                <a:schemeClr val="tx1"/>
              </a:solidFill>
              <a:latin typeface="BIZ UDゴシック" panose="020B0400000000000000" pitchFamily="49" charset="-128"/>
              <a:ea typeface="BIZ UDゴシック" panose="020B0400000000000000" pitchFamily="49" charset="-128"/>
            </a:endParaRPr>
          </a:p>
          <a:p>
            <a:pPr algn="just">
              <a:spcAft>
                <a:spcPts val="0"/>
              </a:spcAft>
            </a:pPr>
            <a:endParaRPr lang="en-US" altLang="ja-JP" sz="16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ja-JP"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◎認定基準が満たされていない場合や虚偽の記載がある場合は、</a:t>
            </a:r>
            <a:r>
              <a:rPr lang="ja-JP" altLang="en-US"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教育・保育</a:t>
            </a:r>
            <a:r>
              <a:rPr lang="ja-JP" altLang="ja-JP"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給付認定を取り消すことがあります。</a:t>
            </a:r>
          </a:p>
        </p:txBody>
      </p:sp>
    </p:spTree>
    <p:extLst>
      <p:ext uri="{BB962C8B-B14F-4D97-AF65-F5344CB8AC3E}">
        <p14:creationId xmlns:p14="http://schemas.microsoft.com/office/powerpoint/2010/main" val="370225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正方形/長方形 3"/>
          <p:cNvSpPr/>
          <p:nvPr/>
        </p:nvSpPr>
        <p:spPr>
          <a:xfrm>
            <a:off x="194710" y="1456807"/>
            <a:ext cx="8145988" cy="1663506"/>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BIZ UDゴシック" panose="020B0400000000000000" pitchFamily="49" charset="-128"/>
                <a:ea typeface="BIZ UDゴシック" panose="020B0400000000000000" pitchFamily="49" charset="-128"/>
              </a:rPr>
              <a:t>保育所等を利用していて、つくば市に申請児童の住民登録がある方</a:t>
            </a:r>
            <a:endParaRPr lang="en-US" altLang="ja-JP" sz="2000" dirty="0">
              <a:solidFill>
                <a:schemeClr val="tx1"/>
              </a:solidFill>
              <a:latin typeface="BIZ UDゴシック" panose="020B0400000000000000" pitchFamily="49" charset="-128"/>
              <a:ea typeface="BIZ UDゴシック" panose="020B0400000000000000" pitchFamily="49" charset="-128"/>
            </a:endParaRPr>
          </a:p>
          <a:p>
            <a:r>
              <a:rPr lang="ja-JP" altLang="en-US" sz="2000" dirty="0">
                <a:solidFill>
                  <a:schemeClr val="tx1"/>
                </a:solidFill>
                <a:latin typeface="BIZ UDゴシック" panose="020B0400000000000000" pitchFamily="49" charset="-128"/>
                <a:ea typeface="BIZ UDゴシック" panose="020B0400000000000000" pitchFamily="49" charset="-128"/>
              </a:rPr>
              <a:t>（令和６年９月１日時点在籍者）</a:t>
            </a:r>
            <a:r>
              <a:rPr lang="en-US" altLang="ja-JP" sz="1100" dirty="0">
                <a:solidFill>
                  <a:schemeClr val="tx1"/>
                </a:solidFill>
                <a:latin typeface="BIZ UDゴシック" panose="020B0400000000000000" pitchFamily="49" charset="-128"/>
                <a:ea typeface="BIZ UDゴシック" panose="020B0400000000000000" pitchFamily="49" charset="-128"/>
              </a:rPr>
              <a:t>※</a:t>
            </a:r>
            <a:r>
              <a:rPr lang="ja-JP" altLang="en-US" sz="1400" dirty="0">
                <a:solidFill>
                  <a:schemeClr val="tx1"/>
                </a:solidFill>
                <a:latin typeface="BIZ UDゴシック" panose="020B0400000000000000" pitchFamily="49" charset="-128"/>
                <a:ea typeface="BIZ UDゴシック" panose="020B0400000000000000" pitchFamily="49" charset="-128"/>
              </a:rPr>
              <a:t>令和６年度５歳児クラス在籍者を除く</a:t>
            </a:r>
            <a:endParaRPr lang="en-US" altLang="ja-JP" sz="2000" dirty="0">
              <a:solidFill>
                <a:schemeClr val="tx1"/>
              </a:solidFill>
              <a:latin typeface="BIZ UDゴシック" panose="020B0400000000000000" pitchFamily="49" charset="-128"/>
              <a:ea typeface="BIZ UDゴシック" panose="020B0400000000000000" pitchFamily="49" charset="-128"/>
            </a:endParaRPr>
          </a:p>
          <a:p>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〇令和７年３月</a:t>
            </a:r>
            <a:r>
              <a:rPr lang="en-US" altLang="ja-JP" sz="1600" b="1" dirty="0">
                <a:solidFill>
                  <a:srgbClr val="FF0000"/>
                </a:solidFill>
                <a:latin typeface="BIZ UDゴシック" panose="020B0400000000000000" pitchFamily="49" charset="-128"/>
                <a:ea typeface="BIZ UDゴシック" panose="020B0400000000000000" pitchFamily="49" charset="-128"/>
              </a:rPr>
              <a:t>31</a:t>
            </a:r>
            <a:r>
              <a:rPr lang="ja-JP" altLang="en-US" sz="1600" b="1" dirty="0">
                <a:solidFill>
                  <a:srgbClr val="FF0000"/>
                </a:solidFill>
                <a:latin typeface="BIZ UDゴシック" panose="020B0400000000000000" pitchFamily="49" charset="-128"/>
                <a:ea typeface="BIZ UDゴシック" panose="020B0400000000000000" pitchFamily="49" charset="-128"/>
              </a:rPr>
              <a:t>日までに退所する場合も、継続確認の申請は必要です。</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p:txBody>
      </p:sp>
      <p:sp>
        <p:nvSpPr>
          <p:cNvPr id="12" name="角丸四角形 11"/>
          <p:cNvSpPr/>
          <p:nvPr/>
        </p:nvSpPr>
        <p:spPr>
          <a:xfrm>
            <a:off x="186451" y="966861"/>
            <a:ext cx="3194058" cy="510778"/>
          </a:xfrm>
          <a:prstGeom prst="roundRect">
            <a:avLst/>
          </a:prstGeom>
          <a:solidFill>
            <a:schemeClr val="accent4"/>
          </a:solidFill>
          <a:ln w="38100">
            <a:solidFill>
              <a:srgbClr val="FFC000"/>
            </a:solidFill>
          </a:ln>
        </p:spPr>
        <p:txBody>
          <a:bodyPr wrap="square">
            <a:spAutoFit/>
          </a:bodyPr>
          <a:lstStyle/>
          <a:p>
            <a:pPr algn="ctr"/>
            <a:r>
              <a:rPr lang="ja-JP" altLang="en-US" sz="2400" b="1" dirty="0">
                <a:latin typeface="Meiryo UI" panose="020B0604030504040204" pitchFamily="50" charset="-128"/>
                <a:ea typeface="Meiryo UI" panose="020B0604030504040204" pitchFamily="50" charset="-128"/>
              </a:rPr>
              <a:t>継続確認の対象者</a:t>
            </a:r>
            <a:endParaRPr lang="en-US" altLang="ja-JP" sz="2400" b="1" dirty="0">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168694" y="454133"/>
            <a:ext cx="8740532" cy="604601"/>
            <a:chOff x="134415" y="139700"/>
            <a:chExt cx="8740532" cy="604601"/>
          </a:xfrm>
        </p:grpSpPr>
        <p:sp>
          <p:nvSpPr>
            <p:cNvPr id="10" name="角丸四角形 9"/>
            <p:cNvSpPr/>
            <p:nvPr/>
          </p:nvSpPr>
          <p:spPr>
            <a:xfrm>
              <a:off x="134415" y="139700"/>
              <a:ext cx="8740532" cy="604601"/>
            </a:xfrm>
            <a:prstGeom prst="roundRect">
              <a:avLst>
                <a:gd name="adj" fmla="val 662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92"/>
                </a:lnSpc>
              </a:pPr>
              <a:r>
                <a:rPr lang="ja-JP" altLang="en-US" sz="2400" b="1" dirty="0">
                  <a:solidFill>
                    <a:schemeClr val="tx1"/>
                  </a:solidFill>
                  <a:latin typeface="Meiryo UI" panose="020B0604030504040204" pitchFamily="50" charset="-128"/>
                  <a:ea typeface="Meiryo UI" panose="020B0604030504040204" pitchFamily="50" charset="-128"/>
                </a:rPr>
                <a:t>令和６年度継続確認について</a:t>
              </a:r>
              <a:endParaRPr lang="en-US" altLang="ja-JP" sz="2400" b="1" dirty="0">
                <a:solidFill>
                  <a:schemeClr val="tx1"/>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V="1">
              <a:off x="134415" y="520700"/>
              <a:ext cx="8740532" cy="23920"/>
            </a:xfrm>
            <a:prstGeom prst="line">
              <a:avLst/>
            </a:prstGeom>
            <a:ln w="19050">
              <a:solidFill>
                <a:srgbClr val="5B9BD5"/>
              </a:solidFill>
              <a:round/>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fld id="{5CED98C4-40DE-485E-B0D2-467383DB3AE1}" type="slidenum">
              <a:rPr kumimoji="1" lang="ja-JP" altLang="en-US" smtClean="0"/>
              <a:t>1</a:t>
            </a:fld>
            <a:endParaRPr kumimoji="1" lang="ja-JP" altLang="en-US"/>
          </a:p>
        </p:txBody>
      </p:sp>
      <p:sp>
        <p:nvSpPr>
          <p:cNvPr id="19" name="正方形/長方形 18"/>
          <p:cNvSpPr/>
          <p:nvPr/>
        </p:nvSpPr>
        <p:spPr>
          <a:xfrm>
            <a:off x="194710" y="3894113"/>
            <a:ext cx="8162507" cy="736579"/>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u="sng" dirty="0">
                <a:solidFill>
                  <a:schemeClr val="tx1"/>
                </a:solidFill>
                <a:latin typeface="BIZ UDゴシック" panose="020B0400000000000000" pitchFamily="49" charset="-128"/>
                <a:ea typeface="BIZ UDゴシック" panose="020B0400000000000000" pitchFamily="49" charset="-128"/>
              </a:rPr>
              <a:t>令和６年９月２日（月）～令和６年１０月１５日（火）</a:t>
            </a:r>
            <a:r>
              <a:rPr lang="en-US" altLang="ja-JP" sz="2000" u="sng" dirty="0">
                <a:solidFill>
                  <a:schemeClr val="tx1"/>
                </a:solidFill>
                <a:latin typeface="BIZ UDゴシック" panose="020B0400000000000000" pitchFamily="49" charset="-128"/>
                <a:ea typeface="BIZ UDゴシック" panose="020B0400000000000000" pitchFamily="49" charset="-128"/>
              </a:rPr>
              <a:t>16</a:t>
            </a:r>
            <a:r>
              <a:rPr lang="ja-JP" altLang="en-US" sz="2000" u="sng" dirty="0">
                <a:solidFill>
                  <a:schemeClr val="tx1"/>
                </a:solidFill>
                <a:latin typeface="BIZ UDゴシック" panose="020B0400000000000000" pitchFamily="49" charset="-128"/>
                <a:ea typeface="BIZ UDゴシック" panose="020B0400000000000000" pitchFamily="49" charset="-128"/>
              </a:rPr>
              <a:t>時</a:t>
            </a:r>
            <a:r>
              <a:rPr lang="en-US" altLang="ja-JP" sz="2000" u="sng" dirty="0">
                <a:solidFill>
                  <a:schemeClr val="tx1"/>
                </a:solidFill>
                <a:latin typeface="BIZ UDゴシック" panose="020B0400000000000000" pitchFamily="49" charset="-128"/>
                <a:ea typeface="BIZ UDゴシック" panose="020B0400000000000000" pitchFamily="49" charset="-128"/>
              </a:rPr>
              <a:t>30</a:t>
            </a:r>
            <a:r>
              <a:rPr lang="ja-JP" altLang="en-US" sz="2000" u="sng" dirty="0">
                <a:solidFill>
                  <a:schemeClr val="tx1"/>
                </a:solidFill>
                <a:latin typeface="BIZ UDゴシック" panose="020B0400000000000000" pitchFamily="49" charset="-128"/>
                <a:ea typeface="BIZ UDゴシック" panose="020B0400000000000000" pitchFamily="49" charset="-128"/>
              </a:rPr>
              <a:t>分</a:t>
            </a:r>
            <a:endParaRPr lang="en-US" altLang="ja-JP" sz="2000" u="sng" dirty="0">
              <a:solidFill>
                <a:schemeClr val="tx1"/>
              </a:solidFill>
              <a:latin typeface="BIZ UDゴシック" panose="020B0400000000000000" pitchFamily="49" charset="-128"/>
              <a:ea typeface="BIZ UDゴシック" panose="020B0400000000000000" pitchFamily="49" charset="-128"/>
            </a:endParaRPr>
          </a:p>
        </p:txBody>
      </p:sp>
      <p:sp>
        <p:nvSpPr>
          <p:cNvPr id="20" name="角丸四角形 19"/>
          <p:cNvSpPr/>
          <p:nvPr/>
        </p:nvSpPr>
        <p:spPr>
          <a:xfrm>
            <a:off x="168694" y="3315231"/>
            <a:ext cx="3185799" cy="578882"/>
          </a:xfrm>
          <a:prstGeom prst="roundRect">
            <a:avLst/>
          </a:prstGeom>
          <a:solidFill>
            <a:schemeClr val="accent4"/>
          </a:solidFill>
          <a:ln w="38100">
            <a:solidFill>
              <a:srgbClr val="FFC000"/>
            </a:solidFill>
          </a:ln>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申請期間</a:t>
            </a:r>
            <a:endParaRPr lang="en-US" altLang="ja-JP" sz="2400" b="1" dirty="0">
              <a:latin typeface="Meiryo UI" panose="020B0604030504040204" pitchFamily="50" charset="-128"/>
              <a:ea typeface="Meiryo UI" panose="020B0604030504040204" pitchFamily="50" charset="-128"/>
            </a:endParaRPr>
          </a:p>
        </p:txBody>
      </p:sp>
      <p:sp>
        <p:nvSpPr>
          <p:cNvPr id="16" name="角丸四角形 19">
            <a:extLst>
              <a:ext uri="{FF2B5EF4-FFF2-40B4-BE49-F238E27FC236}">
                <a16:creationId xmlns:a16="http://schemas.microsoft.com/office/drawing/2014/main" id="{61062927-26FC-4A8B-BFEA-FE5E40C4C9D5}"/>
              </a:ext>
            </a:extLst>
          </p:cNvPr>
          <p:cNvSpPr/>
          <p:nvPr/>
        </p:nvSpPr>
        <p:spPr>
          <a:xfrm>
            <a:off x="194710" y="4933033"/>
            <a:ext cx="3185799" cy="510778"/>
          </a:xfrm>
          <a:prstGeom prst="roundRect">
            <a:avLst/>
          </a:prstGeom>
          <a:solidFill>
            <a:schemeClr val="accent4"/>
          </a:solidFill>
          <a:ln w="38100">
            <a:solidFill>
              <a:srgbClr val="FFC000"/>
            </a:solidFill>
          </a:ln>
        </p:spPr>
        <p:txBody>
          <a:bodyPr wrap="square">
            <a:spAutoFit/>
          </a:bodyPr>
          <a:lstStyle/>
          <a:p>
            <a:pPr algn="ctr"/>
            <a:r>
              <a:rPr lang="ja-JP" altLang="en-US" sz="2400" b="1" dirty="0">
                <a:latin typeface="Meiryo UI" panose="020B0604030504040204" pitchFamily="50" charset="-128"/>
                <a:ea typeface="Meiryo UI" panose="020B0604030504040204" pitchFamily="50" charset="-128"/>
              </a:rPr>
              <a:t>申請方法</a:t>
            </a:r>
            <a:endParaRPr lang="en-US" altLang="ja-JP" sz="2400"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32BA340A-9448-4F42-AC63-66F057DA7D2A}"/>
              </a:ext>
            </a:extLst>
          </p:cNvPr>
          <p:cNvSpPr/>
          <p:nvPr/>
        </p:nvSpPr>
        <p:spPr>
          <a:xfrm>
            <a:off x="186451" y="5443811"/>
            <a:ext cx="8162507" cy="1206371"/>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000" dirty="0">
                <a:solidFill>
                  <a:schemeClr val="tx1"/>
                </a:solidFill>
                <a:latin typeface="BIZ UDゴシック" panose="020B0400000000000000" pitchFamily="49" charset="-128"/>
                <a:ea typeface="BIZ UDゴシック" panose="020B0400000000000000" pitchFamily="49" charset="-128"/>
              </a:rPr>
              <a:t>「いばらき電子申請・届出サービス」から電子申請</a:t>
            </a:r>
            <a:endParaRPr kumimoji="1" lang="en-US" altLang="ja-JP" sz="2000" dirty="0">
              <a:solidFill>
                <a:schemeClr val="tx1"/>
              </a:solidFill>
              <a:latin typeface="BIZ UDゴシック" panose="020B0400000000000000" pitchFamily="49" charset="-128"/>
              <a:ea typeface="BIZ UDゴシック" panose="020B0400000000000000" pitchFamily="49" charset="-128"/>
            </a:endParaRPr>
          </a:p>
          <a:p>
            <a:pPr algn="ctr">
              <a:lnSpc>
                <a:spcPct val="150000"/>
              </a:lnSpc>
            </a:pPr>
            <a:r>
              <a:rPr lang="en-US" altLang="ja-JP" sz="1600" dirty="0">
                <a:solidFill>
                  <a:schemeClr val="tx1"/>
                </a:solidFill>
                <a:latin typeface="BIZ UDゴシック" panose="020B0400000000000000" pitchFamily="49" charset="-128"/>
                <a:ea typeface="BIZ UDゴシック" panose="020B0400000000000000" pitchFamily="49" charset="-128"/>
              </a:rPr>
              <a:t>※</a:t>
            </a:r>
            <a:r>
              <a:rPr lang="ja-JP" altLang="en-US" sz="1600" dirty="0">
                <a:solidFill>
                  <a:schemeClr val="tx1"/>
                </a:solidFill>
                <a:latin typeface="BIZ UDゴシック" panose="020B0400000000000000" pitchFamily="49" charset="-128"/>
                <a:ea typeface="BIZ UDゴシック" panose="020B0400000000000000" pitchFamily="49" charset="-128"/>
              </a:rPr>
              <a:t>利用施設から配布されるお知らせに記載の</a:t>
            </a:r>
            <a:r>
              <a:rPr lang="en-US" altLang="ja-JP" sz="1600" dirty="0">
                <a:solidFill>
                  <a:schemeClr val="tx1"/>
                </a:solidFill>
                <a:latin typeface="BIZ UDゴシック" panose="020B0400000000000000" pitchFamily="49" charset="-128"/>
                <a:ea typeface="BIZ UDゴシック" panose="020B0400000000000000" pitchFamily="49" charset="-128"/>
              </a:rPr>
              <a:t>QR</a:t>
            </a:r>
            <a:r>
              <a:rPr lang="ja-JP" altLang="en-US" sz="1600" dirty="0">
                <a:solidFill>
                  <a:schemeClr val="tx1"/>
                </a:solidFill>
                <a:latin typeface="BIZ UDゴシック" panose="020B0400000000000000" pitchFamily="49" charset="-128"/>
                <a:ea typeface="BIZ UDゴシック" panose="020B0400000000000000" pitchFamily="49" charset="-128"/>
              </a:rPr>
              <a:t>コードからご申請ください。</a:t>
            </a:r>
            <a:endParaRPr kumimoji="1" lang="ja-JP" altLang="en-US" sz="1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8894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9" name="角丸四角形 38"/>
          <p:cNvSpPr/>
          <p:nvPr/>
        </p:nvSpPr>
        <p:spPr>
          <a:xfrm>
            <a:off x="134415" y="872682"/>
            <a:ext cx="9596086" cy="1211373"/>
          </a:xfrm>
          <a:prstGeom prst="roundRect">
            <a:avLst>
              <a:gd name="adj" fmla="val 11697"/>
            </a:avLst>
          </a:prstGeom>
          <a:solidFill>
            <a:schemeClr val="bg1"/>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BIZ UDゴシック" panose="020B0400000000000000" pitchFamily="49" charset="-128"/>
                <a:ea typeface="BIZ UDゴシック" panose="020B0400000000000000" pitchFamily="49" charset="-128"/>
              </a:rPr>
              <a:t>　</a:t>
            </a:r>
            <a:endParaRPr lang="en-US" altLang="ja-JP" sz="1600" b="1" dirty="0">
              <a:solidFill>
                <a:schemeClr val="tx1"/>
              </a:solidFill>
              <a:latin typeface="BIZ UDゴシック" panose="020B0400000000000000" pitchFamily="49" charset="-128"/>
              <a:ea typeface="BIZ UDゴシック" panose="020B0400000000000000" pitchFamily="49" charset="-128"/>
            </a:endParaRPr>
          </a:p>
          <a:p>
            <a:r>
              <a:rPr lang="ja-JP" altLang="en-US" sz="1800" dirty="0">
                <a:solidFill>
                  <a:schemeClr val="tx1"/>
                </a:solidFill>
                <a:latin typeface="BIZ UDゴシック" panose="020B0400000000000000" pitchFamily="49" charset="-128"/>
                <a:ea typeface="BIZ UDゴシック" panose="020B0400000000000000" pitchFamily="49" charset="-128"/>
              </a:rPr>
              <a:t>「保育にあたれない証明書」を準備します。勤務先が発行する「就労証明書」などの各種証明書は、発行に時間がかかる場合が多いので、早めに準備をお願いします。</a:t>
            </a:r>
            <a:endParaRPr lang="en-US" altLang="ja-JP" sz="1800" dirty="0">
              <a:solidFill>
                <a:schemeClr val="tx1"/>
              </a:solidFill>
              <a:latin typeface="BIZ UDゴシック" panose="020B0400000000000000" pitchFamily="49" charset="-128"/>
              <a:ea typeface="BIZ UDゴシック" panose="020B0400000000000000" pitchFamily="49" charset="-128"/>
            </a:endParaRPr>
          </a:p>
          <a:p>
            <a:r>
              <a:rPr lang="en-US" altLang="ja-JP" sz="1800" b="1" dirty="0">
                <a:solidFill>
                  <a:schemeClr val="tx1"/>
                </a:solidFill>
                <a:latin typeface="BIZ UDゴシック" panose="020B0400000000000000" pitchFamily="49" charset="-128"/>
                <a:ea typeface="BIZ UDゴシック" panose="020B0400000000000000" pitchFamily="49" charset="-128"/>
              </a:rPr>
              <a:t>※</a:t>
            </a:r>
            <a:r>
              <a:rPr lang="ja-JP" altLang="en-US" sz="1800" b="1" dirty="0">
                <a:solidFill>
                  <a:schemeClr val="tx1"/>
                </a:solidFill>
                <a:latin typeface="BIZ UDゴシック" panose="020B0400000000000000" pitchFamily="49" charset="-128"/>
                <a:ea typeface="BIZ UDゴシック" panose="020B0400000000000000" pitchFamily="49" charset="-128"/>
              </a:rPr>
              <a:t>提出日時点で</a:t>
            </a:r>
            <a:r>
              <a:rPr lang="ja-JP" altLang="en-US" sz="1800" b="1" u="sng" dirty="0">
                <a:solidFill>
                  <a:schemeClr val="tx1"/>
                </a:solidFill>
                <a:latin typeface="BIZ UDゴシック" panose="020B0400000000000000" pitchFamily="49" charset="-128"/>
                <a:ea typeface="BIZ UDゴシック" panose="020B0400000000000000" pitchFamily="49" charset="-128"/>
              </a:rPr>
              <a:t>３か月以内の証明日</a:t>
            </a:r>
            <a:r>
              <a:rPr lang="ja-JP" altLang="en-US" sz="1800" b="1" dirty="0">
                <a:solidFill>
                  <a:schemeClr val="tx1"/>
                </a:solidFill>
                <a:latin typeface="BIZ UDゴシック" panose="020B0400000000000000" pitchFamily="49" charset="-128"/>
                <a:ea typeface="BIZ UDゴシック" panose="020B0400000000000000" pitchFamily="49" charset="-128"/>
              </a:rPr>
              <a:t>のものが有効です。</a:t>
            </a:r>
            <a:endParaRPr lang="en-US" altLang="ja-JP" sz="1800" b="1" dirty="0">
              <a:solidFill>
                <a:schemeClr val="tx1"/>
              </a:solidFill>
              <a:latin typeface="BIZ UDゴシック" panose="020B0400000000000000" pitchFamily="49" charset="-128"/>
              <a:ea typeface="BIZ UDゴシック" panose="020B0400000000000000" pitchFamily="49" charset="-128"/>
            </a:endParaRPr>
          </a:p>
        </p:txBody>
      </p:sp>
      <p:sp>
        <p:nvSpPr>
          <p:cNvPr id="30" name="角丸四角形 29"/>
          <p:cNvSpPr/>
          <p:nvPr/>
        </p:nvSpPr>
        <p:spPr>
          <a:xfrm>
            <a:off x="134414" y="597153"/>
            <a:ext cx="2928266" cy="462868"/>
          </a:xfrm>
          <a:prstGeom prst="roundRect">
            <a:avLst>
              <a:gd name="adj" fmla="val 11697"/>
            </a:avLst>
          </a:prstGeom>
          <a:solidFill>
            <a:srgbClr val="0070C0"/>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１．必要書類の準備</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5CED98C4-40DE-485E-B0D2-467383DB3AE1}" type="slidenum">
              <a:rPr kumimoji="1" lang="ja-JP" altLang="en-US" smtClean="0"/>
              <a:t>2</a:t>
            </a:fld>
            <a:endParaRPr kumimoji="1" lang="ja-JP" altLang="en-US"/>
          </a:p>
        </p:txBody>
      </p:sp>
      <p:sp>
        <p:nvSpPr>
          <p:cNvPr id="11" name="角丸四角形 10"/>
          <p:cNvSpPr/>
          <p:nvPr/>
        </p:nvSpPr>
        <p:spPr>
          <a:xfrm>
            <a:off x="159815" y="101600"/>
            <a:ext cx="8740532" cy="604601"/>
          </a:xfrm>
          <a:prstGeom prst="roundRect">
            <a:avLst>
              <a:gd name="adj" fmla="val 662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92"/>
              </a:lnSpc>
            </a:pPr>
            <a:r>
              <a:rPr lang="ja-JP" altLang="en-US" sz="2400" b="1" dirty="0">
                <a:solidFill>
                  <a:schemeClr val="tx1"/>
                </a:solidFill>
                <a:latin typeface="Meiryo UI" panose="020B0604030504040204" pitchFamily="50" charset="-128"/>
                <a:ea typeface="Meiryo UI" panose="020B0604030504040204" pitchFamily="50" charset="-128"/>
              </a:rPr>
              <a:t>継続確認の事前準備</a:t>
            </a:r>
            <a:endParaRPr lang="en-US" altLang="ja-JP" sz="1050" dirty="0">
              <a:solidFill>
                <a:schemeClr val="tx1"/>
              </a:solidFill>
              <a:latin typeface="Meiryo UI" panose="020B0604030504040204" pitchFamily="50" charset="-128"/>
              <a:ea typeface="Meiryo UI" panose="020B0604030504040204" pitchFamily="50" charset="-128"/>
            </a:endParaRPr>
          </a:p>
        </p:txBody>
      </p:sp>
      <p:cxnSp>
        <p:nvCxnSpPr>
          <p:cNvPr id="12" name="直線コネクタ 11"/>
          <p:cNvCxnSpPr/>
          <p:nvPr/>
        </p:nvCxnSpPr>
        <p:spPr>
          <a:xfrm flipV="1">
            <a:off x="134415" y="520700"/>
            <a:ext cx="8740532" cy="23920"/>
          </a:xfrm>
          <a:prstGeom prst="line">
            <a:avLst/>
          </a:prstGeom>
          <a:ln w="19050">
            <a:solidFill>
              <a:srgbClr val="5B9BD5"/>
            </a:solidFill>
            <a:round/>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134415" y="5782717"/>
            <a:ext cx="9510394" cy="963222"/>
          </a:xfrm>
          <a:prstGeom prst="roundRect">
            <a:avLst>
              <a:gd name="adj" fmla="val 11697"/>
            </a:avLst>
          </a:prstGeom>
          <a:solidFill>
            <a:schemeClr val="bg1"/>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dirty="0">
                <a:solidFill>
                  <a:schemeClr val="tx1"/>
                </a:solidFill>
                <a:latin typeface="BIZ UDゴシック" panose="020B0400000000000000" pitchFamily="49" charset="-128"/>
                <a:ea typeface="BIZ UDゴシック" panose="020B0400000000000000" pitchFamily="49" charset="-128"/>
              </a:rPr>
              <a:t>インターネットに接続できる環境と、パソコン・スマートフォンが必要になります。</a:t>
            </a:r>
            <a:endParaRPr lang="en-US" altLang="ja-JP" sz="1800" dirty="0">
              <a:solidFill>
                <a:schemeClr val="tx1"/>
              </a:solidFill>
              <a:latin typeface="BIZ UDゴシック" panose="020B0400000000000000" pitchFamily="49" charset="-128"/>
              <a:ea typeface="BIZ UDゴシック" panose="020B0400000000000000" pitchFamily="49" charset="-128"/>
            </a:endParaRPr>
          </a:p>
          <a:p>
            <a:r>
              <a:rPr lang="en-US" altLang="ja-JP" sz="1800" dirty="0">
                <a:solidFill>
                  <a:schemeClr val="tx1"/>
                </a:solidFill>
                <a:latin typeface="BIZ UDゴシック" panose="020B0400000000000000" pitchFamily="49" charset="-128"/>
                <a:ea typeface="BIZ UDゴシック" panose="020B0400000000000000" pitchFamily="49" charset="-128"/>
              </a:rPr>
              <a:t>※</a:t>
            </a:r>
            <a:r>
              <a:rPr lang="ja-JP" altLang="en-US" sz="1800" dirty="0">
                <a:solidFill>
                  <a:schemeClr val="tx1"/>
                </a:solidFill>
                <a:latin typeface="BIZ UDゴシック" panose="020B0400000000000000" pitchFamily="49" charset="-128"/>
                <a:ea typeface="BIZ UDゴシック" panose="020B0400000000000000" pitchFamily="49" charset="-128"/>
              </a:rPr>
              <a:t>継続確認の手続きは、マイナンバーカードを利用した</a:t>
            </a:r>
            <a:r>
              <a:rPr lang="ja-JP" altLang="en-US" sz="1800" b="1" u="sng" dirty="0">
                <a:solidFill>
                  <a:schemeClr val="tx1"/>
                </a:solidFill>
                <a:latin typeface="BIZ UDゴシック" panose="020B0400000000000000" pitchFamily="49" charset="-128"/>
                <a:ea typeface="BIZ UDゴシック" panose="020B0400000000000000" pitchFamily="49" charset="-128"/>
              </a:rPr>
              <a:t>個人認証（電子署名）は不要</a:t>
            </a:r>
            <a:r>
              <a:rPr lang="ja-JP" altLang="en-US" sz="1800" dirty="0">
                <a:solidFill>
                  <a:schemeClr val="tx1"/>
                </a:solidFill>
                <a:latin typeface="BIZ UDゴシック" panose="020B0400000000000000" pitchFamily="49" charset="-128"/>
                <a:ea typeface="BIZ UDゴシック" panose="020B0400000000000000" pitchFamily="49" charset="-128"/>
              </a:rPr>
              <a:t>です。</a:t>
            </a:r>
            <a:endParaRPr lang="en-US" altLang="ja-JP" sz="1800" dirty="0">
              <a:solidFill>
                <a:schemeClr val="tx1"/>
              </a:solidFill>
              <a:latin typeface="BIZ UDゴシック" panose="020B0400000000000000" pitchFamily="49" charset="-128"/>
              <a:ea typeface="BIZ UDゴシック" panose="020B0400000000000000" pitchFamily="49" charset="-128"/>
            </a:endParaRPr>
          </a:p>
        </p:txBody>
      </p:sp>
      <p:sp>
        <p:nvSpPr>
          <p:cNvPr id="19" name="角丸四角形 18"/>
          <p:cNvSpPr/>
          <p:nvPr/>
        </p:nvSpPr>
        <p:spPr>
          <a:xfrm>
            <a:off x="134415" y="5454656"/>
            <a:ext cx="2928265" cy="432000"/>
          </a:xfrm>
          <a:prstGeom prst="roundRect">
            <a:avLst>
              <a:gd name="adj" fmla="val 11697"/>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２．機器の準備</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9" name="角丸四角形 19">
            <a:extLst>
              <a:ext uri="{FF2B5EF4-FFF2-40B4-BE49-F238E27FC236}">
                <a16:creationId xmlns:a16="http://schemas.microsoft.com/office/drawing/2014/main" id="{5DDB669E-7654-48FA-A015-D7ACA08C8EB1}"/>
              </a:ext>
            </a:extLst>
          </p:cNvPr>
          <p:cNvSpPr/>
          <p:nvPr/>
        </p:nvSpPr>
        <p:spPr>
          <a:xfrm>
            <a:off x="159815" y="2245636"/>
            <a:ext cx="2928266" cy="442674"/>
          </a:xfrm>
          <a:prstGeom prst="roundRect">
            <a:avLst/>
          </a:prstGeom>
          <a:solidFill>
            <a:schemeClr val="accent4"/>
          </a:solidFill>
          <a:ln w="38100">
            <a:solidFill>
              <a:srgbClr val="FFC000"/>
            </a:solidFill>
          </a:ln>
        </p:spPr>
        <p:txBody>
          <a:bodyPr wrap="square">
            <a:spAutoFit/>
          </a:bodyPr>
          <a:lstStyle/>
          <a:p>
            <a:pPr algn="ctr"/>
            <a:r>
              <a:rPr lang="ja-JP" altLang="en-US" sz="2000" b="1" dirty="0">
                <a:latin typeface="Meiryo UI" panose="020B0604030504040204" pitchFamily="50" charset="-128"/>
                <a:ea typeface="Meiryo UI" panose="020B0604030504040204" pitchFamily="50" charset="-128"/>
              </a:rPr>
              <a:t>保育にあたれない証明書</a:t>
            </a:r>
            <a:endParaRPr lang="en-US" altLang="ja-JP" sz="2000" b="1"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C8B1C5FC-AA7D-4DFD-BAE8-71FDF84C19AB}"/>
              </a:ext>
            </a:extLst>
          </p:cNvPr>
          <p:cNvSpPr/>
          <p:nvPr/>
        </p:nvSpPr>
        <p:spPr>
          <a:xfrm>
            <a:off x="159815" y="2688310"/>
            <a:ext cx="9484994" cy="2696374"/>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800" dirty="0">
                <a:solidFill>
                  <a:schemeClr val="tx1"/>
                </a:solidFill>
                <a:latin typeface="BIZ UDゴシック" panose="020B0400000000000000" pitchFamily="49" charset="-128"/>
                <a:ea typeface="BIZ UDゴシック" panose="020B0400000000000000" pitchFamily="49" charset="-128"/>
              </a:rPr>
              <a:t>対象者に配布されるお知らせや、入所のご案内を参考にして該当する書類をご準備ください。</a:t>
            </a:r>
            <a:r>
              <a:rPr lang="ja-JP" altLang="en-US" sz="1800" b="1" u="sng" dirty="0">
                <a:solidFill>
                  <a:schemeClr val="tx1"/>
                </a:solidFill>
                <a:latin typeface="BIZ UDゴシック" panose="020B0400000000000000" pitchFamily="49" charset="-128"/>
                <a:ea typeface="BIZ UDゴシック" panose="020B0400000000000000" pitchFamily="49" charset="-128"/>
              </a:rPr>
              <a:t>原則として父母ともに必要です。</a:t>
            </a:r>
            <a:r>
              <a:rPr lang="ja-JP" altLang="en-US" sz="1800" u="sng" dirty="0">
                <a:solidFill>
                  <a:schemeClr val="tx1"/>
                </a:solidFill>
                <a:latin typeface="BIZ UDゴシック" panose="020B0400000000000000" pitchFamily="49" charset="-128"/>
                <a:ea typeface="BIZ UDゴシック" panose="020B0400000000000000" pitchFamily="49" charset="-128"/>
              </a:rPr>
              <a:t>（ひとり親を除く）</a:t>
            </a:r>
            <a:r>
              <a:rPr lang="ja-JP" altLang="en-US" sz="1800" dirty="0">
                <a:solidFill>
                  <a:schemeClr val="tx1"/>
                </a:solidFill>
                <a:latin typeface="BIZ UDゴシック" panose="020B0400000000000000" pitchFamily="49" charset="-128"/>
                <a:ea typeface="BIZ UDゴシック" panose="020B0400000000000000" pitchFamily="49" charset="-128"/>
              </a:rPr>
              <a:t> </a:t>
            </a:r>
            <a:endParaRPr lang="en-US" altLang="ja-JP" sz="18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lang="en-US" altLang="ja-JP" sz="1800" dirty="0">
                <a:solidFill>
                  <a:schemeClr val="tx1"/>
                </a:solidFill>
                <a:latin typeface="BIZ UDゴシック" panose="020B0400000000000000" pitchFamily="49" charset="-128"/>
                <a:ea typeface="BIZ UDゴシック" panose="020B0400000000000000" pitchFamily="49" charset="-128"/>
              </a:rPr>
              <a:t>※</a:t>
            </a:r>
            <a:r>
              <a:rPr lang="ja-JP" altLang="en-US" sz="1800" dirty="0">
                <a:solidFill>
                  <a:schemeClr val="tx1"/>
                </a:solidFill>
                <a:latin typeface="BIZ UDゴシック" panose="020B0400000000000000" pitchFamily="49" charset="-128"/>
                <a:ea typeface="BIZ UDゴシック" panose="020B0400000000000000" pitchFamily="49" charset="-128"/>
              </a:rPr>
              <a:t>各種証明書の様式は、下記</a:t>
            </a:r>
            <a:r>
              <a:rPr lang="en-US" altLang="ja-JP" sz="1800" dirty="0">
                <a:solidFill>
                  <a:schemeClr val="tx1"/>
                </a:solidFill>
                <a:latin typeface="BIZ UDゴシック" panose="020B0400000000000000" pitchFamily="49" charset="-128"/>
                <a:ea typeface="BIZ UDゴシック" panose="020B0400000000000000" pitchFamily="49" charset="-128"/>
              </a:rPr>
              <a:t>URL</a:t>
            </a:r>
            <a:r>
              <a:rPr lang="ja-JP" altLang="en-US" sz="1800" dirty="0">
                <a:solidFill>
                  <a:schemeClr val="tx1"/>
                </a:solidFill>
                <a:latin typeface="BIZ UDゴシック" panose="020B0400000000000000" pitchFamily="49" charset="-128"/>
                <a:ea typeface="BIZ UDゴシック" panose="020B0400000000000000" pitchFamily="49" charset="-128"/>
              </a:rPr>
              <a:t>からダウンロード可能です。</a:t>
            </a:r>
            <a:endParaRPr lang="en-US" altLang="ja-JP" sz="18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endParaRPr lang="ja-JP" altLang="en-US" sz="18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lang="ja-JP" altLang="en-US" sz="1800" dirty="0">
                <a:solidFill>
                  <a:schemeClr val="tx1"/>
                </a:solidFill>
                <a:latin typeface="BIZ UDゴシック" panose="020B0400000000000000" pitchFamily="49" charset="-128"/>
                <a:ea typeface="BIZ UDゴシック" panose="020B0400000000000000" pitchFamily="49" charset="-128"/>
              </a:rPr>
              <a:t>〇つくば市公式ホームページ：入所のご案内・各種申請書</a:t>
            </a:r>
            <a:endParaRPr lang="en-US" altLang="ja-JP" sz="18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lang="en-US" altLang="ja-JP" sz="1400" dirty="0">
                <a:solidFill>
                  <a:schemeClr val="tx1"/>
                </a:solidFill>
                <a:latin typeface="BIZ UDゴシック" panose="020B0400000000000000" pitchFamily="49" charset="-128"/>
                <a:ea typeface="BIZ UDゴシック" panose="020B0400000000000000" pitchFamily="49" charset="-128"/>
              </a:rPr>
              <a:t>https://www.city.tsukuba.lg.jp/soshikikarasagasu/kodomobuyojihoikuka/gyomuannai/1/1002907.html</a:t>
            </a:r>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15816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角丸四角形 6"/>
          <p:cNvSpPr/>
          <p:nvPr/>
        </p:nvSpPr>
        <p:spPr>
          <a:xfrm>
            <a:off x="134415" y="729061"/>
            <a:ext cx="8981876" cy="432000"/>
          </a:xfrm>
          <a:prstGeom prst="roundRect">
            <a:avLst>
              <a:gd name="adj" fmla="val 9692"/>
            </a:avLst>
          </a:prstGeom>
          <a:solidFill>
            <a:srgbClr val="0070C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35" dirty="0">
                <a:solidFill>
                  <a:schemeClr val="bg1"/>
                </a:solidFill>
                <a:latin typeface="Meiryo UI" panose="020B0604030504040204" pitchFamily="50" charset="-128"/>
                <a:ea typeface="Meiryo UI" panose="020B0604030504040204" pitchFamily="50" charset="-128"/>
              </a:rPr>
              <a:t>①　申請者の利用者登録　</a:t>
            </a:r>
            <a:r>
              <a:rPr lang="en-US" altLang="ja-JP" sz="1200" b="1" spc="-35" dirty="0">
                <a:solidFill>
                  <a:schemeClr val="bg1"/>
                </a:solidFill>
                <a:latin typeface="Meiryo UI" panose="020B0604030504040204" pitchFamily="50" charset="-128"/>
                <a:ea typeface="Meiryo UI" panose="020B0604030504040204" pitchFamily="50" charset="-128"/>
              </a:rPr>
              <a:t>※</a:t>
            </a:r>
            <a:r>
              <a:rPr lang="ja-JP" altLang="en-US" sz="1200" b="1" spc="-35" dirty="0">
                <a:solidFill>
                  <a:schemeClr val="bg1"/>
                </a:solidFill>
                <a:latin typeface="Meiryo UI" panose="020B0604030504040204" pitchFamily="50" charset="-128"/>
                <a:ea typeface="Meiryo UI" panose="020B0604030504040204" pitchFamily="50" charset="-128"/>
              </a:rPr>
              <a:t>既にいばらき電子申請・届出サービスの利用者登録がお済の方は、次ページへお進みください。</a:t>
            </a:r>
            <a:endParaRPr lang="en-US" altLang="ja-JP" sz="2000" b="1" spc="-35" dirty="0">
              <a:solidFill>
                <a:schemeClr val="bg1"/>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77DFCF8-6AF4-4529-A4CB-7222A47C12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71" t="82" r="4599"/>
          <a:stretch/>
        </p:blipFill>
        <p:spPr>
          <a:xfrm>
            <a:off x="134365" y="1359415"/>
            <a:ext cx="4022325" cy="3636000"/>
          </a:xfrm>
          <a:prstGeom prst="rect">
            <a:avLst/>
          </a:prstGeom>
          <a:ln>
            <a:solidFill>
              <a:schemeClr val="accent5">
                <a:lumMod val="75000"/>
              </a:schemeClr>
            </a:solidFill>
          </a:ln>
        </p:spPr>
      </p:pic>
      <p:pic>
        <p:nvPicPr>
          <p:cNvPr id="11" name="図 10">
            <a:extLst>
              <a:ext uri="{FF2B5EF4-FFF2-40B4-BE49-F238E27FC236}">
                <a16:creationId xmlns:a16="http://schemas.microsoft.com/office/drawing/2014/main" id="{84650793-AB4D-4509-9F66-CA43D49F6F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 t="17950" r="15202" b="1208"/>
          <a:stretch/>
        </p:blipFill>
        <p:spPr>
          <a:xfrm>
            <a:off x="4952998" y="1358900"/>
            <a:ext cx="4021200" cy="3672093"/>
          </a:xfrm>
          <a:prstGeom prst="rect">
            <a:avLst/>
          </a:prstGeom>
          <a:ln>
            <a:solidFill>
              <a:schemeClr val="accent5">
                <a:lumMod val="75000"/>
              </a:schemeClr>
            </a:solidFill>
          </a:ln>
        </p:spPr>
      </p:pic>
      <p:sp>
        <p:nvSpPr>
          <p:cNvPr id="13" name="角丸四角形 12"/>
          <p:cNvSpPr/>
          <p:nvPr/>
        </p:nvSpPr>
        <p:spPr>
          <a:xfrm>
            <a:off x="4991099" y="3556000"/>
            <a:ext cx="2844801" cy="111333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角丸四角形 13"/>
          <p:cNvSpPr/>
          <p:nvPr/>
        </p:nvSpPr>
        <p:spPr>
          <a:xfrm>
            <a:off x="3113073" y="2810237"/>
            <a:ext cx="959688" cy="394633"/>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角丸四角形 14"/>
          <p:cNvSpPr/>
          <p:nvPr/>
        </p:nvSpPr>
        <p:spPr>
          <a:xfrm>
            <a:off x="134414" y="5346701"/>
            <a:ext cx="4081986" cy="761999"/>
          </a:xfrm>
          <a:prstGeom prst="roundRect">
            <a:avLst>
              <a:gd name="adj" fmla="val 9692"/>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spc="-35" dirty="0">
                <a:solidFill>
                  <a:schemeClr val="tx1"/>
                </a:solidFill>
                <a:latin typeface="BIZ UDゴシック" panose="020B0400000000000000" pitchFamily="49" charset="-128"/>
                <a:ea typeface="BIZ UDゴシック" panose="020B0400000000000000" pitchFamily="49" charset="-128"/>
              </a:rPr>
              <a:t>▶　「利用者登録される方はこちら」を選択</a:t>
            </a:r>
          </a:p>
          <a:p>
            <a:r>
              <a:rPr lang="ja-JP" altLang="en-US" sz="1400" spc="-35" dirty="0">
                <a:solidFill>
                  <a:schemeClr val="tx1"/>
                </a:solidFill>
                <a:latin typeface="BIZ UDゴシック" panose="020B0400000000000000" pitchFamily="49" charset="-128"/>
                <a:ea typeface="BIZ UDゴシック" panose="020B0400000000000000" pitchFamily="49" charset="-128"/>
              </a:rPr>
              <a:t>▶　利用規約をご確認のうえ「同意する」を選択　</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p:txBody>
      </p:sp>
      <p:sp>
        <p:nvSpPr>
          <p:cNvPr id="17" name="角丸四角形 16"/>
          <p:cNvSpPr/>
          <p:nvPr/>
        </p:nvSpPr>
        <p:spPr>
          <a:xfrm>
            <a:off x="4802908" y="5228832"/>
            <a:ext cx="4313383" cy="1540268"/>
          </a:xfrm>
          <a:prstGeom prst="roundRect">
            <a:avLst>
              <a:gd name="adj" fmla="val 9692"/>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spc="-35" dirty="0">
                <a:solidFill>
                  <a:schemeClr val="tx1"/>
                </a:solidFill>
                <a:latin typeface="BIZ UDゴシック" panose="020B0400000000000000" pitchFamily="49" charset="-128"/>
                <a:ea typeface="BIZ UDゴシック" panose="020B0400000000000000" pitchFamily="49" charset="-128"/>
              </a:rPr>
              <a:t>▶　メールアドレスを入力し、「登録する」を選択　</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r>
              <a:rPr lang="ja-JP" altLang="en-US" sz="1400" spc="-35" dirty="0">
                <a:solidFill>
                  <a:schemeClr val="tx1"/>
                </a:solidFill>
                <a:latin typeface="BIZ UDゴシック" panose="020B0400000000000000" pitchFamily="49" charset="-128"/>
                <a:ea typeface="BIZ UDゴシック" panose="020B0400000000000000" pitchFamily="49" charset="-128"/>
              </a:rPr>
              <a:t>▶　登録したメールアドレスに、</a:t>
            </a:r>
            <a:r>
              <a:rPr lang="en-US" altLang="ja-JP" sz="1400" spc="-35" dirty="0">
                <a:solidFill>
                  <a:schemeClr val="tx1"/>
                </a:solidFill>
                <a:latin typeface="BIZ UDゴシック" panose="020B0400000000000000" pitchFamily="49" charset="-128"/>
                <a:ea typeface="BIZ UDゴシック" panose="020B0400000000000000" pitchFamily="49" charset="-128"/>
              </a:rPr>
              <a:t>URL</a:t>
            </a:r>
            <a:r>
              <a:rPr lang="ja-JP" altLang="en-US" sz="1400" spc="-35" dirty="0">
                <a:solidFill>
                  <a:schemeClr val="tx1"/>
                </a:solidFill>
                <a:latin typeface="BIZ UDゴシック" panose="020B0400000000000000" pitchFamily="49" charset="-128"/>
                <a:ea typeface="BIZ UDゴシック" panose="020B0400000000000000" pitchFamily="49" charset="-128"/>
              </a:rPr>
              <a:t>が届きますので、利用者登録を行ってください。</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r>
              <a:rPr lang="en-US" altLang="ja-JP" sz="1400" spc="-35" dirty="0">
                <a:solidFill>
                  <a:schemeClr val="tx1"/>
                </a:solidFill>
                <a:latin typeface="BIZ UDゴシック" panose="020B0400000000000000" pitchFamily="49" charset="-128"/>
                <a:ea typeface="BIZ UDゴシック" panose="020B0400000000000000" pitchFamily="49" charset="-128"/>
              </a:rPr>
              <a:t>※</a:t>
            </a:r>
            <a:r>
              <a:rPr lang="ja-JP" altLang="en-US" sz="1400" spc="-35" dirty="0">
                <a:solidFill>
                  <a:schemeClr val="tx1"/>
                </a:solidFill>
                <a:latin typeface="BIZ UDゴシック" panose="020B0400000000000000" pitchFamily="49" charset="-128"/>
                <a:ea typeface="BIZ UDゴシック" panose="020B0400000000000000" pitchFamily="49" charset="-128"/>
              </a:rPr>
              <a:t>迷惑メール対策等を行っている場合は、次のアドレスのメールを受信できるように設定してください。</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r>
              <a:rPr lang="ja-JP" altLang="en-US" sz="1400" spc="-35" dirty="0">
                <a:solidFill>
                  <a:schemeClr val="tx1"/>
                </a:solidFill>
                <a:latin typeface="BIZ UDゴシック" panose="020B0400000000000000" pitchFamily="49" charset="-128"/>
                <a:ea typeface="BIZ UDゴシック" panose="020B0400000000000000" pitchFamily="49" charset="-128"/>
              </a:rPr>
              <a:t>　</a:t>
            </a:r>
            <a:r>
              <a:rPr lang="en-US" altLang="ja-JP" sz="1400" spc="-35" dirty="0">
                <a:solidFill>
                  <a:schemeClr val="tx1"/>
                </a:solidFill>
                <a:latin typeface="BIZ UDゴシック" panose="020B0400000000000000" pitchFamily="49" charset="-128"/>
                <a:ea typeface="BIZ UDゴシック" panose="020B0400000000000000" pitchFamily="49" charset="-128"/>
              </a:rPr>
              <a:t>city-tsukuba-ibaraki@s-kantan.com</a:t>
            </a:r>
          </a:p>
        </p:txBody>
      </p:sp>
      <p:grpSp>
        <p:nvGrpSpPr>
          <p:cNvPr id="19" name="グループ化 18"/>
          <p:cNvGrpSpPr/>
          <p:nvPr/>
        </p:nvGrpSpPr>
        <p:grpSpPr>
          <a:xfrm>
            <a:off x="134415" y="101600"/>
            <a:ext cx="8740532" cy="604601"/>
            <a:chOff x="134415" y="101600"/>
            <a:chExt cx="8740532" cy="604601"/>
          </a:xfrm>
        </p:grpSpPr>
        <p:sp>
          <p:nvSpPr>
            <p:cNvPr id="20" name="角丸四角形 19"/>
            <p:cNvSpPr/>
            <p:nvPr/>
          </p:nvSpPr>
          <p:spPr>
            <a:xfrm>
              <a:off x="134415" y="101600"/>
              <a:ext cx="8740532" cy="604601"/>
            </a:xfrm>
            <a:prstGeom prst="roundRect">
              <a:avLst>
                <a:gd name="adj" fmla="val 662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92"/>
                </a:lnSpc>
              </a:pPr>
              <a:r>
                <a:rPr lang="ja-JP" altLang="en-US" sz="2400" b="1" dirty="0">
                  <a:solidFill>
                    <a:schemeClr val="tx1"/>
                  </a:solidFill>
                  <a:latin typeface="Meiryo UI" panose="020B0604030504040204" pitchFamily="50" charset="-128"/>
                  <a:ea typeface="Meiryo UI" panose="020B0604030504040204" pitchFamily="50" charset="-128"/>
                </a:rPr>
                <a:t>電子申請の流れ</a:t>
              </a:r>
              <a:endParaRPr lang="en-US" altLang="ja-JP" sz="1050" dirty="0">
                <a:solidFill>
                  <a:schemeClr val="tx1"/>
                </a:solidFill>
                <a:latin typeface="Meiryo UI" panose="020B0604030504040204" pitchFamily="50" charset="-128"/>
                <a:ea typeface="Meiryo UI" panose="020B0604030504040204" pitchFamily="50" charset="-128"/>
              </a:endParaRPr>
            </a:p>
          </p:txBody>
        </p:sp>
        <p:cxnSp>
          <p:nvCxnSpPr>
            <p:cNvPr id="21" name="直線コネクタ 20"/>
            <p:cNvCxnSpPr/>
            <p:nvPr/>
          </p:nvCxnSpPr>
          <p:spPr>
            <a:xfrm flipV="1">
              <a:off x="134415" y="520700"/>
              <a:ext cx="8740532" cy="23920"/>
            </a:xfrm>
            <a:prstGeom prst="line">
              <a:avLst/>
            </a:prstGeom>
            <a:ln w="19050">
              <a:solidFill>
                <a:srgbClr val="5B9BD5"/>
              </a:solidFill>
              <a:round/>
            </a:ln>
          </p:spPr>
          <p:style>
            <a:lnRef idx="1">
              <a:schemeClr val="accent1"/>
            </a:lnRef>
            <a:fillRef idx="0">
              <a:schemeClr val="accent1"/>
            </a:fillRef>
            <a:effectRef idx="0">
              <a:schemeClr val="accent1"/>
            </a:effectRef>
            <a:fontRef idx="minor">
              <a:schemeClr val="tx1"/>
            </a:fontRef>
          </p:style>
        </p:cxnSp>
      </p:grpSp>
      <p:sp>
        <p:nvSpPr>
          <p:cNvPr id="2" name="二等辺三角形 1"/>
          <p:cNvSpPr/>
          <p:nvPr/>
        </p:nvSpPr>
        <p:spPr>
          <a:xfrm rot="5400000">
            <a:off x="4325299" y="2836843"/>
            <a:ext cx="570376" cy="517164"/>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5CED98C4-40DE-485E-B0D2-467383DB3AE1}" type="slidenum">
              <a:rPr kumimoji="1" lang="ja-JP" altLang="en-US" smtClean="0"/>
              <a:t>3</a:t>
            </a:fld>
            <a:endParaRPr kumimoji="1" lang="ja-JP" altLang="en-US" dirty="0"/>
          </a:p>
        </p:txBody>
      </p:sp>
      <p:sp>
        <p:nvSpPr>
          <p:cNvPr id="4" name="正方形/長方形 3">
            <a:extLst>
              <a:ext uri="{FF2B5EF4-FFF2-40B4-BE49-F238E27FC236}">
                <a16:creationId xmlns:a16="http://schemas.microsoft.com/office/drawing/2014/main" id="{E3A1B637-BEB9-4E4E-ABEF-998C0EC25886}"/>
              </a:ext>
            </a:extLst>
          </p:cNvPr>
          <p:cNvSpPr/>
          <p:nvPr/>
        </p:nvSpPr>
        <p:spPr>
          <a:xfrm>
            <a:off x="1151467" y="1913467"/>
            <a:ext cx="2074333" cy="81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E5FB3584-F8DB-4D5A-B405-FA8D2BC548BF}"/>
              </a:ext>
            </a:extLst>
          </p:cNvPr>
          <p:cNvSpPr/>
          <p:nvPr/>
        </p:nvSpPr>
        <p:spPr>
          <a:xfrm>
            <a:off x="1202264" y="2125133"/>
            <a:ext cx="2074333" cy="81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1972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角丸四角形 6"/>
          <p:cNvSpPr/>
          <p:nvPr/>
        </p:nvSpPr>
        <p:spPr>
          <a:xfrm>
            <a:off x="134415" y="764979"/>
            <a:ext cx="3689440" cy="432000"/>
          </a:xfrm>
          <a:prstGeom prst="roundRect">
            <a:avLst>
              <a:gd name="adj" fmla="val 969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35" dirty="0">
                <a:solidFill>
                  <a:schemeClr val="bg1"/>
                </a:solidFill>
                <a:latin typeface="Meiryo UI" panose="020B0604030504040204" pitchFamily="50" charset="-128"/>
                <a:ea typeface="Meiryo UI" panose="020B0604030504040204" pitchFamily="50" charset="-128"/>
              </a:rPr>
              <a:t>②　ログイン・申込内容の入力</a:t>
            </a:r>
            <a:endParaRPr lang="en-US" altLang="ja-JP" sz="2000" b="1" spc="-35" dirty="0">
              <a:solidFill>
                <a:schemeClr val="bg1"/>
              </a:solidFill>
              <a:latin typeface="Meiryo UI" panose="020B0604030504040204" pitchFamily="50" charset="-128"/>
              <a:ea typeface="Meiryo UI" panose="020B0604030504040204" pitchFamily="50" charset="-128"/>
            </a:endParaRPr>
          </a:p>
        </p:txBody>
      </p:sp>
      <p:sp>
        <p:nvSpPr>
          <p:cNvPr id="12" name="角丸四角形 11"/>
          <p:cNvSpPr/>
          <p:nvPr/>
        </p:nvSpPr>
        <p:spPr>
          <a:xfrm>
            <a:off x="134415" y="1253796"/>
            <a:ext cx="9517583" cy="716794"/>
          </a:xfrm>
          <a:prstGeom prst="roundRect">
            <a:avLst>
              <a:gd name="adj" fmla="val 96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5" dirty="0">
                <a:solidFill>
                  <a:schemeClr val="tx1"/>
                </a:solidFill>
                <a:latin typeface="BIZ UDゴシック" panose="020B0400000000000000" pitchFamily="49" charset="-128"/>
                <a:ea typeface="BIZ UDゴシック" panose="020B0400000000000000" pitchFamily="49" charset="-128"/>
              </a:rPr>
              <a:t>　利用者登録が完了後、再度該当の申込を選択し、登録した利用者</a:t>
            </a:r>
            <a:r>
              <a:rPr lang="en-US" altLang="ja-JP" sz="1600" spc="-35" dirty="0">
                <a:solidFill>
                  <a:schemeClr val="tx1"/>
                </a:solidFill>
                <a:latin typeface="BIZ UDゴシック" panose="020B0400000000000000" pitchFamily="49" charset="-128"/>
                <a:ea typeface="BIZ UDゴシック" panose="020B0400000000000000" pitchFamily="49" charset="-128"/>
              </a:rPr>
              <a:t>ID</a:t>
            </a:r>
            <a:r>
              <a:rPr lang="ja-JP" altLang="en-US" sz="1600" spc="-35" dirty="0">
                <a:solidFill>
                  <a:schemeClr val="tx1"/>
                </a:solidFill>
                <a:latin typeface="BIZ UDゴシック" panose="020B0400000000000000" pitchFamily="49" charset="-128"/>
                <a:ea typeface="BIZ UDゴシック" panose="020B0400000000000000" pitchFamily="49" charset="-128"/>
              </a:rPr>
              <a:t>とパスワードでログインしてください。ログイン後、入力項目に従って必要事項を入力してください。</a:t>
            </a:r>
            <a:endParaRPr lang="en-US" altLang="ja-JP" sz="1600" spc="-35" dirty="0">
              <a:solidFill>
                <a:schemeClr val="tx1"/>
              </a:solidFill>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rotWithShape="1">
          <a:blip r:embed="rId2"/>
          <a:srcRect r="18675"/>
          <a:stretch/>
        </p:blipFill>
        <p:spPr>
          <a:xfrm>
            <a:off x="134415" y="1984780"/>
            <a:ext cx="4977383" cy="3592499"/>
          </a:xfrm>
          <a:prstGeom prst="rect">
            <a:avLst/>
          </a:prstGeom>
          <a:ln>
            <a:solidFill>
              <a:srgbClr val="0070C0"/>
            </a:solidFill>
          </a:ln>
        </p:spPr>
      </p:pic>
      <p:sp>
        <p:nvSpPr>
          <p:cNvPr id="14" name="角丸四角形 13"/>
          <p:cNvSpPr/>
          <p:nvPr/>
        </p:nvSpPr>
        <p:spPr>
          <a:xfrm>
            <a:off x="2117726" y="5056580"/>
            <a:ext cx="1819274" cy="520699"/>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5201044" y="1984780"/>
            <a:ext cx="4450955" cy="3592499"/>
            <a:chOff x="5201044" y="2503500"/>
            <a:chExt cx="4450955" cy="3592499"/>
          </a:xfrm>
        </p:grpSpPr>
        <p:sp>
          <p:nvSpPr>
            <p:cNvPr id="17" name="正方形/長方形 16"/>
            <p:cNvSpPr/>
            <p:nvPr/>
          </p:nvSpPr>
          <p:spPr>
            <a:xfrm>
              <a:off x="5201044" y="2503500"/>
              <a:ext cx="4450955" cy="3592499"/>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5" dirty="0">
                  <a:solidFill>
                    <a:schemeClr val="tx2">
                      <a:lumMod val="50000"/>
                    </a:schemeClr>
                  </a:solidFill>
                  <a:latin typeface="BIZ UDゴシック" panose="020B0400000000000000" pitchFamily="49" charset="-128"/>
                  <a:ea typeface="BIZ UDゴシック" panose="020B0400000000000000" pitchFamily="49" charset="-128"/>
                </a:rPr>
                <a:t>・あらかじめ添付するデータをご準備のうえ、入力作業を開始してください。</a:t>
              </a:r>
              <a:endParaRPr lang="en-US" altLang="ja-JP" sz="1600" spc="-35" dirty="0">
                <a:solidFill>
                  <a:schemeClr val="tx2">
                    <a:lumMod val="50000"/>
                  </a:schemeClr>
                </a:solidFill>
                <a:latin typeface="BIZ UDゴシック" panose="020B0400000000000000" pitchFamily="49" charset="-128"/>
                <a:ea typeface="BIZ UDゴシック" panose="020B0400000000000000" pitchFamily="49" charset="-128"/>
              </a:endParaRPr>
            </a:p>
            <a:p>
              <a:r>
                <a:rPr lang="ja-JP" altLang="en-US" sz="1600" spc="-35" dirty="0">
                  <a:solidFill>
                    <a:schemeClr val="tx2">
                      <a:lumMod val="50000"/>
                    </a:schemeClr>
                  </a:solidFill>
                  <a:latin typeface="BIZ UDゴシック" panose="020B0400000000000000" pitchFamily="49" charset="-128"/>
                  <a:ea typeface="BIZ UDゴシック" panose="020B0400000000000000" pitchFamily="49" charset="-128"/>
                </a:rPr>
                <a:t>　</a:t>
              </a:r>
              <a:endParaRPr lang="en-US" altLang="ja-JP" sz="1600" spc="-35" dirty="0">
                <a:solidFill>
                  <a:schemeClr val="tx2">
                    <a:lumMod val="50000"/>
                  </a:schemeClr>
                </a:solidFill>
                <a:latin typeface="BIZ UDゴシック" panose="020B0400000000000000" pitchFamily="49" charset="-128"/>
                <a:ea typeface="BIZ UDゴシック" panose="020B0400000000000000" pitchFamily="49" charset="-128"/>
              </a:endParaRPr>
            </a:p>
            <a:p>
              <a:r>
                <a:rPr lang="ja-JP" altLang="en-US" sz="1600" spc="-35" dirty="0">
                  <a:solidFill>
                    <a:schemeClr val="tx2">
                      <a:lumMod val="50000"/>
                    </a:schemeClr>
                  </a:solidFill>
                  <a:latin typeface="BIZ UDゴシック" panose="020B0400000000000000" pitchFamily="49" charset="-128"/>
                  <a:ea typeface="BIZ UDゴシック" panose="020B0400000000000000" pitchFamily="49" charset="-128"/>
                </a:rPr>
                <a:t>・２人以上の申込をする際は、１人ずつ入力する必要があります。</a:t>
              </a:r>
              <a:endParaRPr lang="en-US" altLang="ja-JP" sz="1600" spc="-35" dirty="0">
                <a:solidFill>
                  <a:schemeClr val="tx2">
                    <a:lumMod val="50000"/>
                  </a:schemeClr>
                </a:solidFill>
                <a:latin typeface="BIZ UDゴシック" panose="020B0400000000000000" pitchFamily="49" charset="-128"/>
                <a:ea typeface="BIZ UDゴシック" panose="020B0400000000000000" pitchFamily="49" charset="-128"/>
              </a:endParaRPr>
            </a:p>
            <a:p>
              <a:endParaRPr lang="en-US" altLang="ja-JP" sz="1600" spc="-35" dirty="0">
                <a:solidFill>
                  <a:schemeClr val="tx2">
                    <a:lumMod val="50000"/>
                  </a:schemeClr>
                </a:solidFill>
                <a:latin typeface="BIZ UDゴシック" panose="020B0400000000000000" pitchFamily="49" charset="-128"/>
                <a:ea typeface="BIZ UDゴシック" panose="020B0400000000000000" pitchFamily="49" charset="-128"/>
              </a:endParaRPr>
            </a:p>
            <a:p>
              <a:r>
                <a:rPr lang="en-US" altLang="ja-JP" sz="1600" spc="-35"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1600" spc="-35" dirty="0">
                  <a:solidFill>
                    <a:srgbClr val="FF0000"/>
                  </a:solidFill>
                  <a:latin typeface="BIZ UDゴシック" panose="020B0400000000000000" pitchFamily="49" charset="-128"/>
                  <a:ea typeface="BIZ UDゴシック" panose="020B0400000000000000" pitchFamily="49" charset="-128"/>
                </a:rPr>
                <a:t>２人目以降の申込をする際、１人目の申込で入力した内容をコピーして利用</a:t>
              </a:r>
              <a:r>
                <a:rPr lang="ja-JP" altLang="en-US" sz="1600" spc="-35" dirty="0">
                  <a:solidFill>
                    <a:schemeClr val="tx2">
                      <a:lumMod val="50000"/>
                    </a:schemeClr>
                  </a:solidFill>
                  <a:latin typeface="BIZ UDゴシック" panose="020B0400000000000000" pitchFamily="49" charset="-128"/>
                  <a:ea typeface="BIZ UDゴシック" panose="020B0400000000000000" pitchFamily="49" charset="-128"/>
                </a:rPr>
                <a:t>することができます。詳細は、８ページを参照してください。</a:t>
              </a:r>
              <a:endParaRPr lang="en-US" altLang="ja-JP" sz="1600" spc="-35"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1038"/>
                </a:lnSpc>
              </a:pPr>
              <a:endParaRPr lang="en-US" altLang="ja-JP" sz="900" spc="-35" dirty="0">
                <a:solidFill>
                  <a:schemeClr val="accent1">
                    <a:lumMod val="50000"/>
                  </a:schemeClr>
                </a:solidFill>
                <a:latin typeface="BIZ UDゴシック" panose="020B0400000000000000" pitchFamily="49" charset="-128"/>
                <a:ea typeface="BIZ UDゴシック" panose="020B0400000000000000" pitchFamily="49" charset="-128"/>
              </a:endParaRPr>
            </a:p>
          </p:txBody>
        </p:sp>
        <p:sp>
          <p:nvSpPr>
            <p:cNvPr id="15" name="正方形/長方形 14"/>
            <p:cNvSpPr/>
            <p:nvPr/>
          </p:nvSpPr>
          <p:spPr>
            <a:xfrm>
              <a:off x="5214416" y="2503500"/>
              <a:ext cx="4437583" cy="408557"/>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注意点</a:t>
              </a:r>
            </a:p>
          </p:txBody>
        </p:sp>
      </p:grpSp>
      <p:sp>
        <p:nvSpPr>
          <p:cNvPr id="16" name="角丸四角形 15"/>
          <p:cNvSpPr/>
          <p:nvPr/>
        </p:nvSpPr>
        <p:spPr>
          <a:xfrm>
            <a:off x="134414" y="5787553"/>
            <a:ext cx="9517583" cy="854404"/>
          </a:xfrm>
          <a:prstGeom prst="roundRect">
            <a:avLst>
              <a:gd name="adj" fmla="val 969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spc="-35" dirty="0">
                <a:solidFill>
                  <a:schemeClr val="tx1"/>
                </a:solidFill>
                <a:latin typeface="BIZ UDゴシック" panose="020B0400000000000000" pitchFamily="49" charset="-128"/>
                <a:ea typeface="BIZ UDゴシック" panose="020B0400000000000000" pitchFamily="49" charset="-128"/>
              </a:rPr>
              <a:t>※</a:t>
            </a:r>
            <a:r>
              <a:rPr lang="ja-JP" altLang="en-US" sz="1600" spc="-35" dirty="0">
                <a:solidFill>
                  <a:schemeClr val="tx1"/>
                </a:solidFill>
                <a:latin typeface="BIZ UDゴシック" panose="020B0400000000000000" pitchFamily="49" charset="-128"/>
                <a:ea typeface="BIZ UDゴシック" panose="020B0400000000000000" pitchFamily="49" charset="-128"/>
              </a:rPr>
              <a:t>事前にホームページに掲載されている入力フォームから入力項目を確認しておくとスムーズに入力が可能です。</a:t>
            </a:r>
            <a:endParaRPr lang="en-US" altLang="ja-JP" sz="1600" spc="-35" dirty="0">
              <a:solidFill>
                <a:schemeClr val="tx1"/>
              </a:solidFill>
              <a:latin typeface="BIZ UDゴシック" panose="020B0400000000000000" pitchFamily="49" charset="-128"/>
              <a:ea typeface="BIZ UDゴシック" panose="020B0400000000000000" pitchFamily="49" charset="-128"/>
            </a:endParaRPr>
          </a:p>
        </p:txBody>
      </p:sp>
      <p:grpSp>
        <p:nvGrpSpPr>
          <p:cNvPr id="19" name="グループ化 18"/>
          <p:cNvGrpSpPr/>
          <p:nvPr/>
        </p:nvGrpSpPr>
        <p:grpSpPr>
          <a:xfrm>
            <a:off x="134415" y="101600"/>
            <a:ext cx="8740532" cy="604601"/>
            <a:chOff x="134415" y="101600"/>
            <a:chExt cx="8740532" cy="604601"/>
          </a:xfrm>
        </p:grpSpPr>
        <p:sp>
          <p:nvSpPr>
            <p:cNvPr id="20" name="角丸四角形 19"/>
            <p:cNvSpPr/>
            <p:nvPr/>
          </p:nvSpPr>
          <p:spPr>
            <a:xfrm>
              <a:off x="134415" y="101600"/>
              <a:ext cx="8740532" cy="604601"/>
            </a:xfrm>
            <a:prstGeom prst="roundRect">
              <a:avLst>
                <a:gd name="adj" fmla="val 662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92"/>
                </a:lnSpc>
              </a:pPr>
              <a:r>
                <a:rPr lang="ja-JP" altLang="en-US" sz="2400" b="1" dirty="0">
                  <a:solidFill>
                    <a:schemeClr val="tx1"/>
                  </a:solidFill>
                  <a:latin typeface="Meiryo UI" panose="020B0604030504040204" pitchFamily="50" charset="-128"/>
                  <a:ea typeface="Meiryo UI" panose="020B0604030504040204" pitchFamily="50" charset="-128"/>
                </a:rPr>
                <a:t>電子申請の流れ</a:t>
              </a:r>
              <a:endParaRPr lang="en-US" altLang="ja-JP" sz="1050" dirty="0">
                <a:solidFill>
                  <a:schemeClr val="tx1"/>
                </a:solidFill>
                <a:latin typeface="Meiryo UI" panose="020B0604030504040204" pitchFamily="50" charset="-128"/>
                <a:ea typeface="Meiryo UI" panose="020B0604030504040204" pitchFamily="50" charset="-128"/>
              </a:endParaRPr>
            </a:p>
          </p:txBody>
        </p:sp>
        <p:cxnSp>
          <p:nvCxnSpPr>
            <p:cNvPr id="21" name="直線コネクタ 20"/>
            <p:cNvCxnSpPr/>
            <p:nvPr/>
          </p:nvCxnSpPr>
          <p:spPr>
            <a:xfrm flipV="1">
              <a:off x="134415" y="520700"/>
              <a:ext cx="8740532" cy="23920"/>
            </a:xfrm>
            <a:prstGeom prst="line">
              <a:avLst/>
            </a:prstGeom>
            <a:ln w="19050">
              <a:solidFill>
                <a:srgbClr val="5B9BD5"/>
              </a:solidFill>
              <a:round/>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3"/>
          <p:cNvSpPr>
            <a:spLocks noGrp="1"/>
          </p:cNvSpPr>
          <p:nvPr>
            <p:ph type="sldNum" sz="quarter" idx="12"/>
          </p:nvPr>
        </p:nvSpPr>
        <p:spPr/>
        <p:txBody>
          <a:bodyPr/>
          <a:lstStyle/>
          <a:p>
            <a:fld id="{5CED98C4-40DE-485E-B0D2-467383DB3AE1}" type="slidenum">
              <a:rPr kumimoji="1" lang="ja-JP" altLang="en-US" smtClean="0"/>
              <a:t>4</a:t>
            </a:fld>
            <a:endParaRPr kumimoji="1" lang="ja-JP" altLang="en-US"/>
          </a:p>
        </p:txBody>
      </p:sp>
    </p:spTree>
    <p:extLst>
      <p:ext uri="{BB962C8B-B14F-4D97-AF65-F5344CB8AC3E}">
        <p14:creationId xmlns:p14="http://schemas.microsoft.com/office/powerpoint/2010/main" val="107623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5C53F85-45DA-4C2A-8858-C953EB608A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7018" y="2507417"/>
            <a:ext cx="5187652" cy="3871827"/>
          </a:xfrm>
          <a:prstGeom prst="rect">
            <a:avLst/>
          </a:prstGeom>
          <a:ln>
            <a:solidFill>
              <a:srgbClr val="0070C0"/>
            </a:solidFill>
          </a:ln>
        </p:spPr>
      </p:pic>
      <p:sp>
        <p:nvSpPr>
          <p:cNvPr id="14" name="角丸四角形 13"/>
          <p:cNvSpPr/>
          <p:nvPr/>
        </p:nvSpPr>
        <p:spPr>
          <a:xfrm>
            <a:off x="4575950" y="2645301"/>
            <a:ext cx="863600" cy="603464"/>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19" name="グループ化 18"/>
          <p:cNvGrpSpPr/>
          <p:nvPr/>
        </p:nvGrpSpPr>
        <p:grpSpPr>
          <a:xfrm>
            <a:off x="134415" y="101600"/>
            <a:ext cx="8740532" cy="604601"/>
            <a:chOff x="134415" y="101600"/>
            <a:chExt cx="8740532" cy="604601"/>
          </a:xfrm>
        </p:grpSpPr>
        <p:sp>
          <p:nvSpPr>
            <p:cNvPr id="20" name="角丸四角形 19"/>
            <p:cNvSpPr/>
            <p:nvPr/>
          </p:nvSpPr>
          <p:spPr>
            <a:xfrm>
              <a:off x="134415" y="101600"/>
              <a:ext cx="8740532" cy="604601"/>
            </a:xfrm>
            <a:prstGeom prst="roundRect">
              <a:avLst>
                <a:gd name="adj" fmla="val 662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92"/>
                </a:lnSpc>
              </a:pPr>
              <a:r>
                <a:rPr lang="ja-JP" altLang="en-US" sz="2400" b="1" dirty="0">
                  <a:solidFill>
                    <a:schemeClr val="tx1"/>
                  </a:solidFill>
                  <a:latin typeface="Meiryo UI" panose="020B0604030504040204" pitchFamily="50" charset="-128"/>
                  <a:ea typeface="Meiryo UI" panose="020B0604030504040204" pitchFamily="50" charset="-128"/>
                </a:rPr>
                <a:t>電子申請の流れ</a:t>
              </a:r>
              <a:endParaRPr lang="en-US" altLang="ja-JP" sz="1050" dirty="0">
                <a:solidFill>
                  <a:schemeClr val="tx1"/>
                </a:solidFill>
                <a:latin typeface="Meiryo UI" panose="020B0604030504040204" pitchFamily="50" charset="-128"/>
                <a:ea typeface="Meiryo UI" panose="020B0604030504040204" pitchFamily="50" charset="-128"/>
              </a:endParaRPr>
            </a:p>
          </p:txBody>
        </p:sp>
        <p:cxnSp>
          <p:nvCxnSpPr>
            <p:cNvPr id="21" name="直線コネクタ 20"/>
            <p:cNvCxnSpPr/>
            <p:nvPr/>
          </p:nvCxnSpPr>
          <p:spPr>
            <a:xfrm flipV="1">
              <a:off x="134415" y="520700"/>
              <a:ext cx="8740532" cy="23920"/>
            </a:xfrm>
            <a:prstGeom prst="line">
              <a:avLst/>
            </a:prstGeom>
            <a:ln w="19050">
              <a:solidFill>
                <a:srgbClr val="5B9BD5"/>
              </a:solidFill>
              <a:round/>
            </a:ln>
          </p:spPr>
          <p:style>
            <a:lnRef idx="1">
              <a:schemeClr val="accent1"/>
            </a:lnRef>
            <a:fillRef idx="0">
              <a:schemeClr val="accent1"/>
            </a:fillRef>
            <a:effectRef idx="0">
              <a:schemeClr val="accent1"/>
            </a:effectRef>
            <a:fontRef idx="minor">
              <a:schemeClr val="tx1"/>
            </a:fontRef>
          </p:style>
        </p:cxnSp>
      </p:grpSp>
      <p:sp>
        <p:nvSpPr>
          <p:cNvPr id="11" name="角丸四角形 10"/>
          <p:cNvSpPr/>
          <p:nvPr/>
        </p:nvSpPr>
        <p:spPr>
          <a:xfrm>
            <a:off x="134414" y="764979"/>
            <a:ext cx="5254445" cy="432000"/>
          </a:xfrm>
          <a:prstGeom prst="roundRect">
            <a:avLst>
              <a:gd name="adj" fmla="val 969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35" dirty="0">
                <a:solidFill>
                  <a:schemeClr val="bg1"/>
                </a:solidFill>
                <a:latin typeface="Meiryo UI" panose="020B0604030504040204" pitchFamily="50" charset="-128"/>
                <a:ea typeface="Meiryo UI" panose="020B0604030504040204" pitchFamily="50" charset="-128"/>
              </a:rPr>
              <a:t>③　ログイン・申込内容の入力（機能紹介１）</a:t>
            </a:r>
            <a:endParaRPr lang="en-US" altLang="ja-JP" sz="2000" b="1" spc="-35" dirty="0">
              <a:solidFill>
                <a:schemeClr val="bg1"/>
              </a:solidFill>
              <a:latin typeface="Meiryo UI" panose="020B0604030504040204" pitchFamily="50" charset="-128"/>
              <a:ea typeface="Meiryo UI" panose="020B0604030504040204" pitchFamily="50" charset="-128"/>
            </a:endParaRPr>
          </a:p>
        </p:txBody>
      </p:sp>
      <p:sp>
        <p:nvSpPr>
          <p:cNvPr id="17" name="角丸四角形 16"/>
          <p:cNvSpPr/>
          <p:nvPr/>
        </p:nvSpPr>
        <p:spPr>
          <a:xfrm>
            <a:off x="5948654" y="2468087"/>
            <a:ext cx="3703346" cy="1109231"/>
          </a:xfrm>
          <a:prstGeom prst="roundRect">
            <a:avLst>
              <a:gd name="adj" fmla="val 9692"/>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spc="-35" dirty="0">
                <a:solidFill>
                  <a:srgbClr val="FF0000"/>
                </a:solidFill>
                <a:latin typeface="BIZ UDゴシック" panose="020B0400000000000000" pitchFamily="49" charset="-128"/>
                <a:ea typeface="BIZ UDゴシック" panose="020B0400000000000000" pitchFamily="49" charset="-128"/>
              </a:rPr>
              <a:t>　このボタンで、</a:t>
            </a:r>
            <a:r>
              <a:rPr lang="ja-JP" altLang="en-US" sz="1400" b="1" spc="-35" dirty="0">
                <a:solidFill>
                  <a:srgbClr val="FF0000"/>
                </a:solidFill>
                <a:latin typeface="BIZ UDゴシック" panose="020B0400000000000000" pitchFamily="49" charset="-128"/>
                <a:ea typeface="BIZ UDゴシック" panose="020B0400000000000000" pitchFamily="49" charset="-128"/>
              </a:rPr>
              <a:t>操作時間を</a:t>
            </a:r>
            <a:r>
              <a:rPr lang="en-US" altLang="ja-JP" sz="1400" b="1" spc="-35" dirty="0">
                <a:solidFill>
                  <a:srgbClr val="FF0000"/>
                </a:solidFill>
                <a:latin typeface="BIZ UDゴシック" panose="020B0400000000000000" pitchFamily="49" charset="-128"/>
                <a:ea typeface="BIZ UDゴシック" panose="020B0400000000000000" pitchFamily="49" charset="-128"/>
              </a:rPr>
              <a:t>180</a:t>
            </a:r>
            <a:r>
              <a:rPr lang="ja-JP" altLang="en-US" sz="1400" b="1" spc="-35" dirty="0">
                <a:solidFill>
                  <a:srgbClr val="FF0000"/>
                </a:solidFill>
                <a:latin typeface="BIZ UDゴシック" panose="020B0400000000000000" pitchFamily="49" charset="-128"/>
                <a:ea typeface="BIZ UDゴシック" panose="020B0400000000000000" pitchFamily="49" charset="-128"/>
              </a:rPr>
              <a:t>分延長することができます。</a:t>
            </a:r>
            <a:r>
              <a:rPr lang="ja-JP" altLang="en-US" sz="1400" spc="-35" dirty="0">
                <a:solidFill>
                  <a:srgbClr val="FF0000"/>
                </a:solidFill>
                <a:latin typeface="BIZ UDゴシック" panose="020B0400000000000000" pitchFamily="49" charset="-128"/>
                <a:ea typeface="BIZ UDゴシック" panose="020B0400000000000000" pitchFamily="49" charset="-128"/>
              </a:rPr>
              <a:t>入力時間が長くなりそうな場合に使用してください。</a:t>
            </a:r>
            <a:endParaRPr lang="en-US" altLang="ja-JP" sz="1400" spc="-35" dirty="0">
              <a:solidFill>
                <a:schemeClr val="accent1">
                  <a:lumMod val="50000"/>
                </a:schemeClr>
              </a:solidFill>
              <a:latin typeface="BIZ UDゴシック" panose="020B0400000000000000" pitchFamily="49" charset="-128"/>
              <a:ea typeface="BIZ UDゴシック" panose="020B0400000000000000" pitchFamily="49" charset="-128"/>
            </a:endParaRPr>
          </a:p>
        </p:txBody>
      </p:sp>
      <p:sp>
        <p:nvSpPr>
          <p:cNvPr id="18" name="角丸四角形 17"/>
          <p:cNvSpPr/>
          <p:nvPr/>
        </p:nvSpPr>
        <p:spPr>
          <a:xfrm>
            <a:off x="5948654" y="4379053"/>
            <a:ext cx="3828450" cy="1651233"/>
          </a:xfrm>
          <a:prstGeom prst="roundRect">
            <a:avLst>
              <a:gd name="adj" fmla="val 9692"/>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spc="-35" dirty="0">
                <a:solidFill>
                  <a:schemeClr val="tx1"/>
                </a:solidFill>
                <a:latin typeface="BIZ UDゴシック" panose="020B0400000000000000" pitchFamily="49" charset="-128"/>
                <a:ea typeface="BIZ UDゴシック" panose="020B0400000000000000" pitchFamily="49" charset="-128"/>
              </a:rPr>
              <a:t>　電子申請システムの操作方法や、動作環境などについて不明な点がある場合にはこちらをご確認ください。</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r>
              <a:rPr lang="en-US" altLang="ja-JP" sz="1400" spc="-35" dirty="0">
                <a:solidFill>
                  <a:schemeClr val="tx1"/>
                </a:solidFill>
                <a:latin typeface="BIZ UDゴシック" panose="020B0400000000000000" pitchFamily="49" charset="-128"/>
                <a:ea typeface="BIZ UDゴシック" panose="020B0400000000000000" pitchFamily="49" charset="-128"/>
              </a:rPr>
              <a:t>※</a:t>
            </a:r>
            <a:r>
              <a:rPr lang="ja-JP" altLang="en-US" sz="1400" spc="-35" dirty="0">
                <a:solidFill>
                  <a:schemeClr val="tx1"/>
                </a:solidFill>
                <a:latin typeface="BIZ UDゴシック" panose="020B0400000000000000" pitchFamily="49" charset="-128"/>
                <a:ea typeface="BIZ UDゴシック" panose="020B0400000000000000" pitchFamily="49" charset="-128"/>
              </a:rPr>
              <a:t>入力内容についての問い合わせは、幼児保育課にお願いします。</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p:txBody>
      </p:sp>
      <p:sp>
        <p:nvSpPr>
          <p:cNvPr id="23" name="角丸四角形 22"/>
          <p:cNvSpPr/>
          <p:nvPr/>
        </p:nvSpPr>
        <p:spPr>
          <a:xfrm>
            <a:off x="134415" y="1279816"/>
            <a:ext cx="8878766" cy="716794"/>
          </a:xfrm>
          <a:prstGeom prst="roundRect">
            <a:avLst>
              <a:gd name="adj" fmla="val 96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spc="-35"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134416" y="1653330"/>
            <a:ext cx="9517584" cy="757836"/>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spc="-35" dirty="0">
                <a:solidFill>
                  <a:srgbClr val="FF0000"/>
                </a:solidFill>
                <a:latin typeface="BIZ UDゴシック" panose="020B0400000000000000" pitchFamily="49" charset="-128"/>
                <a:ea typeface="BIZ UDゴシック" panose="020B0400000000000000" pitchFamily="49" charset="-128"/>
              </a:rPr>
              <a:t>○システムの都合上、作業時間が</a:t>
            </a:r>
            <a:r>
              <a:rPr lang="en-US" altLang="ja-JP" sz="1600" b="1" spc="-35" dirty="0">
                <a:solidFill>
                  <a:srgbClr val="FF0000"/>
                </a:solidFill>
                <a:latin typeface="BIZ UDゴシック" panose="020B0400000000000000" pitchFamily="49" charset="-128"/>
                <a:ea typeface="BIZ UDゴシック" panose="020B0400000000000000" pitchFamily="49" charset="-128"/>
              </a:rPr>
              <a:t>120</a:t>
            </a:r>
            <a:r>
              <a:rPr lang="ja-JP" altLang="en-US" sz="1600" b="1" spc="-35" dirty="0">
                <a:solidFill>
                  <a:srgbClr val="FF0000"/>
                </a:solidFill>
                <a:latin typeface="BIZ UDゴシック" panose="020B0400000000000000" pitchFamily="49" charset="-128"/>
                <a:ea typeface="BIZ UDゴシック" panose="020B0400000000000000" pitchFamily="49" charset="-128"/>
              </a:rPr>
              <a:t>分を超えるとタイムアウトし、入力内容がすべて消えてしまいます。</a:t>
            </a:r>
            <a:endParaRPr lang="ja-JP" altLang="en-US" sz="900" b="1" spc="-35" dirty="0">
              <a:solidFill>
                <a:schemeClr val="accent1">
                  <a:lumMod val="50000"/>
                </a:schemeClr>
              </a:solidFill>
              <a:latin typeface="BIZ UDゴシック" panose="020B0400000000000000" pitchFamily="49" charset="-128"/>
              <a:ea typeface="BIZ UDゴシック" panose="020B0400000000000000" pitchFamily="49" charset="-128"/>
            </a:endParaRPr>
          </a:p>
        </p:txBody>
      </p:sp>
      <p:sp>
        <p:nvSpPr>
          <p:cNvPr id="15" name="正方形/長方形 14"/>
          <p:cNvSpPr/>
          <p:nvPr/>
        </p:nvSpPr>
        <p:spPr>
          <a:xfrm>
            <a:off x="136215" y="1307825"/>
            <a:ext cx="9515785" cy="408557"/>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入力時の注意点</a:t>
            </a:r>
          </a:p>
        </p:txBody>
      </p:sp>
      <p:sp>
        <p:nvSpPr>
          <p:cNvPr id="2" name="二等辺三角形 1"/>
          <p:cNvSpPr/>
          <p:nvPr/>
        </p:nvSpPr>
        <p:spPr>
          <a:xfrm rot="5400000">
            <a:off x="5433204" y="2823393"/>
            <a:ext cx="554376" cy="264521"/>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二等辺三角形 25"/>
          <p:cNvSpPr/>
          <p:nvPr/>
        </p:nvSpPr>
        <p:spPr>
          <a:xfrm rot="5400000">
            <a:off x="5475014" y="5168736"/>
            <a:ext cx="554376" cy="264521"/>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7" name="角丸四角形 26"/>
          <p:cNvSpPr/>
          <p:nvPr/>
        </p:nvSpPr>
        <p:spPr>
          <a:xfrm>
            <a:off x="4700556" y="6336190"/>
            <a:ext cx="5076548" cy="554377"/>
          </a:xfrm>
          <a:prstGeom prst="roundRect">
            <a:avLst>
              <a:gd name="adj" fmla="val 96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spc="-35" dirty="0">
                <a:solidFill>
                  <a:schemeClr val="tx1"/>
                </a:solidFill>
                <a:latin typeface="BIZ UDゴシック" panose="020B0400000000000000" pitchFamily="49" charset="-128"/>
                <a:ea typeface="BIZ UDゴシック" panose="020B0400000000000000" pitchFamily="49" charset="-128"/>
              </a:rPr>
              <a:t>※</a:t>
            </a:r>
            <a:r>
              <a:rPr lang="ja-JP" altLang="en-US" sz="1200" spc="-35" dirty="0">
                <a:solidFill>
                  <a:schemeClr val="tx1"/>
                </a:solidFill>
                <a:latin typeface="BIZ UDゴシック" panose="020B0400000000000000" pitchFamily="49" charset="-128"/>
                <a:ea typeface="BIZ UDゴシック" panose="020B0400000000000000" pitchFamily="49" charset="-128"/>
              </a:rPr>
              <a:t>お使いの端末により、画面やボタンの表示場所が異なる場合があります。スマートフォンの場合は、画面右上のメニューからご利用ください。</a:t>
            </a:r>
            <a:endParaRPr lang="en-US" altLang="ja-JP" sz="1200" spc="-35" dirty="0">
              <a:solidFill>
                <a:schemeClr val="tx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fld id="{5CED98C4-40DE-485E-B0D2-467383DB3AE1}" type="slidenum">
              <a:rPr kumimoji="1" lang="ja-JP" altLang="en-US" smtClean="0"/>
              <a:t>5</a:t>
            </a:fld>
            <a:endParaRPr kumimoji="1" lang="ja-JP" altLang="en-US"/>
          </a:p>
        </p:txBody>
      </p:sp>
      <p:pic>
        <p:nvPicPr>
          <p:cNvPr id="22" name="図 21">
            <a:extLst>
              <a:ext uri="{FF2B5EF4-FFF2-40B4-BE49-F238E27FC236}">
                <a16:creationId xmlns:a16="http://schemas.microsoft.com/office/drawing/2014/main" id="{5BAAD926-82F8-4782-817C-D855AE4A3D47}"/>
              </a:ext>
            </a:extLst>
          </p:cNvPr>
          <p:cNvPicPr>
            <a:picLocks noChangeAspect="1"/>
          </p:cNvPicPr>
          <p:nvPr/>
        </p:nvPicPr>
        <p:blipFill rotWithShape="1">
          <a:blip r:embed="rId3"/>
          <a:srcRect l="90568" t="25859" r="837" b="23772"/>
          <a:stretch/>
        </p:blipFill>
        <p:spPr>
          <a:xfrm>
            <a:off x="4628078" y="3911602"/>
            <a:ext cx="760783" cy="2417231"/>
          </a:xfrm>
          <a:prstGeom prst="rect">
            <a:avLst/>
          </a:prstGeom>
        </p:spPr>
      </p:pic>
      <p:sp>
        <p:nvSpPr>
          <p:cNvPr id="13" name="角丸四角形 12"/>
          <p:cNvSpPr/>
          <p:nvPr/>
        </p:nvSpPr>
        <p:spPr>
          <a:xfrm>
            <a:off x="4589452" y="4481773"/>
            <a:ext cx="863600" cy="1847059"/>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0908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19" name="グループ化 18"/>
          <p:cNvGrpSpPr/>
          <p:nvPr/>
        </p:nvGrpSpPr>
        <p:grpSpPr>
          <a:xfrm>
            <a:off x="134415" y="101600"/>
            <a:ext cx="8740532" cy="604601"/>
            <a:chOff x="134415" y="101600"/>
            <a:chExt cx="8740532" cy="604601"/>
          </a:xfrm>
        </p:grpSpPr>
        <p:sp>
          <p:nvSpPr>
            <p:cNvPr id="20" name="角丸四角形 19"/>
            <p:cNvSpPr/>
            <p:nvPr/>
          </p:nvSpPr>
          <p:spPr>
            <a:xfrm>
              <a:off x="134415" y="101600"/>
              <a:ext cx="8740532" cy="604601"/>
            </a:xfrm>
            <a:prstGeom prst="roundRect">
              <a:avLst>
                <a:gd name="adj" fmla="val 662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92"/>
                </a:lnSpc>
              </a:pPr>
              <a:r>
                <a:rPr lang="ja-JP" altLang="en-US" sz="2400" b="1" dirty="0">
                  <a:solidFill>
                    <a:schemeClr val="tx1"/>
                  </a:solidFill>
                  <a:latin typeface="Meiryo UI" panose="020B0604030504040204" pitchFamily="50" charset="-128"/>
                  <a:ea typeface="Meiryo UI" panose="020B0604030504040204" pitchFamily="50" charset="-128"/>
                </a:rPr>
                <a:t>電子申請の流れ</a:t>
              </a:r>
              <a:endParaRPr lang="en-US" altLang="ja-JP" sz="1050" dirty="0">
                <a:solidFill>
                  <a:schemeClr val="tx1"/>
                </a:solidFill>
                <a:latin typeface="Meiryo UI" panose="020B0604030504040204" pitchFamily="50" charset="-128"/>
                <a:ea typeface="Meiryo UI" panose="020B0604030504040204" pitchFamily="50" charset="-128"/>
              </a:endParaRPr>
            </a:p>
          </p:txBody>
        </p:sp>
        <p:cxnSp>
          <p:nvCxnSpPr>
            <p:cNvPr id="21" name="直線コネクタ 20"/>
            <p:cNvCxnSpPr/>
            <p:nvPr/>
          </p:nvCxnSpPr>
          <p:spPr>
            <a:xfrm flipV="1">
              <a:off x="134415" y="520700"/>
              <a:ext cx="8740532" cy="23920"/>
            </a:xfrm>
            <a:prstGeom prst="line">
              <a:avLst/>
            </a:prstGeom>
            <a:ln w="19050">
              <a:solidFill>
                <a:srgbClr val="5B9BD5"/>
              </a:solidFill>
              <a:round/>
            </a:ln>
          </p:spPr>
          <p:style>
            <a:lnRef idx="1">
              <a:schemeClr val="accent1"/>
            </a:lnRef>
            <a:fillRef idx="0">
              <a:schemeClr val="accent1"/>
            </a:fillRef>
            <a:effectRef idx="0">
              <a:schemeClr val="accent1"/>
            </a:effectRef>
            <a:fontRef idx="minor">
              <a:schemeClr val="tx1"/>
            </a:fontRef>
          </p:style>
        </p:cxnSp>
      </p:grpSp>
      <p:sp>
        <p:nvSpPr>
          <p:cNvPr id="11" name="角丸四角形 10"/>
          <p:cNvSpPr/>
          <p:nvPr/>
        </p:nvSpPr>
        <p:spPr>
          <a:xfrm>
            <a:off x="134415" y="764979"/>
            <a:ext cx="5167258" cy="432000"/>
          </a:xfrm>
          <a:prstGeom prst="roundRect">
            <a:avLst>
              <a:gd name="adj" fmla="val 969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35" dirty="0">
                <a:solidFill>
                  <a:schemeClr val="bg1"/>
                </a:solidFill>
                <a:latin typeface="Meiryo UI" panose="020B0604030504040204" pitchFamily="50" charset="-128"/>
                <a:ea typeface="Meiryo UI" panose="020B0604030504040204" pitchFamily="50" charset="-128"/>
              </a:rPr>
              <a:t>④　ログイン・申込内容の入力（機能紹介２）</a:t>
            </a:r>
            <a:endParaRPr lang="en-US" altLang="ja-JP" sz="2000" b="1" spc="-35" dirty="0">
              <a:solidFill>
                <a:schemeClr val="bg1"/>
              </a:solidFill>
              <a:latin typeface="Meiryo UI" panose="020B0604030504040204" pitchFamily="50" charset="-128"/>
              <a:ea typeface="Meiryo UI" panose="020B0604030504040204" pitchFamily="50" charset="-128"/>
            </a:endParaRPr>
          </a:p>
        </p:txBody>
      </p:sp>
      <p:sp>
        <p:nvSpPr>
          <p:cNvPr id="17" name="角丸四角形 16"/>
          <p:cNvSpPr/>
          <p:nvPr/>
        </p:nvSpPr>
        <p:spPr>
          <a:xfrm>
            <a:off x="134415" y="5890074"/>
            <a:ext cx="9600712" cy="638937"/>
          </a:xfrm>
          <a:prstGeom prst="roundRect">
            <a:avLst>
              <a:gd name="adj" fmla="val 96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5" dirty="0">
                <a:solidFill>
                  <a:schemeClr val="tx1"/>
                </a:solidFill>
                <a:latin typeface="BIZ UDゴシック" panose="020B0400000000000000" pitchFamily="49" charset="-128"/>
                <a:ea typeface="BIZ UDゴシック" panose="020B0400000000000000" pitchFamily="49" charset="-128"/>
              </a:rPr>
              <a:t>スマートフォンからの申込の場合、</a:t>
            </a:r>
            <a:r>
              <a:rPr lang="ja-JP" altLang="en-US" sz="1600" u="sng" spc="-35" dirty="0">
                <a:solidFill>
                  <a:srgbClr val="FF0000"/>
                </a:solidFill>
                <a:latin typeface="BIZ UDゴシック" panose="020B0400000000000000" pitchFamily="49" charset="-128"/>
                <a:ea typeface="BIZ UDゴシック" panose="020B0400000000000000" pitchFamily="49" charset="-128"/>
              </a:rPr>
              <a:t>一時保存データの保存期間は７日間</a:t>
            </a:r>
            <a:r>
              <a:rPr lang="ja-JP" altLang="en-US" sz="1600" spc="-35" dirty="0">
                <a:solidFill>
                  <a:schemeClr val="tx1"/>
                </a:solidFill>
                <a:latin typeface="BIZ UDゴシック" panose="020B0400000000000000" pitchFamily="49" charset="-128"/>
                <a:ea typeface="BIZ UDゴシック" panose="020B0400000000000000" pitchFamily="49" charset="-128"/>
              </a:rPr>
              <a:t>となりますので、ご注意ください。</a:t>
            </a:r>
            <a:endParaRPr lang="en-US" altLang="ja-JP" sz="1600" spc="-35" dirty="0">
              <a:solidFill>
                <a:schemeClr val="tx1"/>
              </a:solidFill>
              <a:latin typeface="BIZ UDゴシック" panose="020B0400000000000000" pitchFamily="49" charset="-128"/>
              <a:ea typeface="BIZ UDゴシック" panose="020B0400000000000000" pitchFamily="49" charset="-128"/>
            </a:endParaRPr>
          </a:p>
        </p:txBody>
      </p:sp>
      <p:sp>
        <p:nvSpPr>
          <p:cNvPr id="23" name="角丸四角形 22"/>
          <p:cNvSpPr/>
          <p:nvPr/>
        </p:nvSpPr>
        <p:spPr>
          <a:xfrm>
            <a:off x="134415" y="1279816"/>
            <a:ext cx="8878766" cy="716794"/>
          </a:xfrm>
          <a:prstGeom prst="roundRect">
            <a:avLst>
              <a:gd name="adj" fmla="val 96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spc="-35"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134415" y="1341454"/>
            <a:ext cx="9466785" cy="888537"/>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spc="-35" dirty="0">
                <a:solidFill>
                  <a:schemeClr val="tx1"/>
                </a:solidFill>
                <a:latin typeface="BIZ UDゴシック" panose="020B0400000000000000" pitchFamily="49" charset="-128"/>
                <a:ea typeface="BIZ UDゴシック" panose="020B0400000000000000" pitchFamily="49" charset="-128"/>
              </a:rPr>
              <a:t>　申込時に入力した内容を、一時保存・読み込みを行うことができます。ご利用の際は、入力フォームの一番下に保存・読み込み用のボタンをご使用ください。</a:t>
            </a:r>
          </a:p>
        </p:txBody>
      </p:sp>
      <p:grpSp>
        <p:nvGrpSpPr>
          <p:cNvPr id="3" name="グループ化 2"/>
          <p:cNvGrpSpPr/>
          <p:nvPr/>
        </p:nvGrpSpPr>
        <p:grpSpPr>
          <a:xfrm>
            <a:off x="1309425" y="2456573"/>
            <a:ext cx="7116764" cy="3371099"/>
            <a:chOff x="1551153" y="1890560"/>
            <a:chExt cx="7116764" cy="3371099"/>
          </a:xfrm>
        </p:grpSpPr>
        <p:pic>
          <p:nvPicPr>
            <p:cNvPr id="22" name="図 21">
              <a:extLst>
                <a:ext uri="{FF2B5EF4-FFF2-40B4-BE49-F238E27FC236}">
                  <a16:creationId xmlns:a16="http://schemas.microsoft.com/office/drawing/2014/main" id="{61006C06-8C07-4924-8CDA-B10A5AEFAB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51153" y="1890560"/>
              <a:ext cx="7116764" cy="3371099"/>
            </a:xfrm>
            <a:prstGeom prst="rect">
              <a:avLst/>
            </a:prstGeom>
            <a:ln>
              <a:solidFill>
                <a:srgbClr val="0070C0"/>
              </a:solidFill>
            </a:ln>
          </p:spPr>
        </p:pic>
        <p:sp>
          <p:nvSpPr>
            <p:cNvPr id="27" name="角丸四角形 26"/>
            <p:cNvSpPr/>
            <p:nvPr/>
          </p:nvSpPr>
          <p:spPr>
            <a:xfrm>
              <a:off x="2679701" y="4102101"/>
              <a:ext cx="2267632" cy="68580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角丸四角形 13"/>
            <p:cNvSpPr/>
            <p:nvPr/>
          </p:nvSpPr>
          <p:spPr>
            <a:xfrm>
              <a:off x="5292597" y="4102100"/>
              <a:ext cx="2302003" cy="68580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30" name="角丸四角形 29"/>
          <p:cNvSpPr/>
          <p:nvPr/>
        </p:nvSpPr>
        <p:spPr>
          <a:xfrm>
            <a:off x="2461533" y="5305872"/>
            <a:ext cx="5336643" cy="590548"/>
          </a:xfrm>
          <a:prstGeom prst="roundRect">
            <a:avLst>
              <a:gd name="adj" fmla="val 96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spc="-35" dirty="0">
                <a:solidFill>
                  <a:schemeClr val="tx1"/>
                </a:solidFill>
                <a:latin typeface="Meiryo UI" panose="020B0604030504040204" pitchFamily="50" charset="-128"/>
                <a:ea typeface="Meiryo UI" panose="020B0604030504040204" pitchFamily="50" charset="-128"/>
              </a:rPr>
              <a:t>※</a:t>
            </a:r>
            <a:r>
              <a:rPr lang="ja-JP" altLang="en-US" sz="1200" spc="-35" dirty="0">
                <a:solidFill>
                  <a:schemeClr val="tx1"/>
                </a:solidFill>
                <a:latin typeface="Meiryo UI" panose="020B0604030504040204" pitchFamily="50" charset="-128"/>
                <a:ea typeface="Meiryo UI" panose="020B0604030504040204" pitchFamily="50" charset="-128"/>
              </a:rPr>
              <a:t>お使いの端末により、画面やボタンの表示場所が異なる場合があります。</a:t>
            </a:r>
            <a:endParaRPr lang="en-US" altLang="ja-JP" sz="1200" spc="-35"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CED98C4-40DE-485E-B0D2-467383DB3AE1}" type="slidenum">
              <a:rPr kumimoji="1" lang="ja-JP" altLang="en-US" smtClean="0"/>
              <a:t>6</a:t>
            </a:fld>
            <a:endParaRPr kumimoji="1" lang="ja-JP" altLang="en-US"/>
          </a:p>
        </p:txBody>
      </p:sp>
    </p:spTree>
    <p:extLst>
      <p:ext uri="{BB962C8B-B14F-4D97-AF65-F5344CB8AC3E}">
        <p14:creationId xmlns:p14="http://schemas.microsoft.com/office/powerpoint/2010/main" val="404606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D62215F-07CA-4AF4-AEB4-17313377D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15" y="2791842"/>
            <a:ext cx="5574862" cy="3926457"/>
          </a:xfrm>
          <a:prstGeom prst="rect">
            <a:avLst/>
          </a:prstGeom>
          <a:ln>
            <a:solidFill>
              <a:srgbClr val="0099CC"/>
            </a:solidFill>
          </a:ln>
        </p:spPr>
      </p:pic>
      <p:sp>
        <p:nvSpPr>
          <p:cNvPr id="7" name="角丸四角形 6"/>
          <p:cNvSpPr/>
          <p:nvPr/>
        </p:nvSpPr>
        <p:spPr>
          <a:xfrm>
            <a:off x="134415" y="701399"/>
            <a:ext cx="5084129" cy="432000"/>
          </a:xfrm>
          <a:prstGeom prst="roundRect">
            <a:avLst>
              <a:gd name="adj" fmla="val 9692"/>
            </a:avLst>
          </a:prstGeom>
          <a:solidFill>
            <a:srgbClr val="0070C0"/>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35" dirty="0">
                <a:solidFill>
                  <a:schemeClr val="bg1"/>
                </a:solidFill>
                <a:latin typeface="Meiryo UI" panose="020B0604030504040204" pitchFamily="50" charset="-128"/>
                <a:ea typeface="Meiryo UI" panose="020B0604030504040204" pitchFamily="50" charset="-128"/>
              </a:rPr>
              <a:t>　⑤　申込内容の入力（画像データの添付）</a:t>
            </a:r>
            <a:endParaRPr lang="en-US" altLang="ja-JP" sz="2000" b="1" spc="-35" dirty="0">
              <a:solidFill>
                <a:schemeClr val="bg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5841329" y="2791842"/>
            <a:ext cx="3812136" cy="3926457"/>
          </a:xfrm>
          <a:prstGeom prst="rect">
            <a:avLst/>
          </a:prstGeom>
          <a:solidFill>
            <a:schemeClr val="bg1"/>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800" spc="-35" dirty="0">
              <a:solidFill>
                <a:schemeClr val="tx1"/>
              </a:solidFill>
              <a:latin typeface="BIZ UDゴシック" panose="020B0400000000000000" pitchFamily="49" charset="-128"/>
              <a:ea typeface="BIZ UDゴシック" panose="020B0400000000000000" pitchFamily="49" charset="-128"/>
            </a:endParaRPr>
          </a:p>
          <a:p>
            <a:endParaRPr lang="en-US" altLang="ja-JP" sz="1800" spc="-35" dirty="0">
              <a:solidFill>
                <a:schemeClr val="tx1"/>
              </a:solidFill>
              <a:latin typeface="BIZ UDゴシック" panose="020B0400000000000000" pitchFamily="49" charset="-128"/>
              <a:ea typeface="BIZ UDゴシック" panose="020B0400000000000000" pitchFamily="49" charset="-128"/>
            </a:endParaRPr>
          </a:p>
          <a:p>
            <a:r>
              <a:rPr lang="ja-JP" altLang="en-US" sz="1800" spc="-35" dirty="0">
                <a:solidFill>
                  <a:schemeClr val="tx1"/>
                </a:solidFill>
                <a:latin typeface="BIZ UDゴシック" panose="020B0400000000000000" pitchFamily="49" charset="-128"/>
                <a:ea typeface="BIZ UDゴシック" panose="020B0400000000000000" pitchFamily="49" charset="-128"/>
              </a:rPr>
              <a:t>・添付ファイルの容量制限は、</a:t>
            </a:r>
            <a:r>
              <a:rPr lang="ja-JP" altLang="en-US" sz="1800" b="1" spc="-35" dirty="0">
                <a:solidFill>
                  <a:srgbClr val="FF0000"/>
                </a:solidFill>
                <a:latin typeface="BIZ UDゴシック" panose="020B0400000000000000" pitchFamily="49" charset="-128"/>
                <a:ea typeface="BIZ UDゴシック" panose="020B0400000000000000" pitchFamily="49" charset="-128"/>
              </a:rPr>
              <a:t>合計</a:t>
            </a:r>
            <a:r>
              <a:rPr lang="en-US" altLang="ja-JP" sz="1800" b="1" spc="-35" dirty="0">
                <a:solidFill>
                  <a:srgbClr val="FF0000"/>
                </a:solidFill>
                <a:latin typeface="BIZ UDゴシック" panose="020B0400000000000000" pitchFamily="49" charset="-128"/>
                <a:ea typeface="BIZ UDゴシック" panose="020B0400000000000000" pitchFamily="49" charset="-128"/>
              </a:rPr>
              <a:t>50M</a:t>
            </a:r>
            <a:r>
              <a:rPr lang="ja-JP" altLang="en-US" sz="1800" spc="-35" dirty="0">
                <a:solidFill>
                  <a:schemeClr val="tx1"/>
                </a:solidFill>
                <a:latin typeface="BIZ UDゴシック" panose="020B0400000000000000" pitchFamily="49" charset="-128"/>
                <a:ea typeface="BIZ UDゴシック" panose="020B0400000000000000" pitchFamily="49" charset="-128"/>
              </a:rPr>
              <a:t>となっています。あらかじめ添付ファイルの容量を調整してください。</a:t>
            </a:r>
            <a:endParaRPr lang="en-US" altLang="ja-JP" sz="1800" spc="-35" dirty="0">
              <a:solidFill>
                <a:schemeClr val="tx1"/>
              </a:solidFill>
              <a:latin typeface="BIZ UDゴシック" panose="020B0400000000000000" pitchFamily="49" charset="-128"/>
              <a:ea typeface="BIZ UDゴシック" panose="020B0400000000000000" pitchFamily="49" charset="-128"/>
            </a:endParaRPr>
          </a:p>
          <a:p>
            <a:r>
              <a:rPr lang="ja-JP" altLang="en-US" sz="1800" spc="-35" dirty="0">
                <a:solidFill>
                  <a:schemeClr val="tx1"/>
                </a:solidFill>
                <a:latin typeface="BIZ UDゴシック" panose="020B0400000000000000" pitchFamily="49" charset="-128"/>
                <a:ea typeface="BIZ UDゴシック" panose="020B0400000000000000" pitchFamily="49" charset="-128"/>
              </a:rPr>
              <a:t>・添付書類に記入漏れがあると再提出が必要になります。提出前にご自身で内容をよくご確認ください。</a:t>
            </a:r>
            <a:endParaRPr lang="en-US" altLang="ja-JP" sz="1800" spc="-35" dirty="0">
              <a:solidFill>
                <a:schemeClr val="tx1"/>
              </a:solidFill>
              <a:latin typeface="BIZ UDゴシック" panose="020B0400000000000000" pitchFamily="49" charset="-128"/>
              <a:ea typeface="BIZ UDゴシック" panose="020B0400000000000000" pitchFamily="49" charset="-128"/>
            </a:endParaRPr>
          </a:p>
          <a:p>
            <a:endParaRPr lang="en-US" altLang="ja-JP" sz="1800" spc="-35" dirty="0">
              <a:solidFill>
                <a:schemeClr val="tx1"/>
              </a:solidFill>
              <a:latin typeface="BIZ UDゴシック" panose="020B0400000000000000" pitchFamily="49" charset="-128"/>
              <a:ea typeface="BIZ UDゴシック" panose="020B0400000000000000" pitchFamily="49" charset="-128"/>
            </a:endParaRPr>
          </a:p>
          <a:p>
            <a:r>
              <a:rPr lang="ja-JP" altLang="en-US" sz="1800" spc="-35" dirty="0">
                <a:solidFill>
                  <a:schemeClr val="tx1"/>
                </a:solidFill>
                <a:latin typeface="BIZ UDゴシック" panose="020B0400000000000000" pitchFamily="49" charset="-128"/>
                <a:ea typeface="BIZ UDゴシック" panose="020B0400000000000000" pitchFamily="49" charset="-128"/>
              </a:rPr>
              <a:t>例：就労証明書の勤務日数や時間の記載がない、画像が不鮮明、ファイルにパスワードロックがかかっている等</a:t>
            </a:r>
            <a:endParaRPr lang="en-US" altLang="ja-JP" sz="1800" spc="-35" dirty="0">
              <a:solidFill>
                <a:schemeClr val="tx1"/>
              </a:solidFill>
              <a:latin typeface="BIZ UDゴシック" panose="020B0400000000000000" pitchFamily="49" charset="-128"/>
              <a:ea typeface="BIZ UDゴシック" panose="020B0400000000000000" pitchFamily="49" charset="-128"/>
            </a:endParaRPr>
          </a:p>
          <a:p>
            <a:pPr>
              <a:lnSpc>
                <a:spcPts val="1038"/>
              </a:lnSpc>
            </a:pPr>
            <a:endParaRPr lang="en-US" altLang="ja-JP" sz="1800" spc="-35" dirty="0">
              <a:solidFill>
                <a:schemeClr val="tx1"/>
              </a:solidFill>
              <a:latin typeface="BIZ UDゴシック" panose="020B0400000000000000" pitchFamily="49" charset="-128"/>
              <a:ea typeface="BIZ UDゴシック" panose="020B0400000000000000" pitchFamily="49" charset="-128"/>
            </a:endParaRPr>
          </a:p>
        </p:txBody>
      </p:sp>
      <p:sp>
        <p:nvSpPr>
          <p:cNvPr id="12" name="角丸四角形 11"/>
          <p:cNvSpPr/>
          <p:nvPr/>
        </p:nvSpPr>
        <p:spPr>
          <a:xfrm>
            <a:off x="134415" y="1174651"/>
            <a:ext cx="9327084" cy="1455610"/>
          </a:xfrm>
          <a:prstGeom prst="roundRect">
            <a:avLst>
              <a:gd name="adj" fmla="val 96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5" dirty="0">
                <a:solidFill>
                  <a:schemeClr val="tx1"/>
                </a:solidFill>
                <a:latin typeface="BIZ UDゴシック" panose="020B0400000000000000" pitchFamily="49" charset="-128"/>
                <a:ea typeface="BIZ UDゴシック" panose="020B0400000000000000" pitchFamily="49" charset="-128"/>
              </a:rPr>
              <a:t>「保育にあたれない証明書」については、</a:t>
            </a:r>
            <a:r>
              <a:rPr lang="ja-JP" altLang="en-US" sz="1600" spc="-35" dirty="0">
                <a:solidFill>
                  <a:srgbClr val="FF0000"/>
                </a:solidFill>
                <a:latin typeface="BIZ UDゴシック" panose="020B0400000000000000" pitchFamily="49" charset="-128"/>
                <a:ea typeface="BIZ UDゴシック" panose="020B0400000000000000" pitchFamily="49" charset="-128"/>
              </a:rPr>
              <a:t>原本を写真撮影し、画像データを添付</a:t>
            </a:r>
            <a:r>
              <a:rPr lang="ja-JP" altLang="en-US" sz="1600" spc="-35" dirty="0">
                <a:solidFill>
                  <a:schemeClr val="tx1"/>
                </a:solidFill>
                <a:latin typeface="BIZ UDゴシック" panose="020B0400000000000000" pitchFamily="49" charset="-128"/>
                <a:ea typeface="BIZ UDゴシック" panose="020B0400000000000000" pitchFamily="49" charset="-128"/>
              </a:rPr>
              <a:t>してください。</a:t>
            </a:r>
            <a:endParaRPr lang="en-US" altLang="ja-JP" sz="1600" spc="-35" dirty="0">
              <a:solidFill>
                <a:schemeClr val="tx1"/>
              </a:solidFill>
              <a:latin typeface="BIZ UDゴシック" panose="020B0400000000000000" pitchFamily="49" charset="-128"/>
              <a:ea typeface="BIZ UDゴシック" panose="020B0400000000000000" pitchFamily="49" charset="-128"/>
            </a:endParaRPr>
          </a:p>
          <a:p>
            <a:r>
              <a:rPr lang="ja-JP" altLang="en-US" sz="1600" spc="-35" dirty="0">
                <a:solidFill>
                  <a:schemeClr val="tx1"/>
                </a:solidFill>
                <a:latin typeface="BIZ UDゴシック" panose="020B0400000000000000" pitchFamily="49" charset="-128"/>
                <a:ea typeface="BIZ UDゴシック" panose="020B0400000000000000" pitchFamily="49" charset="-128"/>
              </a:rPr>
              <a:t>（</a:t>
            </a:r>
            <a:r>
              <a:rPr lang="en-US" altLang="ja-JP" sz="1600" spc="-35" dirty="0">
                <a:solidFill>
                  <a:schemeClr val="tx1"/>
                </a:solidFill>
                <a:latin typeface="BIZ UDゴシック" panose="020B0400000000000000" pitchFamily="49" charset="-128"/>
                <a:ea typeface="BIZ UDゴシック" panose="020B0400000000000000" pitchFamily="49" charset="-128"/>
              </a:rPr>
              <a:t>PDF</a:t>
            </a:r>
            <a:r>
              <a:rPr lang="ja-JP" altLang="en-US" sz="1600" spc="-35" dirty="0">
                <a:solidFill>
                  <a:schemeClr val="tx1"/>
                </a:solidFill>
                <a:latin typeface="BIZ UDゴシック" panose="020B0400000000000000" pitchFamily="49" charset="-128"/>
                <a:ea typeface="BIZ UDゴシック" panose="020B0400000000000000" pitchFamily="49" charset="-128"/>
              </a:rPr>
              <a:t>ファイル等での添付も可）</a:t>
            </a:r>
            <a:endParaRPr lang="en-US" altLang="ja-JP" sz="1600" spc="-35" dirty="0">
              <a:solidFill>
                <a:schemeClr val="tx1"/>
              </a:solidFill>
              <a:latin typeface="BIZ UDゴシック" panose="020B0400000000000000" pitchFamily="49" charset="-128"/>
              <a:ea typeface="BIZ UDゴシック" panose="020B0400000000000000" pitchFamily="49" charset="-128"/>
            </a:endParaRPr>
          </a:p>
          <a:p>
            <a:r>
              <a:rPr lang="en-US" altLang="ja-JP" sz="1600" spc="-35" dirty="0">
                <a:solidFill>
                  <a:schemeClr val="tx1"/>
                </a:solidFill>
                <a:latin typeface="BIZ UDゴシック" panose="020B0400000000000000" pitchFamily="49" charset="-128"/>
                <a:ea typeface="BIZ UDゴシック" panose="020B0400000000000000" pitchFamily="49" charset="-128"/>
              </a:rPr>
              <a:t>※</a:t>
            </a:r>
            <a:r>
              <a:rPr lang="ja-JP" altLang="en-US" sz="1600" spc="-35" dirty="0">
                <a:solidFill>
                  <a:schemeClr val="tx1"/>
                </a:solidFill>
                <a:latin typeface="BIZ UDゴシック" panose="020B0400000000000000" pitchFamily="49" charset="-128"/>
                <a:ea typeface="BIZ UDゴシック" panose="020B0400000000000000" pitchFamily="49" charset="-128"/>
              </a:rPr>
              <a:t>画像を撮影する場合は、記載事項がすべて収まるように縦方向で撮影してください。</a:t>
            </a:r>
            <a:endParaRPr lang="en-US" altLang="ja-JP" sz="1600" spc="-35" dirty="0">
              <a:solidFill>
                <a:schemeClr val="tx1"/>
              </a:solidFill>
              <a:latin typeface="BIZ UDゴシック" panose="020B0400000000000000" pitchFamily="49" charset="-128"/>
              <a:ea typeface="BIZ UDゴシック" panose="020B0400000000000000" pitchFamily="49" charset="-128"/>
            </a:endParaRPr>
          </a:p>
          <a:p>
            <a:endParaRPr lang="en-US" altLang="ja-JP" sz="1600" spc="-35" dirty="0">
              <a:solidFill>
                <a:schemeClr val="tx1"/>
              </a:solidFill>
              <a:latin typeface="BIZ UDゴシック" panose="020B0400000000000000" pitchFamily="49" charset="-128"/>
              <a:ea typeface="BIZ UDゴシック" panose="020B0400000000000000" pitchFamily="49" charset="-128"/>
            </a:endParaRPr>
          </a:p>
          <a:p>
            <a:r>
              <a:rPr lang="en-US" altLang="ja-JP" sz="1600" b="1" u="sng" spc="-35" dirty="0">
                <a:solidFill>
                  <a:srgbClr val="FF0000"/>
                </a:solidFill>
                <a:latin typeface="BIZ UDゴシック" panose="020B0400000000000000" pitchFamily="49" charset="-128"/>
                <a:ea typeface="BIZ UDゴシック" panose="020B0400000000000000" pitchFamily="49" charset="-128"/>
              </a:rPr>
              <a:t>※</a:t>
            </a:r>
            <a:r>
              <a:rPr lang="ja-JP" altLang="en-US" sz="1600" b="1" u="sng" spc="-35" dirty="0">
                <a:solidFill>
                  <a:srgbClr val="FF0000"/>
                </a:solidFill>
                <a:latin typeface="BIZ UDゴシック" panose="020B0400000000000000" pitchFamily="49" charset="-128"/>
                <a:ea typeface="BIZ UDゴシック" panose="020B0400000000000000" pitchFamily="49" charset="-128"/>
              </a:rPr>
              <a:t>証明書の再提出を依頼する場合がありますので、原本は大切に保管しておいてください。</a:t>
            </a:r>
            <a:endParaRPr lang="en-US" altLang="ja-JP" sz="1600" b="1" u="sng" spc="-35" dirty="0">
              <a:solidFill>
                <a:srgbClr val="FF0000"/>
              </a:solidFill>
              <a:latin typeface="BIZ UDゴシック" panose="020B0400000000000000" pitchFamily="49" charset="-128"/>
              <a:ea typeface="BIZ UDゴシック" panose="020B0400000000000000" pitchFamily="49" charset="-128"/>
            </a:endParaRPr>
          </a:p>
        </p:txBody>
      </p:sp>
      <p:sp>
        <p:nvSpPr>
          <p:cNvPr id="14" name="角丸四角形 13"/>
          <p:cNvSpPr/>
          <p:nvPr/>
        </p:nvSpPr>
        <p:spPr>
          <a:xfrm>
            <a:off x="376316" y="4997450"/>
            <a:ext cx="1998583" cy="476250"/>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5854700" y="2791843"/>
            <a:ext cx="3798765" cy="408557"/>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注意点</a:t>
            </a:r>
          </a:p>
        </p:txBody>
      </p:sp>
      <p:grpSp>
        <p:nvGrpSpPr>
          <p:cNvPr id="16" name="グループ化 15"/>
          <p:cNvGrpSpPr/>
          <p:nvPr/>
        </p:nvGrpSpPr>
        <p:grpSpPr>
          <a:xfrm>
            <a:off x="134415" y="101600"/>
            <a:ext cx="8740532" cy="604601"/>
            <a:chOff x="134415" y="101600"/>
            <a:chExt cx="8740532" cy="604601"/>
          </a:xfrm>
        </p:grpSpPr>
        <p:sp>
          <p:nvSpPr>
            <p:cNvPr id="18" name="角丸四角形 17"/>
            <p:cNvSpPr/>
            <p:nvPr/>
          </p:nvSpPr>
          <p:spPr>
            <a:xfrm>
              <a:off x="134415" y="101600"/>
              <a:ext cx="8740532" cy="604601"/>
            </a:xfrm>
            <a:prstGeom prst="roundRect">
              <a:avLst>
                <a:gd name="adj" fmla="val 662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92"/>
                </a:lnSpc>
              </a:pPr>
              <a:r>
                <a:rPr lang="ja-JP" altLang="en-US" sz="2400" b="1" dirty="0">
                  <a:solidFill>
                    <a:schemeClr val="tx1"/>
                  </a:solidFill>
                  <a:latin typeface="Meiryo UI" panose="020B0604030504040204" pitchFamily="50" charset="-128"/>
                  <a:ea typeface="Meiryo UI" panose="020B0604030504040204" pitchFamily="50" charset="-128"/>
                </a:rPr>
                <a:t>電子申請の流れ</a:t>
              </a:r>
              <a:endParaRPr lang="en-US" altLang="ja-JP" sz="1050" dirty="0">
                <a:solidFill>
                  <a:schemeClr val="tx1"/>
                </a:solidFill>
                <a:latin typeface="Meiryo UI" panose="020B0604030504040204" pitchFamily="50" charset="-128"/>
                <a:ea typeface="Meiryo UI" panose="020B0604030504040204" pitchFamily="50" charset="-128"/>
              </a:endParaRPr>
            </a:p>
          </p:txBody>
        </p:sp>
        <p:cxnSp>
          <p:nvCxnSpPr>
            <p:cNvPr id="19" name="直線コネクタ 18"/>
            <p:cNvCxnSpPr/>
            <p:nvPr/>
          </p:nvCxnSpPr>
          <p:spPr>
            <a:xfrm flipV="1">
              <a:off x="134415" y="520700"/>
              <a:ext cx="8740532" cy="23920"/>
            </a:xfrm>
            <a:prstGeom prst="line">
              <a:avLst/>
            </a:prstGeom>
            <a:ln w="19050">
              <a:solidFill>
                <a:srgbClr val="5B9BD5"/>
              </a:solidFill>
              <a:round/>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fld id="{5CED98C4-40DE-485E-B0D2-467383DB3AE1}" type="slidenum">
              <a:rPr kumimoji="1" lang="ja-JP" altLang="en-US" smtClean="0"/>
              <a:t>7</a:t>
            </a:fld>
            <a:endParaRPr kumimoji="1" lang="ja-JP" altLang="en-US"/>
          </a:p>
        </p:txBody>
      </p:sp>
      <p:sp>
        <p:nvSpPr>
          <p:cNvPr id="4" name="正方形/長方形 3">
            <a:extLst>
              <a:ext uri="{FF2B5EF4-FFF2-40B4-BE49-F238E27FC236}">
                <a16:creationId xmlns:a16="http://schemas.microsoft.com/office/drawing/2014/main" id="{071B475A-822E-4EE3-966B-BA68D12B7488}"/>
              </a:ext>
            </a:extLst>
          </p:cNvPr>
          <p:cNvSpPr/>
          <p:nvPr/>
        </p:nvSpPr>
        <p:spPr>
          <a:xfrm>
            <a:off x="194656" y="3355940"/>
            <a:ext cx="5454379" cy="5662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D254E90-6AE2-4B6A-A105-5AA609090B33}"/>
              </a:ext>
            </a:extLst>
          </p:cNvPr>
          <p:cNvSpPr/>
          <p:nvPr/>
        </p:nvSpPr>
        <p:spPr>
          <a:xfrm>
            <a:off x="228520" y="4176187"/>
            <a:ext cx="5454379"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C7D1E0E-D56A-4DB4-B520-C8AA36DCFBD8}"/>
              </a:ext>
            </a:extLst>
          </p:cNvPr>
          <p:cNvSpPr/>
          <p:nvPr/>
        </p:nvSpPr>
        <p:spPr>
          <a:xfrm>
            <a:off x="236986" y="5598587"/>
            <a:ext cx="5454379"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8026AB1-B5C3-458C-B088-881793B6D714}"/>
              </a:ext>
            </a:extLst>
          </p:cNvPr>
          <p:cNvPicPr>
            <a:picLocks noChangeAspect="1"/>
          </p:cNvPicPr>
          <p:nvPr/>
        </p:nvPicPr>
        <p:blipFill rotWithShape="1">
          <a:blip r:embed="rId3"/>
          <a:srcRect l="3985" t="3749" r="45261" b="87970"/>
          <a:stretch/>
        </p:blipFill>
        <p:spPr>
          <a:xfrm>
            <a:off x="228520" y="3540788"/>
            <a:ext cx="2843645" cy="327116"/>
          </a:xfrm>
          <a:prstGeom prst="rect">
            <a:avLst/>
          </a:prstGeom>
          <a:ln>
            <a:noFill/>
          </a:ln>
        </p:spPr>
      </p:pic>
      <p:sp>
        <p:nvSpPr>
          <p:cNvPr id="20" name="正方形/長方形 19">
            <a:extLst>
              <a:ext uri="{FF2B5EF4-FFF2-40B4-BE49-F238E27FC236}">
                <a16:creationId xmlns:a16="http://schemas.microsoft.com/office/drawing/2014/main" id="{59950CFC-5543-4191-9E6B-91C1DCFB3E74}"/>
              </a:ext>
            </a:extLst>
          </p:cNvPr>
          <p:cNvSpPr/>
          <p:nvPr/>
        </p:nvSpPr>
        <p:spPr>
          <a:xfrm>
            <a:off x="228519" y="2906187"/>
            <a:ext cx="5360275" cy="2881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7757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0D55F09-8E74-4A59-BE87-1B34CC3ED5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02" t="13372" r="7543" b="5530"/>
          <a:stretch/>
        </p:blipFill>
        <p:spPr>
          <a:xfrm>
            <a:off x="134415" y="1134575"/>
            <a:ext cx="4372377" cy="2713889"/>
          </a:xfrm>
          <a:prstGeom prst="rect">
            <a:avLst/>
          </a:prstGeom>
          <a:ln>
            <a:solidFill>
              <a:srgbClr val="0099CC"/>
            </a:solidFill>
          </a:ln>
        </p:spPr>
      </p:pic>
      <p:sp>
        <p:nvSpPr>
          <p:cNvPr id="7" name="角丸四角形 6"/>
          <p:cNvSpPr/>
          <p:nvPr/>
        </p:nvSpPr>
        <p:spPr>
          <a:xfrm>
            <a:off x="134415" y="648025"/>
            <a:ext cx="2570685" cy="432000"/>
          </a:xfrm>
          <a:prstGeom prst="roundRect">
            <a:avLst>
              <a:gd name="adj" fmla="val 9692"/>
            </a:avLst>
          </a:prstGeom>
          <a:solidFill>
            <a:srgbClr val="0070C0"/>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35" dirty="0">
                <a:solidFill>
                  <a:schemeClr val="bg1"/>
                </a:solidFill>
                <a:latin typeface="Meiryo UI" panose="020B0604030504040204" pitchFamily="50" charset="-128"/>
                <a:ea typeface="Meiryo UI" panose="020B0604030504040204" pitchFamily="50" charset="-128"/>
              </a:rPr>
              <a:t>⑥　入力完了・申込</a:t>
            </a:r>
            <a:endParaRPr lang="en-US" altLang="ja-JP" sz="2000" b="1" spc="-35" dirty="0">
              <a:solidFill>
                <a:schemeClr val="bg1"/>
              </a:solidFill>
              <a:latin typeface="Meiryo UI" panose="020B0604030504040204" pitchFamily="50" charset="-128"/>
              <a:ea typeface="Meiryo UI" panose="020B0604030504040204" pitchFamily="50" charset="-128"/>
            </a:endParaRPr>
          </a:p>
        </p:txBody>
      </p:sp>
      <p:sp>
        <p:nvSpPr>
          <p:cNvPr id="12" name="角丸四角形 11"/>
          <p:cNvSpPr/>
          <p:nvPr/>
        </p:nvSpPr>
        <p:spPr>
          <a:xfrm>
            <a:off x="3062897" y="4585542"/>
            <a:ext cx="6165094" cy="2275765"/>
          </a:xfrm>
          <a:prstGeom prst="roundRect">
            <a:avLst>
              <a:gd name="adj" fmla="val 96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spc="-35" dirty="0">
                <a:solidFill>
                  <a:schemeClr val="tx1"/>
                </a:solidFill>
                <a:latin typeface="BIZ UDゴシック" panose="020B0400000000000000" pitchFamily="49" charset="-128"/>
                <a:ea typeface="BIZ UDゴシック" panose="020B0400000000000000" pitchFamily="49" charset="-128"/>
              </a:rPr>
              <a:t>必要事項の入力後、ページ下部の「確認へ進む」を選択してください。</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r>
              <a:rPr lang="ja-JP" altLang="en-US" sz="1400" spc="-35" dirty="0">
                <a:solidFill>
                  <a:schemeClr val="tx1"/>
                </a:solidFill>
                <a:latin typeface="BIZ UDゴシック" panose="020B0400000000000000" pitchFamily="49" charset="-128"/>
                <a:ea typeface="BIZ UDゴシック" panose="020B0400000000000000" pitchFamily="49" charset="-128"/>
              </a:rPr>
              <a:t>続いて、申込内容を確認の上、ページ下部の「申込む」を選択してください。</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r>
              <a:rPr lang="ja-JP" altLang="en-US" sz="1400" spc="-35" dirty="0">
                <a:solidFill>
                  <a:schemeClr val="tx2">
                    <a:lumMod val="50000"/>
                  </a:schemeClr>
                </a:solidFill>
                <a:latin typeface="BIZ UDゴシック" panose="020B0400000000000000" pitchFamily="49" charset="-128"/>
                <a:ea typeface="BIZ UDゴシック" panose="020B0400000000000000" pitchFamily="49" charset="-128"/>
              </a:rPr>
              <a:t>申込が完了すると、申込が完了したことをお知らせするメールが届きます。</a:t>
            </a:r>
            <a:endParaRPr lang="en-US" altLang="ja-JP" sz="1400" spc="-35"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ct val="150000"/>
              </a:lnSpc>
            </a:pPr>
            <a:r>
              <a:rPr lang="ja-JP" altLang="en-US" sz="1400" u="sng" spc="-35" dirty="0">
                <a:solidFill>
                  <a:srgbClr val="FF0000"/>
                </a:solidFill>
                <a:latin typeface="BIZ UDゴシック" panose="020B0400000000000000" pitchFamily="49" charset="-128"/>
                <a:ea typeface="BIZ UDゴシック" panose="020B0400000000000000" pitchFamily="49" charset="-128"/>
              </a:rPr>
              <a:t>整理番号・パスワードが記載されていますので受信メールは必ず保存しておいてください</a:t>
            </a:r>
            <a:r>
              <a:rPr lang="ja-JP" altLang="en-US" sz="1400" spc="-35" dirty="0">
                <a:solidFill>
                  <a:srgbClr val="FF0000"/>
                </a:solidFill>
                <a:latin typeface="BIZ UDゴシック" panose="020B0400000000000000" pitchFamily="49" charset="-128"/>
                <a:ea typeface="BIZ UDゴシック" panose="020B0400000000000000" pitchFamily="49" charset="-128"/>
              </a:rPr>
              <a:t>。</a:t>
            </a:r>
            <a:endParaRPr lang="en-US" altLang="ja-JP" sz="1400" spc="-35" dirty="0">
              <a:solidFill>
                <a:srgbClr val="FF0000"/>
              </a:solidFill>
              <a:latin typeface="BIZ UDゴシック" panose="020B0400000000000000" pitchFamily="49" charset="-128"/>
              <a:ea typeface="BIZ UDゴシック" panose="020B0400000000000000" pitchFamily="49" charset="-128"/>
            </a:endParaRPr>
          </a:p>
          <a:p>
            <a:pPr>
              <a:lnSpc>
                <a:spcPct val="150000"/>
              </a:lnSpc>
            </a:pPr>
            <a:endParaRPr lang="en-US" altLang="ja-JP" sz="1400" spc="-35" dirty="0">
              <a:solidFill>
                <a:schemeClr val="tx1"/>
              </a:solidFill>
              <a:latin typeface="BIZ UDゴシック" panose="020B0400000000000000" pitchFamily="49" charset="-128"/>
              <a:ea typeface="BIZ UDゴシック" panose="020B0400000000000000" pitchFamily="49" charset="-128"/>
            </a:endParaRPr>
          </a:p>
        </p:txBody>
      </p:sp>
      <p:sp>
        <p:nvSpPr>
          <p:cNvPr id="14" name="角丸四角形 13"/>
          <p:cNvSpPr/>
          <p:nvPr/>
        </p:nvSpPr>
        <p:spPr>
          <a:xfrm>
            <a:off x="1644230" y="1826541"/>
            <a:ext cx="1352744" cy="453902"/>
          </a:xfrm>
          <a:prstGeom prst="roundRect">
            <a:avLst/>
          </a:pr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角丸四角形 14"/>
          <p:cNvSpPr/>
          <p:nvPr/>
        </p:nvSpPr>
        <p:spPr>
          <a:xfrm>
            <a:off x="1578305" y="4631145"/>
            <a:ext cx="1484592" cy="576000"/>
          </a:xfrm>
          <a:prstGeom prst="roundRect">
            <a:avLst>
              <a:gd name="adj" fmla="val 9692"/>
            </a:avLst>
          </a:prstGeom>
          <a:solidFill>
            <a:schemeClr val="bg1"/>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spc="-35" dirty="0">
                <a:solidFill>
                  <a:schemeClr val="tx2">
                    <a:lumMod val="50000"/>
                  </a:schemeClr>
                </a:solidFill>
                <a:latin typeface="BIZ UDゴシック" panose="020B0400000000000000" pitchFamily="49" charset="-128"/>
                <a:ea typeface="BIZ UDゴシック" panose="020B0400000000000000" pitchFamily="49" charset="-128"/>
              </a:rPr>
              <a:t>申込内容の確認</a:t>
            </a:r>
            <a:endParaRPr lang="en-US" altLang="ja-JP" sz="1400" spc="-35" dirty="0">
              <a:solidFill>
                <a:schemeClr val="tx2">
                  <a:lumMod val="50000"/>
                </a:schemeClr>
              </a:solidFill>
              <a:latin typeface="BIZ UDゴシック" panose="020B0400000000000000" pitchFamily="49" charset="-128"/>
              <a:ea typeface="BIZ UDゴシック" panose="020B0400000000000000" pitchFamily="49" charset="-128"/>
            </a:endParaRPr>
          </a:p>
        </p:txBody>
      </p:sp>
      <p:sp>
        <p:nvSpPr>
          <p:cNvPr id="18" name="角丸四角形 17"/>
          <p:cNvSpPr/>
          <p:nvPr/>
        </p:nvSpPr>
        <p:spPr>
          <a:xfrm>
            <a:off x="1578307" y="5921975"/>
            <a:ext cx="1484591" cy="576000"/>
          </a:xfrm>
          <a:prstGeom prst="roundRect">
            <a:avLst>
              <a:gd name="adj" fmla="val 9692"/>
            </a:avLst>
          </a:prstGeom>
          <a:solidFill>
            <a:schemeClr val="bg1"/>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spc="-35" dirty="0">
                <a:solidFill>
                  <a:schemeClr val="tx2">
                    <a:lumMod val="50000"/>
                  </a:schemeClr>
                </a:solidFill>
                <a:latin typeface="BIZ UDゴシック" panose="020B0400000000000000" pitchFamily="49" charset="-128"/>
                <a:ea typeface="BIZ UDゴシック" panose="020B0400000000000000" pitchFamily="49" charset="-128"/>
              </a:rPr>
              <a:t>申込む</a:t>
            </a:r>
            <a:endParaRPr lang="en-US" altLang="ja-JP" sz="1400" spc="-35" dirty="0">
              <a:solidFill>
                <a:schemeClr val="tx2">
                  <a:lumMod val="50000"/>
                </a:schemeClr>
              </a:solidFill>
              <a:latin typeface="BIZ UDゴシック" panose="020B0400000000000000" pitchFamily="49" charset="-128"/>
              <a:ea typeface="BIZ UDゴシック" panose="020B0400000000000000" pitchFamily="49" charset="-128"/>
            </a:endParaRPr>
          </a:p>
        </p:txBody>
      </p:sp>
      <p:grpSp>
        <p:nvGrpSpPr>
          <p:cNvPr id="3" name="グループ化 2"/>
          <p:cNvGrpSpPr/>
          <p:nvPr/>
        </p:nvGrpSpPr>
        <p:grpSpPr>
          <a:xfrm>
            <a:off x="4718448" y="1134575"/>
            <a:ext cx="4267200" cy="2724966"/>
            <a:chOff x="4978575" y="745070"/>
            <a:chExt cx="4267200" cy="2245469"/>
          </a:xfrm>
        </p:grpSpPr>
        <p:sp>
          <p:nvSpPr>
            <p:cNvPr id="20" name="正方形/長方形 19"/>
            <p:cNvSpPr/>
            <p:nvPr/>
          </p:nvSpPr>
          <p:spPr>
            <a:xfrm>
              <a:off x="4978575" y="1176915"/>
              <a:ext cx="4267200" cy="1813624"/>
            </a:xfrm>
            <a:prstGeom prst="rect">
              <a:avLst/>
            </a:prstGeom>
            <a:solidFill>
              <a:schemeClr val="bg1"/>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spc="-35" dirty="0">
                  <a:solidFill>
                    <a:schemeClr val="tx1"/>
                  </a:solidFill>
                  <a:latin typeface="BIZ UDゴシック" panose="020B0400000000000000" pitchFamily="49" charset="-128"/>
                  <a:ea typeface="BIZ UDゴシック" panose="020B0400000000000000" pitchFamily="49" charset="-128"/>
                </a:rPr>
                <a:t>　入力が必須となっている項目が入力されていない場合は、該当箇所が黄色く表示されます。</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lang="ja-JP" altLang="en-US" sz="1400" spc="-35" dirty="0">
                  <a:solidFill>
                    <a:schemeClr val="tx1"/>
                  </a:solidFill>
                  <a:latin typeface="BIZ UDゴシック" panose="020B0400000000000000" pitchFamily="49" charset="-128"/>
                  <a:ea typeface="BIZ UDゴシック" panose="020B0400000000000000" pitchFamily="49" charset="-128"/>
                </a:rPr>
                <a:t>　表示されたエラー項目をすべて修正しないと申込が完了しません。</a:t>
              </a:r>
              <a:endParaRPr lang="en-US" altLang="ja-JP" sz="1400" spc="-35" dirty="0">
                <a:solidFill>
                  <a:schemeClr val="tx1"/>
                </a:solidFill>
                <a:latin typeface="BIZ UDゴシック" panose="020B0400000000000000" pitchFamily="49" charset="-128"/>
                <a:ea typeface="BIZ UDゴシック" panose="020B0400000000000000" pitchFamily="49" charset="-128"/>
              </a:endParaRPr>
            </a:p>
          </p:txBody>
        </p:sp>
        <p:sp>
          <p:nvSpPr>
            <p:cNvPr id="2" name="正方形/長方形 1"/>
            <p:cNvSpPr/>
            <p:nvPr/>
          </p:nvSpPr>
          <p:spPr>
            <a:xfrm>
              <a:off x="4978575" y="745070"/>
              <a:ext cx="4267200" cy="426109"/>
            </a:xfrm>
            <a:prstGeom prst="rect">
              <a:avLst/>
            </a:prstGeom>
            <a:solidFill>
              <a:srgbClr val="FFC000"/>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rPr>
                <a:t>エラーの修正について</a:t>
              </a:r>
              <a:endParaRPr lang="en-US" altLang="ja-JP" sz="2000" b="1" dirty="0">
                <a:solidFill>
                  <a:schemeClr val="tx1"/>
                </a:solidFill>
                <a:latin typeface="Meiryo UI" panose="020B0604030504040204" pitchFamily="50" charset="-128"/>
                <a:ea typeface="Meiryo UI" panose="020B0604030504040204" pitchFamily="50" charset="-128"/>
              </a:endParaRPr>
            </a:p>
          </p:txBody>
        </p:sp>
      </p:grpSp>
      <p:grpSp>
        <p:nvGrpSpPr>
          <p:cNvPr id="23" name="グループ化 22"/>
          <p:cNvGrpSpPr/>
          <p:nvPr/>
        </p:nvGrpSpPr>
        <p:grpSpPr>
          <a:xfrm>
            <a:off x="134415" y="101600"/>
            <a:ext cx="8740532" cy="604601"/>
            <a:chOff x="134415" y="101600"/>
            <a:chExt cx="8740532" cy="604601"/>
          </a:xfrm>
        </p:grpSpPr>
        <p:sp>
          <p:nvSpPr>
            <p:cNvPr id="24" name="角丸四角形 23"/>
            <p:cNvSpPr/>
            <p:nvPr/>
          </p:nvSpPr>
          <p:spPr>
            <a:xfrm>
              <a:off x="134415" y="101600"/>
              <a:ext cx="8740532" cy="604601"/>
            </a:xfrm>
            <a:prstGeom prst="roundRect">
              <a:avLst>
                <a:gd name="adj" fmla="val 662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92"/>
                </a:lnSpc>
              </a:pPr>
              <a:r>
                <a:rPr lang="ja-JP" altLang="en-US" sz="2400" b="1" dirty="0">
                  <a:solidFill>
                    <a:schemeClr val="tx1"/>
                  </a:solidFill>
                  <a:latin typeface="Meiryo UI" panose="020B0604030504040204" pitchFamily="50" charset="-128"/>
                  <a:ea typeface="Meiryo UI" panose="020B0604030504040204" pitchFamily="50" charset="-128"/>
                </a:rPr>
                <a:t>電子申請の流れ</a:t>
              </a:r>
              <a:endParaRPr lang="en-US" altLang="ja-JP" sz="1050" dirty="0">
                <a:solidFill>
                  <a:schemeClr val="tx1"/>
                </a:solidFill>
                <a:latin typeface="Meiryo UI" panose="020B0604030504040204" pitchFamily="50" charset="-128"/>
                <a:ea typeface="Meiryo UI" panose="020B0604030504040204" pitchFamily="50" charset="-128"/>
              </a:endParaRPr>
            </a:p>
          </p:txBody>
        </p:sp>
        <p:cxnSp>
          <p:nvCxnSpPr>
            <p:cNvPr id="25" name="直線コネクタ 24"/>
            <p:cNvCxnSpPr/>
            <p:nvPr/>
          </p:nvCxnSpPr>
          <p:spPr>
            <a:xfrm flipV="1">
              <a:off x="134415" y="520700"/>
              <a:ext cx="8740532" cy="23920"/>
            </a:xfrm>
            <a:prstGeom prst="line">
              <a:avLst/>
            </a:prstGeom>
            <a:ln w="19050">
              <a:solidFill>
                <a:srgbClr val="5B9BD5"/>
              </a:solidFill>
              <a:round/>
            </a:ln>
          </p:spPr>
          <p:style>
            <a:lnRef idx="1">
              <a:schemeClr val="accent1"/>
            </a:lnRef>
            <a:fillRef idx="0">
              <a:schemeClr val="accent1"/>
            </a:fillRef>
            <a:effectRef idx="0">
              <a:schemeClr val="accent1"/>
            </a:effectRef>
            <a:fontRef idx="minor">
              <a:schemeClr val="tx1"/>
            </a:fontRef>
          </p:style>
        </p:cxnSp>
      </p:grpSp>
      <p:sp>
        <p:nvSpPr>
          <p:cNvPr id="22" name="二等辺三角形 21"/>
          <p:cNvSpPr/>
          <p:nvPr/>
        </p:nvSpPr>
        <p:spPr>
          <a:xfrm rot="10800000">
            <a:off x="2081490" y="5561452"/>
            <a:ext cx="478221" cy="210409"/>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二等辺三角形 25"/>
          <p:cNvSpPr/>
          <p:nvPr/>
        </p:nvSpPr>
        <p:spPr>
          <a:xfrm rot="10800000">
            <a:off x="2081490" y="4206033"/>
            <a:ext cx="478221" cy="284294"/>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CED98C4-40DE-485E-B0D2-467383DB3AE1}" type="slidenum">
              <a:rPr kumimoji="1" lang="ja-JP" altLang="en-US" smtClean="0"/>
              <a:t>8</a:t>
            </a:fld>
            <a:endParaRPr kumimoji="1" lang="ja-JP" altLang="en-US"/>
          </a:p>
        </p:txBody>
      </p:sp>
    </p:spTree>
    <p:extLst>
      <p:ext uri="{BB962C8B-B14F-4D97-AF65-F5344CB8AC3E}">
        <p14:creationId xmlns:p14="http://schemas.microsoft.com/office/powerpoint/2010/main" val="2588743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979</Words>
  <Application>Microsoft Office PowerPoint</Application>
  <PresentationFormat>A4 210 x 297 mm</PresentationFormat>
  <Paragraphs>134</Paragraphs>
  <Slides>11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BIZ UDゴシック</vt:lpstr>
      <vt:lpstr>ＤＦ平成ゴシック体W5</vt:lpstr>
      <vt:lpstr>Meiryo UI</vt:lpstr>
      <vt:lpstr>ＭＳ Ｐゴシック</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2024-08-28T05:03:47Z</dcterms:created>
  <dcterms:modified xsi:type="dcterms:W3CDTF">2024-08-28T05:03:53Z</dcterms:modified>
</cp:coreProperties>
</file>