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4" r:id="rId1"/>
  </p:sldMasterIdLst>
  <p:notesMasterIdLst>
    <p:notesMasterId r:id="rId20"/>
  </p:notesMasterIdLst>
  <p:handoutMasterIdLst>
    <p:handoutMasterId r:id="rId21"/>
  </p:handoutMasterIdLst>
  <p:sldIdLst>
    <p:sldId id="268" r:id="rId2"/>
    <p:sldId id="325" r:id="rId3"/>
    <p:sldId id="340" r:id="rId4"/>
    <p:sldId id="305" r:id="rId5"/>
    <p:sldId id="306" r:id="rId6"/>
    <p:sldId id="307" r:id="rId7"/>
    <p:sldId id="327" r:id="rId8"/>
    <p:sldId id="324" r:id="rId9"/>
    <p:sldId id="311" r:id="rId10"/>
    <p:sldId id="312" r:id="rId11"/>
    <p:sldId id="313" r:id="rId12"/>
    <p:sldId id="331" r:id="rId13"/>
    <p:sldId id="322" r:id="rId14"/>
    <p:sldId id="326" r:id="rId15"/>
    <p:sldId id="336" r:id="rId16"/>
    <p:sldId id="335" r:id="rId17"/>
    <p:sldId id="341" r:id="rId18"/>
    <p:sldId id="334" r:id="rId19"/>
  </p:sldIdLst>
  <p:sldSz cx="9906000" cy="6858000" type="A4"/>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E5"/>
    <a:srgbClr val="FFFFD5"/>
    <a:srgbClr val="FFFFCC"/>
    <a:srgbClr val="FFE5FF"/>
    <a:srgbClr val="FFDDFF"/>
    <a:srgbClr val="FFCCFF"/>
    <a:srgbClr val="FFFFFF"/>
    <a:srgbClr val="F28E95"/>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74" autoAdjust="0"/>
    <p:restoredTop sz="87206" autoAdjust="0"/>
  </p:normalViewPr>
  <p:slideViewPr>
    <p:cSldViewPr snapToGrid="0">
      <p:cViewPr varScale="1">
        <p:scale>
          <a:sx n="85" d="100"/>
          <a:sy n="85" d="100"/>
        </p:scale>
        <p:origin x="108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3078353" cy="513709"/>
          </a:xfrm>
          <a:prstGeom prst="rect">
            <a:avLst/>
          </a:prstGeom>
        </p:spPr>
        <p:txBody>
          <a:bodyPr vert="horz" lIns="95410" tIns="47705" rIns="95410" bIns="47705"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4022448" y="0"/>
            <a:ext cx="3078352" cy="513709"/>
          </a:xfrm>
          <a:prstGeom prst="rect">
            <a:avLst/>
          </a:prstGeom>
        </p:spPr>
        <p:txBody>
          <a:bodyPr vert="horz" lIns="95410" tIns="47705" rIns="95410" bIns="47705" rtlCol="0"/>
          <a:lstStyle>
            <a:lvl1pPr algn="r">
              <a:defRPr sz="1300"/>
            </a:lvl1pPr>
          </a:lstStyle>
          <a:p>
            <a:fld id="{B79718AA-8B81-4677-A64E-31A2A392918C}" type="datetimeFigureOut">
              <a:rPr kumimoji="1" lang="ja-JP" altLang="en-US" smtClean="0"/>
              <a:t>2026/6/25</a:t>
            </a:fld>
            <a:endParaRPr kumimoji="1" lang="ja-JP" altLang="en-US"/>
          </a:p>
        </p:txBody>
      </p:sp>
      <p:sp>
        <p:nvSpPr>
          <p:cNvPr id="4" name="フッター プレースホルダー 3"/>
          <p:cNvSpPr>
            <a:spLocks noGrp="1"/>
          </p:cNvSpPr>
          <p:nvPr>
            <p:ph type="ftr" sz="quarter" idx="2"/>
          </p:nvPr>
        </p:nvSpPr>
        <p:spPr>
          <a:xfrm>
            <a:off x="5" y="9719319"/>
            <a:ext cx="3078353" cy="513709"/>
          </a:xfrm>
          <a:prstGeom prst="rect">
            <a:avLst/>
          </a:prstGeom>
        </p:spPr>
        <p:txBody>
          <a:bodyPr vert="horz" lIns="95410" tIns="47705" rIns="95410" bIns="47705"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4022448" y="9719319"/>
            <a:ext cx="3078352" cy="513709"/>
          </a:xfrm>
          <a:prstGeom prst="rect">
            <a:avLst/>
          </a:prstGeom>
        </p:spPr>
        <p:txBody>
          <a:bodyPr vert="horz" lIns="95410" tIns="47705" rIns="95410" bIns="47705" rtlCol="0" anchor="b"/>
          <a:lstStyle>
            <a:lvl1pPr algn="r">
              <a:defRPr sz="1300"/>
            </a:lvl1pPr>
          </a:lstStyle>
          <a:p>
            <a:fld id="{7E3CA070-5FED-457F-8039-2F47753D9A5E}" type="slidenum">
              <a:rPr kumimoji="1" lang="ja-JP" altLang="en-US" smtClean="0"/>
              <a:t>‹#›</a:t>
            </a:fld>
            <a:endParaRPr kumimoji="1" lang="ja-JP" altLang="en-US"/>
          </a:p>
        </p:txBody>
      </p:sp>
    </p:spTree>
    <p:extLst>
      <p:ext uri="{BB962C8B-B14F-4D97-AF65-F5344CB8AC3E}">
        <p14:creationId xmlns:p14="http://schemas.microsoft.com/office/powerpoint/2010/main" val="117840892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3077740" cy="513428"/>
          </a:xfrm>
          <a:prstGeom prst="rect">
            <a:avLst/>
          </a:prstGeom>
        </p:spPr>
        <p:txBody>
          <a:bodyPr vert="horz" lIns="95410" tIns="47705" rIns="95410" bIns="47705"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095" y="3"/>
            <a:ext cx="3077740" cy="513428"/>
          </a:xfrm>
          <a:prstGeom prst="rect">
            <a:avLst/>
          </a:prstGeom>
        </p:spPr>
        <p:txBody>
          <a:bodyPr vert="horz" lIns="95410" tIns="47705" rIns="95410" bIns="47705" rtlCol="0"/>
          <a:lstStyle>
            <a:lvl1pPr algn="r">
              <a:defRPr sz="1300"/>
            </a:lvl1pPr>
          </a:lstStyle>
          <a:p>
            <a:fld id="{5F1EE8B7-BDB0-425F-9216-DF65FAB2ACA2}" type="datetimeFigureOut">
              <a:rPr kumimoji="1" lang="ja-JP" altLang="en-US" smtClean="0"/>
              <a:t>2026/6/25</a:t>
            </a:fld>
            <a:endParaRPr kumimoji="1" lang="ja-JP" altLang="en-US"/>
          </a:p>
        </p:txBody>
      </p:sp>
      <p:sp>
        <p:nvSpPr>
          <p:cNvPr id="4" name="スライド イメージ プレースホルダー 3"/>
          <p:cNvSpPr>
            <a:spLocks noGrp="1" noRot="1" noChangeAspect="1"/>
          </p:cNvSpPr>
          <p:nvPr>
            <p:ph type="sldImg" idx="2"/>
          </p:nvPr>
        </p:nvSpPr>
        <p:spPr>
          <a:xfrm>
            <a:off x="1057275" y="1279525"/>
            <a:ext cx="4987925" cy="3452813"/>
          </a:xfrm>
          <a:prstGeom prst="rect">
            <a:avLst/>
          </a:prstGeom>
          <a:noFill/>
          <a:ln w="12700">
            <a:solidFill>
              <a:prstClr val="black"/>
            </a:solidFill>
          </a:ln>
        </p:spPr>
        <p:txBody>
          <a:bodyPr vert="horz" lIns="95410" tIns="47705" rIns="95410" bIns="47705" rtlCol="0" anchor="ctr"/>
          <a:lstStyle/>
          <a:p>
            <a:endParaRPr lang="ja-JP" altLang="en-US"/>
          </a:p>
        </p:txBody>
      </p:sp>
      <p:sp>
        <p:nvSpPr>
          <p:cNvPr id="5" name="ノート プレースホルダー 4"/>
          <p:cNvSpPr>
            <a:spLocks noGrp="1"/>
          </p:cNvSpPr>
          <p:nvPr>
            <p:ph type="body" sz="quarter" idx="3"/>
          </p:nvPr>
        </p:nvSpPr>
        <p:spPr>
          <a:xfrm>
            <a:off x="710248" y="4924648"/>
            <a:ext cx="5681980" cy="4029254"/>
          </a:xfrm>
          <a:prstGeom prst="rect">
            <a:avLst/>
          </a:prstGeom>
        </p:spPr>
        <p:txBody>
          <a:bodyPr vert="horz" lIns="95410" tIns="47705" rIns="95410" bIns="47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19601"/>
            <a:ext cx="3077740" cy="513427"/>
          </a:xfrm>
          <a:prstGeom prst="rect">
            <a:avLst/>
          </a:prstGeom>
        </p:spPr>
        <p:txBody>
          <a:bodyPr vert="horz" lIns="95410" tIns="47705" rIns="95410" bIns="47705"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095" y="9719601"/>
            <a:ext cx="3077740" cy="513427"/>
          </a:xfrm>
          <a:prstGeom prst="rect">
            <a:avLst/>
          </a:prstGeom>
        </p:spPr>
        <p:txBody>
          <a:bodyPr vert="horz" lIns="95410" tIns="47705" rIns="95410" bIns="47705" rtlCol="0" anchor="b"/>
          <a:lstStyle>
            <a:lvl1pPr algn="r">
              <a:defRPr sz="1300"/>
            </a:lvl1pPr>
          </a:lstStyle>
          <a:p>
            <a:fld id="{FE7E5C98-C2CD-47AF-8E16-74F19CBD618E}" type="slidenum">
              <a:rPr kumimoji="1" lang="ja-JP" altLang="en-US" smtClean="0"/>
              <a:t>‹#›</a:t>
            </a:fld>
            <a:endParaRPr kumimoji="1" lang="ja-JP" altLang="en-US"/>
          </a:p>
        </p:txBody>
      </p:sp>
    </p:spTree>
    <p:extLst>
      <p:ext uri="{BB962C8B-B14F-4D97-AF65-F5344CB8AC3E}">
        <p14:creationId xmlns:p14="http://schemas.microsoft.com/office/powerpoint/2010/main" val="38682995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1837C0-7E40-4C2B-96AE-59B28837842B}"/>
              </a:ext>
            </a:extLst>
          </p:cNvPr>
          <p:cNvSpPr>
            <a:spLocks noGrp="1"/>
          </p:cNvSpPr>
          <p:nvPr>
            <p:ph type="sldNum" sz="quarter" idx="5"/>
          </p:nvPr>
        </p:nvSpPr>
        <p:spPr/>
        <p:txBody>
          <a:bodyPr/>
          <a:lstStyle/>
          <a:p>
            <a:fld id="{FE7E5C98-C2CD-47AF-8E16-74F19CBD618E}" type="slidenum">
              <a:rPr kumimoji="1" lang="ja-JP" altLang="en-US" smtClean="0"/>
              <a:t>1</a:t>
            </a:fld>
            <a:endParaRPr kumimoji="1" lang="ja-JP" altLang="en-US"/>
          </a:p>
        </p:txBody>
      </p:sp>
    </p:spTree>
    <p:extLst>
      <p:ext uri="{BB962C8B-B14F-4D97-AF65-F5344CB8AC3E}">
        <p14:creationId xmlns:p14="http://schemas.microsoft.com/office/powerpoint/2010/main" val="1761213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E7E5C98-C2CD-47AF-8E16-74F19CBD618E}" type="slidenum">
              <a:rPr kumimoji="1" lang="ja-JP" altLang="en-US" smtClean="0"/>
              <a:t>2</a:t>
            </a:fld>
            <a:endParaRPr kumimoji="1" lang="ja-JP" altLang="en-US"/>
          </a:p>
        </p:txBody>
      </p:sp>
    </p:spTree>
    <p:extLst>
      <p:ext uri="{BB962C8B-B14F-4D97-AF65-F5344CB8AC3E}">
        <p14:creationId xmlns:p14="http://schemas.microsoft.com/office/powerpoint/2010/main" val="1243850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E7E5C98-C2CD-47AF-8E16-74F19CBD618E}" type="slidenum">
              <a:rPr kumimoji="1" lang="ja-JP" altLang="en-US" smtClean="0"/>
              <a:t>4</a:t>
            </a:fld>
            <a:endParaRPr kumimoji="1" lang="ja-JP" altLang="en-US"/>
          </a:p>
        </p:txBody>
      </p:sp>
    </p:spTree>
    <p:extLst>
      <p:ext uri="{BB962C8B-B14F-4D97-AF65-F5344CB8AC3E}">
        <p14:creationId xmlns:p14="http://schemas.microsoft.com/office/powerpoint/2010/main" val="2552935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E7E5C98-C2CD-47AF-8E16-74F19CBD618E}" type="slidenum">
              <a:rPr kumimoji="1" lang="ja-JP" altLang="en-US" smtClean="0"/>
              <a:t>7</a:t>
            </a:fld>
            <a:endParaRPr kumimoji="1" lang="ja-JP" altLang="en-US"/>
          </a:p>
        </p:txBody>
      </p:sp>
    </p:spTree>
    <p:extLst>
      <p:ext uri="{BB962C8B-B14F-4D97-AF65-F5344CB8AC3E}">
        <p14:creationId xmlns:p14="http://schemas.microsoft.com/office/powerpoint/2010/main" val="1247353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EFA4321-5954-4046-81C0-C8CBA77921F1}"/>
              </a:ext>
            </a:extLst>
          </p:cNvPr>
          <p:cNvSpPr>
            <a:spLocks noGrp="1"/>
          </p:cNvSpPr>
          <p:nvPr>
            <p:ph type="sldNum" sz="quarter" idx="5"/>
          </p:nvPr>
        </p:nvSpPr>
        <p:spPr/>
        <p:txBody>
          <a:bodyPr/>
          <a:lstStyle/>
          <a:p>
            <a:fld id="{FE7E5C98-C2CD-47AF-8E16-74F19CBD618E}" type="slidenum">
              <a:rPr kumimoji="1" lang="ja-JP" altLang="en-US" smtClean="0"/>
              <a:t>10</a:t>
            </a:fld>
            <a:endParaRPr kumimoji="1" lang="ja-JP" altLang="en-US"/>
          </a:p>
        </p:txBody>
      </p:sp>
    </p:spTree>
    <p:extLst>
      <p:ext uri="{BB962C8B-B14F-4D97-AF65-F5344CB8AC3E}">
        <p14:creationId xmlns:p14="http://schemas.microsoft.com/office/powerpoint/2010/main" val="1461492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s/slide4.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9B63780-6E07-4343-9270-025A0C42ECA1}" type="slidenum">
              <a:rPr kumimoji="1" lang="ja-JP" altLang="en-US" smtClean="0"/>
              <a:t>‹#›</a:t>
            </a:fld>
            <a:endParaRPr kumimoji="1" lang="ja-JP" altLang="en-US"/>
          </a:p>
        </p:txBody>
      </p:sp>
    </p:spTree>
    <p:extLst>
      <p:ext uri="{BB962C8B-B14F-4D97-AF65-F5344CB8AC3E}">
        <p14:creationId xmlns:p14="http://schemas.microsoft.com/office/powerpoint/2010/main" val="1211383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9B63780-6E07-4343-9270-025A0C42ECA1}" type="slidenum">
              <a:rPr kumimoji="1" lang="ja-JP" altLang="en-US" smtClean="0"/>
              <a:t>‹#›</a:t>
            </a:fld>
            <a:endParaRPr kumimoji="1" lang="ja-JP" altLang="en-US"/>
          </a:p>
        </p:txBody>
      </p:sp>
    </p:spTree>
    <p:extLst>
      <p:ext uri="{BB962C8B-B14F-4D97-AF65-F5344CB8AC3E}">
        <p14:creationId xmlns:p14="http://schemas.microsoft.com/office/powerpoint/2010/main" val="2469655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9B63780-6E07-4343-9270-025A0C42ECA1}" type="slidenum">
              <a:rPr kumimoji="1" lang="ja-JP" altLang="en-US" smtClean="0"/>
              <a:t>‹#›</a:t>
            </a:fld>
            <a:endParaRPr kumimoji="1" lang="ja-JP" altLang="en-US"/>
          </a:p>
        </p:txBody>
      </p:sp>
    </p:spTree>
    <p:extLst>
      <p:ext uri="{BB962C8B-B14F-4D97-AF65-F5344CB8AC3E}">
        <p14:creationId xmlns:p14="http://schemas.microsoft.com/office/powerpoint/2010/main" val="710134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9B63780-6E07-4343-9270-025A0C42ECA1}" type="slidenum">
              <a:rPr kumimoji="1" lang="ja-JP" altLang="en-US" smtClean="0"/>
              <a:t>‹#›</a:t>
            </a:fld>
            <a:endParaRPr kumimoji="1" lang="ja-JP" altLang="en-US"/>
          </a:p>
        </p:txBody>
      </p:sp>
    </p:spTree>
    <p:extLst>
      <p:ext uri="{BB962C8B-B14F-4D97-AF65-F5344CB8AC3E}">
        <p14:creationId xmlns:p14="http://schemas.microsoft.com/office/powerpoint/2010/main" val="1616964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正方形/長方形 1"/>
          <p:cNvSpPr/>
          <p:nvPr userDrawn="1"/>
        </p:nvSpPr>
        <p:spPr>
          <a:xfrm>
            <a:off x="428626" y="750891"/>
            <a:ext cx="9158288" cy="47625"/>
          </a:xfrm>
          <a:prstGeom prst="rect">
            <a:avLst/>
          </a:prstGeom>
          <a:gradFill flip="none" rotWithShape="1">
            <a:gsLst>
              <a:gs pos="0">
                <a:srgbClr val="4EA56B"/>
              </a:gs>
              <a:gs pos="100000">
                <a:srgbClr val="0892E9"/>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sz="1800"/>
          </a:p>
        </p:txBody>
      </p:sp>
      <p:sp>
        <p:nvSpPr>
          <p:cNvPr id="4" name="スライド番号プレースホルダー 5"/>
          <p:cNvSpPr txBox="1">
            <a:spLocks/>
          </p:cNvSpPr>
          <p:nvPr userDrawn="1"/>
        </p:nvSpPr>
        <p:spPr bwMode="auto">
          <a:xfrm>
            <a:off x="9244014" y="6526216"/>
            <a:ext cx="73977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defTabSz="914400" eaLnBrk="1" hangingPunct="1">
              <a:defRPr/>
            </a:pPr>
            <a:fld id="{7B3E0731-7ADC-4F26-83DA-EDAD819487F0}" type="slidenum">
              <a:rPr lang="en-US" altLang="ja-JP" sz="1400" smtClean="0">
                <a:latin typeface="メイリオ" panose="020B0604030504040204" pitchFamily="50" charset="-128"/>
                <a:ea typeface="メイリオ" panose="020B0604030504040204" pitchFamily="50" charset="-128"/>
              </a:rPr>
              <a:pPr algn="ctr" defTabSz="914400" eaLnBrk="1" hangingPunct="1">
                <a:defRPr/>
              </a:pPr>
              <a:t>‹#›</a:t>
            </a:fld>
            <a:endParaRPr lang="en-US" altLang="ja-JP" sz="1400" dirty="0">
              <a:latin typeface="メイリオ" panose="020B0604030504040204" pitchFamily="50" charset="-128"/>
              <a:ea typeface="メイリオ" panose="020B0604030504040204" pitchFamily="50" charset="-128"/>
            </a:endParaRPr>
          </a:p>
        </p:txBody>
      </p:sp>
      <p:sp>
        <p:nvSpPr>
          <p:cNvPr id="5" name="日付プレースホルダ 2"/>
          <p:cNvSpPr>
            <a:spLocks noGrp="1"/>
          </p:cNvSpPr>
          <p:nvPr>
            <p:ph type="dt" sz="half" idx="10"/>
          </p:nvPr>
        </p:nvSpPr>
        <p:spPr/>
        <p:txBody>
          <a:bodyPr/>
          <a:lstStyle>
            <a:lvl1pPr>
              <a:defRPr kumimoji="0"/>
            </a:lvl1pPr>
          </a:lstStyle>
          <a:p>
            <a:pPr>
              <a:defRPr/>
            </a:pPr>
            <a:endParaRPr lang="ko-KR" altLang="en-US"/>
          </a:p>
        </p:txBody>
      </p:sp>
      <p:sp>
        <p:nvSpPr>
          <p:cNvPr id="6" name="フッター プレースホルダ 3"/>
          <p:cNvSpPr>
            <a:spLocks noGrp="1"/>
          </p:cNvSpPr>
          <p:nvPr>
            <p:ph type="ftr" sz="quarter" idx="11"/>
          </p:nvPr>
        </p:nvSpPr>
        <p:spPr/>
        <p:txBody>
          <a:bodyPr/>
          <a:lstStyle>
            <a:lvl1pPr>
              <a:defRPr kumimoji="0"/>
            </a:lvl1pPr>
          </a:lstStyle>
          <a:p>
            <a:pPr>
              <a:defRPr/>
            </a:pPr>
            <a:endParaRPr lang="ko-KR" altLang="en-US"/>
          </a:p>
        </p:txBody>
      </p:sp>
      <p:sp>
        <p:nvSpPr>
          <p:cNvPr id="7" name="スライド番号プレースホルダ 4"/>
          <p:cNvSpPr>
            <a:spLocks noGrp="1"/>
          </p:cNvSpPr>
          <p:nvPr>
            <p:ph type="sldNum" sz="quarter" idx="12"/>
          </p:nvPr>
        </p:nvSpPr>
        <p:spPr/>
        <p:txBody>
          <a:bodyPr/>
          <a:lstStyle>
            <a:lvl1pPr>
              <a:defRPr kumimoji="0"/>
            </a:lvl1pPr>
          </a:lstStyle>
          <a:p>
            <a:pPr>
              <a:defRPr/>
            </a:pPr>
            <a:fld id="{8AF50D71-C318-4FA2-B1A7-9D20DBDA7EE9}" type="slidenum">
              <a:rPr lang="ko-KR" altLang="en-US"/>
              <a:pPr>
                <a:defRPr/>
              </a:pPr>
              <a:t>‹#›</a:t>
            </a:fld>
            <a:endParaRPr lang="ko-KR" altLang="en-US" dirty="0"/>
          </a:p>
        </p:txBody>
      </p:sp>
      <p:grpSp>
        <p:nvGrpSpPr>
          <p:cNvPr id="12" name="グループ化 11"/>
          <p:cNvGrpSpPr/>
          <p:nvPr userDrawn="1"/>
        </p:nvGrpSpPr>
        <p:grpSpPr>
          <a:xfrm>
            <a:off x="428626" y="103785"/>
            <a:ext cx="536574" cy="595709"/>
            <a:chOff x="511176" y="682370"/>
            <a:chExt cx="536574" cy="595709"/>
          </a:xfrm>
        </p:grpSpPr>
        <p:pic>
          <p:nvPicPr>
            <p:cNvPr id="10" name="図 9">
              <a:hlinkClick r:id="rId2" action="ppaction://hlinksldjump"/>
            </p:cNvPr>
            <p:cNvPicPr>
              <a:picLocks noChangeAspect="1"/>
            </p:cNvPicPr>
            <p:nvPr userDrawn="1"/>
          </p:nvPicPr>
          <p:blipFill>
            <a:blip r:embed="rId3"/>
            <a:stretch>
              <a:fillRect/>
            </a:stretch>
          </p:blipFill>
          <p:spPr>
            <a:xfrm>
              <a:off x="531813" y="682370"/>
              <a:ext cx="400050" cy="421927"/>
            </a:xfrm>
            <a:prstGeom prst="roundRect">
              <a:avLst/>
            </a:prstGeom>
            <a:ln>
              <a:noFill/>
            </a:ln>
            <a:effectLst>
              <a:outerShdw blurRad="76200" dir="18900000" sy="23000" kx="-1200000" algn="bl" rotWithShape="0">
                <a:prstClr val="black">
                  <a:alpha val="20000"/>
                </a:prstClr>
              </a:outerShdw>
            </a:effectLst>
          </p:spPr>
        </p:pic>
        <p:sp>
          <p:nvSpPr>
            <p:cNvPr id="11" name="テキスト ボックス 10"/>
            <p:cNvSpPr txBox="1"/>
            <p:nvPr userDrawn="1"/>
          </p:nvSpPr>
          <p:spPr>
            <a:xfrm>
              <a:off x="511176" y="1124191"/>
              <a:ext cx="536574" cy="153888"/>
            </a:xfrm>
            <a:prstGeom prst="rect">
              <a:avLst/>
            </a:prstGeom>
            <a:noFill/>
          </p:spPr>
          <p:txBody>
            <a:bodyPr wrap="square" lIns="0" tIns="0" rIns="0" bIns="0" rtlCol="0">
              <a:spAutoFit/>
            </a:bodyPr>
            <a:lstStyle/>
            <a:p>
              <a:pPr algn="ctr"/>
              <a:r>
                <a:rPr kumimoji="1" lang="ja-JP" altLang="en-US" sz="1000" dirty="0">
                  <a:latin typeface="メイリオ" panose="020B0604030504040204" pitchFamily="50" charset="-128"/>
                  <a:ea typeface="メイリオ" panose="020B0604030504040204" pitchFamily="50" charset="-128"/>
                </a:rPr>
                <a:t>ホームへ</a:t>
              </a:r>
            </a:p>
          </p:txBody>
        </p:sp>
      </p:grpSp>
    </p:spTree>
    <p:extLst>
      <p:ext uri="{BB962C8B-B14F-4D97-AF65-F5344CB8AC3E}">
        <p14:creationId xmlns:p14="http://schemas.microsoft.com/office/powerpoint/2010/main" val="1747799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9B63780-6E07-4343-9270-025A0C42ECA1}" type="slidenum">
              <a:rPr kumimoji="1" lang="ja-JP" altLang="en-US" smtClean="0"/>
              <a:t>‹#›</a:t>
            </a:fld>
            <a:endParaRPr kumimoji="1" lang="ja-JP" altLang="en-US"/>
          </a:p>
        </p:txBody>
      </p:sp>
    </p:spTree>
    <p:extLst>
      <p:ext uri="{BB962C8B-B14F-4D97-AF65-F5344CB8AC3E}">
        <p14:creationId xmlns:p14="http://schemas.microsoft.com/office/powerpoint/2010/main" val="279450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9B63780-6E07-4343-9270-025A0C42ECA1}" type="slidenum">
              <a:rPr kumimoji="1" lang="ja-JP" altLang="en-US" smtClean="0"/>
              <a:t>‹#›</a:t>
            </a:fld>
            <a:endParaRPr kumimoji="1" lang="ja-JP" altLang="en-US"/>
          </a:p>
        </p:txBody>
      </p:sp>
    </p:spTree>
    <p:extLst>
      <p:ext uri="{BB962C8B-B14F-4D97-AF65-F5344CB8AC3E}">
        <p14:creationId xmlns:p14="http://schemas.microsoft.com/office/powerpoint/2010/main" val="82061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9B63780-6E07-4343-9270-025A0C42ECA1}" type="slidenum">
              <a:rPr kumimoji="1" lang="ja-JP" altLang="en-US" smtClean="0"/>
              <a:t>‹#›</a:t>
            </a:fld>
            <a:endParaRPr kumimoji="1" lang="ja-JP" altLang="en-US"/>
          </a:p>
        </p:txBody>
      </p:sp>
    </p:spTree>
    <p:extLst>
      <p:ext uri="{BB962C8B-B14F-4D97-AF65-F5344CB8AC3E}">
        <p14:creationId xmlns:p14="http://schemas.microsoft.com/office/powerpoint/2010/main" val="3316967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9B63780-6E07-4343-9270-025A0C42ECA1}" type="slidenum">
              <a:rPr kumimoji="1" lang="ja-JP" altLang="en-US" smtClean="0"/>
              <a:t>‹#›</a:t>
            </a:fld>
            <a:endParaRPr kumimoji="1" lang="ja-JP" altLang="en-US"/>
          </a:p>
        </p:txBody>
      </p:sp>
    </p:spTree>
    <p:extLst>
      <p:ext uri="{BB962C8B-B14F-4D97-AF65-F5344CB8AC3E}">
        <p14:creationId xmlns:p14="http://schemas.microsoft.com/office/powerpoint/2010/main" val="205359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9B63780-6E07-4343-9270-025A0C42ECA1}" type="slidenum">
              <a:rPr kumimoji="1" lang="ja-JP" altLang="en-US" smtClean="0"/>
              <a:t>‹#›</a:t>
            </a:fld>
            <a:endParaRPr kumimoji="1" lang="ja-JP" altLang="en-US"/>
          </a:p>
        </p:txBody>
      </p:sp>
    </p:spTree>
    <p:extLst>
      <p:ext uri="{BB962C8B-B14F-4D97-AF65-F5344CB8AC3E}">
        <p14:creationId xmlns:p14="http://schemas.microsoft.com/office/powerpoint/2010/main" val="407498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endParaRPr lang="ja-JP" altLang="en-US" dirty="0"/>
          </a:p>
        </p:txBody>
      </p:sp>
    </p:spTree>
    <p:extLst>
      <p:ext uri="{BB962C8B-B14F-4D97-AF65-F5344CB8AC3E}">
        <p14:creationId xmlns:p14="http://schemas.microsoft.com/office/powerpoint/2010/main" val="336796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9B63780-6E07-4343-9270-025A0C42ECA1}" type="slidenum">
              <a:rPr kumimoji="1" lang="ja-JP" altLang="en-US" smtClean="0"/>
              <a:t>‹#›</a:t>
            </a:fld>
            <a:endParaRPr kumimoji="1" lang="ja-JP" altLang="en-US"/>
          </a:p>
        </p:txBody>
      </p:sp>
    </p:spTree>
    <p:extLst>
      <p:ext uri="{BB962C8B-B14F-4D97-AF65-F5344CB8AC3E}">
        <p14:creationId xmlns:p14="http://schemas.microsoft.com/office/powerpoint/2010/main" val="1568438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9B63780-6E07-4343-9270-025A0C42ECA1}" type="slidenum">
              <a:rPr kumimoji="1" lang="ja-JP" altLang="en-US" smtClean="0"/>
              <a:t>‹#›</a:t>
            </a:fld>
            <a:endParaRPr kumimoji="1" lang="ja-JP" altLang="en-US"/>
          </a:p>
        </p:txBody>
      </p:sp>
    </p:spTree>
    <p:extLst>
      <p:ext uri="{BB962C8B-B14F-4D97-AF65-F5344CB8AC3E}">
        <p14:creationId xmlns:p14="http://schemas.microsoft.com/office/powerpoint/2010/main" val="4075478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kumimoji="1" lang="ja-JP" altLang="en-US" dirty="0"/>
          </a:p>
        </p:txBody>
      </p:sp>
    </p:spTree>
    <p:extLst>
      <p:ext uri="{BB962C8B-B14F-4D97-AF65-F5344CB8AC3E}">
        <p14:creationId xmlns:p14="http://schemas.microsoft.com/office/powerpoint/2010/main" val="204853749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7" r:id="rId8"/>
    <p:sldLayoutId id="2147483682" r:id="rId9"/>
    <p:sldLayoutId id="2147483683" r:id="rId10"/>
    <p:sldLayoutId id="2147483684" r:id="rId11"/>
    <p:sldLayoutId id="2147483685" r:id="rId12"/>
    <p:sldLayoutId id="2147483688" r:id="rId13"/>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slide" Target="slide4.xml"/></Relationships>
</file>

<file path=ppt/slides/_rels/slide10.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slide" Target="slide1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6.png"/><Relationship Id="rId1" Type="http://schemas.openxmlformats.org/officeDocument/2006/relationships/slideLayout" Target="../slideLayouts/slideLayout13.xml"/><Relationship Id="rId5" Type="http://schemas.openxmlformats.org/officeDocument/2006/relationships/slide" Target="slide12.xml"/><Relationship Id="rId4" Type="http://schemas.openxmlformats.org/officeDocument/2006/relationships/slide" Target="slide10.xml"/></Relationships>
</file>

<file path=ppt/slides/_rels/slide1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image" Target="../media/image17.png"/><Relationship Id="rId1" Type="http://schemas.openxmlformats.org/officeDocument/2006/relationships/slideLayout" Target="../slideLayouts/slideLayout13.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www.kids.pref.ibaraki.jp/kids/nursing02_22" TargetMode="External"/><Relationship Id="rId1" Type="http://schemas.openxmlformats.org/officeDocument/2006/relationships/slideLayout" Target="../slideLayouts/slideLayout13.xml"/><Relationship Id="rId5" Type="http://schemas.openxmlformats.org/officeDocument/2006/relationships/slide" Target="slide14.xml"/><Relationship Id="rId4" Type="http://schemas.openxmlformats.org/officeDocument/2006/relationships/slide" Target="slide13.xml"/></Relationships>
</file>

<file path=ppt/slides/_rels/slide1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s://www.city.tsukuba.lg.jp/shisetsu/jidoukan/1005843.html" TargetMode="External"/><Relationship Id="rId2" Type="http://schemas.openxmlformats.org/officeDocument/2006/relationships/image" Target="../media/image7.png"/><Relationship Id="rId1" Type="http://schemas.openxmlformats.org/officeDocument/2006/relationships/slideLayout" Target="../slideLayouts/slideLayout13.xml"/><Relationship Id="rId6" Type="http://schemas.openxmlformats.org/officeDocument/2006/relationships/image" Target="../media/image19.jpeg"/><Relationship Id="rId5" Type="http://schemas.openxmlformats.org/officeDocument/2006/relationships/slide" Target="slide17.xml"/><Relationship Id="rId4" Type="http://schemas.openxmlformats.org/officeDocument/2006/relationships/slide" Target="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image" Target="../media/image20.png"/><Relationship Id="rId1" Type="http://schemas.openxmlformats.org/officeDocument/2006/relationships/slideLayout" Target="../slideLayouts/slideLayout13.xml"/><Relationship Id="rId4" Type="http://schemas.openxmlformats.org/officeDocument/2006/relationships/image" Target="../media/image21.jpg"/></Relationships>
</file>

<file path=ppt/slides/_rels/slide2.xml.rels><?xml version="1.0" encoding="UTF-8" standalone="yes"?>
<Relationships xmlns="http://schemas.openxmlformats.org/package/2006/relationships"><Relationship Id="rId3" Type="http://schemas.openxmlformats.org/officeDocument/2006/relationships/hyperlink" Target="https://www.city.tsukuba.lg.jp/kosodatenavi/1005672/1005808.html"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slide" Target="slide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png"/><Relationship Id="rId1" Type="http://schemas.openxmlformats.org/officeDocument/2006/relationships/slideLayout" Target="../slideLayouts/slideLayout13.xml"/><Relationship Id="rId4" Type="http://schemas.openxmlformats.org/officeDocument/2006/relationships/slide" Target="slide4.xml"/></Relationships>
</file>

<file path=ppt/slides/_rels/slide4.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hyperlink" Target="https://www.city.tsukuba.lg.jp/shisetsu/jidoukan/1005843.html" TargetMode="External"/><Relationship Id="rId7" Type="http://schemas.openxmlformats.org/officeDocument/2006/relationships/slide" Target="slide3.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8.png"/><Relationship Id="rId4" Type="http://schemas.openxmlformats.org/officeDocument/2006/relationships/hyperlink" Target="https://www.city.tsukuba.lg.jp/hoikujo/index.html" TargetMode="External"/><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1.jpg"/><Relationship Id="rId2" Type="http://schemas.openxmlformats.org/officeDocument/2006/relationships/image" Target="../media/image9.png"/><Relationship Id="rId1" Type="http://schemas.openxmlformats.org/officeDocument/2006/relationships/slideLayout" Target="../slideLayouts/slideLayout13.xml"/><Relationship Id="rId6" Type="http://schemas.openxmlformats.org/officeDocument/2006/relationships/image" Target="../media/image10.jpg"/><Relationship Id="rId5" Type="http://schemas.openxmlformats.org/officeDocument/2006/relationships/slide" Target="slide6.xml"/><Relationship Id="rId4" Type="http://schemas.openxmlformats.org/officeDocument/2006/relationships/slide" Target="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13.xml"/><Relationship Id="rId6" Type="http://schemas.openxmlformats.org/officeDocument/2006/relationships/image" Target="../media/image13.jpg"/><Relationship Id="rId5" Type="http://schemas.openxmlformats.org/officeDocument/2006/relationships/slide" Target="slide7.xml"/><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slide" Target="slide6.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8.xml"/><Relationship Id="rId1" Type="http://schemas.openxmlformats.org/officeDocument/2006/relationships/slideLayout" Target="../slideLayouts/slideLayout13.xml"/><Relationship Id="rId4" Type="http://schemas.openxmlformats.org/officeDocument/2006/relationships/image" Target="../media/image1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43014" y="1982788"/>
            <a:ext cx="2339900" cy="1701800"/>
          </a:xfrm>
          <a:prstGeom prst="rect">
            <a:avLst/>
          </a:prstGeom>
        </p:spPr>
      </p:pic>
      <p:sp>
        <p:nvSpPr>
          <p:cNvPr id="7" name="タイトル 1"/>
          <p:cNvSpPr txBox="1">
            <a:spLocks/>
          </p:cNvSpPr>
          <p:nvPr/>
        </p:nvSpPr>
        <p:spPr>
          <a:xfrm>
            <a:off x="3582914" y="2346901"/>
            <a:ext cx="5932562" cy="1701800"/>
          </a:xfrm>
          <a:prstGeom prst="rect">
            <a:avLst/>
          </a:prstGeom>
        </p:spPr>
        <p:txBody>
          <a:bodyPr lIns="360000" anchor="ctr" anchorCtr="0"/>
          <a:lstStyle>
            <a:lvl1pPr marL="0" indent="0" algn="ctr" defTabSz="914400">
              <a:buNone/>
              <a:defRPr lang="ko-KR" sz="4400" baseline="0" smtClean="0">
                <a:solidFill>
                  <a:srgbClr val="000000"/>
                </a:solidFill>
                <a:latin typeface="SimSun"/>
                <a:ea typeface="SimSun"/>
              </a:defRPr>
            </a:lvl1pPr>
          </a:lstStyle>
          <a:p>
            <a:pPr algn="l"/>
            <a:r>
              <a:rPr lang="ja-JP" altLang="en-US" sz="3200" dirty="0">
                <a:latin typeface="メイリオ" panose="020B0604030504040204" pitchFamily="50" charset="-128"/>
                <a:ea typeface="メイリオ" panose="020B0604030504040204" pitchFamily="50" charset="-128"/>
              </a:rPr>
              <a:t>つくば市の</a:t>
            </a:r>
            <a:endParaRPr lang="en-US" altLang="ja-JP" sz="3200" dirty="0">
              <a:latin typeface="メイリオ" panose="020B0604030504040204" pitchFamily="50" charset="-128"/>
              <a:ea typeface="メイリオ" panose="020B0604030504040204" pitchFamily="50" charset="-128"/>
            </a:endParaRPr>
          </a:p>
          <a:p>
            <a:pPr algn="l"/>
            <a:r>
              <a:rPr lang="ja-JP" altLang="en-US" sz="3200" dirty="0">
                <a:latin typeface="メイリオ" panose="020B0604030504040204" pitchFamily="50" charset="-128"/>
                <a:ea typeface="メイリオ" panose="020B0604030504040204" pitchFamily="50" charset="-128"/>
              </a:rPr>
              <a:t>保育所（園）について</a:t>
            </a:r>
            <a:endParaRPr lang="en-US" altLang="ja-JP" sz="3200" dirty="0">
              <a:latin typeface="メイリオ" panose="020B0604030504040204" pitchFamily="50" charset="-128"/>
              <a:ea typeface="メイリオ" panose="020B0604030504040204" pitchFamily="50" charset="-128"/>
            </a:endParaRPr>
          </a:p>
        </p:txBody>
      </p:sp>
      <p:sp>
        <p:nvSpPr>
          <p:cNvPr id="8" name="サブタイトル 2"/>
          <p:cNvSpPr txBox="1">
            <a:spLocks/>
          </p:cNvSpPr>
          <p:nvPr/>
        </p:nvSpPr>
        <p:spPr bwMode="auto">
          <a:xfrm>
            <a:off x="2658110" y="1982788"/>
            <a:ext cx="5329238"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buFontTx/>
              <a:buNone/>
            </a:pPr>
            <a:r>
              <a:rPr lang="ja-JP" altLang="en-US" sz="2400" dirty="0">
                <a:latin typeface="メイリオ" panose="020B0604030504040204" pitchFamily="50" charset="-128"/>
                <a:ea typeface="メイリオ" panose="020B0604030504040204" pitchFamily="50" charset="-128"/>
              </a:rPr>
              <a:t>令和</a:t>
            </a:r>
            <a:r>
              <a:rPr lang="en-US" altLang="ja-JP" sz="2400" dirty="0">
                <a:latin typeface="メイリオ" panose="020B0604030504040204" pitchFamily="50" charset="-128"/>
                <a:ea typeface="メイリオ" panose="020B0604030504040204" pitchFamily="50" charset="-128"/>
              </a:rPr>
              <a:t>8</a:t>
            </a:r>
            <a:r>
              <a:rPr lang="ja-JP" altLang="en-US" sz="2400" dirty="0">
                <a:latin typeface="メイリオ" panose="020B0604030504040204" pitchFamily="50" charset="-128"/>
                <a:ea typeface="メイリオ" panose="020B0604030504040204" pitchFamily="50" charset="-128"/>
              </a:rPr>
              <a:t>年度入所向け</a:t>
            </a:r>
          </a:p>
        </p:txBody>
      </p:sp>
      <p:sp>
        <p:nvSpPr>
          <p:cNvPr id="10" name="サブタイトル 2"/>
          <p:cNvSpPr txBox="1">
            <a:spLocks/>
          </p:cNvSpPr>
          <p:nvPr/>
        </p:nvSpPr>
        <p:spPr bwMode="auto">
          <a:xfrm>
            <a:off x="385762" y="5045872"/>
            <a:ext cx="9134475"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buFont typeface="Arial" panose="020B0604020202020204" pitchFamily="34" charset="0"/>
              <a:buNone/>
            </a:pPr>
            <a:r>
              <a:rPr lang="ja-JP" altLang="en-US" sz="2400" dirty="0">
                <a:latin typeface="メイリオ" panose="020B0604030504040204" pitchFamily="50" charset="-128"/>
                <a:ea typeface="メイリオ" panose="020B0604030504040204" pitchFamily="50" charset="-128"/>
              </a:rPr>
              <a:t>つくば市　こども・保健部　幼児保育課</a:t>
            </a:r>
          </a:p>
        </p:txBody>
      </p:sp>
      <p:sp>
        <p:nvSpPr>
          <p:cNvPr id="9" name="二等辺三角形 8">
            <a:hlinkClick r:id="rId4" action="ppaction://hlinksldjump"/>
          </p:cNvPr>
          <p:cNvSpPr/>
          <p:nvPr/>
        </p:nvSpPr>
        <p:spPr>
          <a:xfrm rot="5400000">
            <a:off x="8128880" y="4990283"/>
            <a:ext cx="654784" cy="564469"/>
          </a:xfrm>
          <a:prstGeom prst="triangle">
            <a:avLst/>
          </a:prstGeom>
          <a:solidFill>
            <a:srgbClr val="2494D3"/>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endParaRPr kumimoji="1" lang="ja-JP" altLang="en-US"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075330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正方形/長方形 67"/>
          <p:cNvSpPr/>
          <p:nvPr/>
        </p:nvSpPr>
        <p:spPr>
          <a:xfrm>
            <a:off x="430239" y="4211319"/>
            <a:ext cx="3967104" cy="2062103"/>
          </a:xfrm>
          <a:prstGeom prst="rect">
            <a:avLst/>
          </a:prstGeom>
          <a:ln>
            <a:solidFill>
              <a:schemeClr val="bg1">
                <a:lumMod val="50000"/>
              </a:schemeClr>
            </a:solidFill>
          </a:ln>
        </p:spPr>
        <p:txBody>
          <a:bodyPr wrap="square">
            <a:spAutoFit/>
          </a:bodyPr>
          <a:lstStyle/>
          <a:p>
            <a:r>
              <a:rPr lang="ja-JP" altLang="en-US" sz="1600" dirty="0">
                <a:solidFill>
                  <a:srgbClr val="000000"/>
                </a:solidFill>
                <a:latin typeface="Meiryo" panose="020B0604030504040204" pitchFamily="50" charset="-128"/>
                <a:ea typeface="Meiryo" panose="020B0604030504040204" pitchFamily="50" charset="-128"/>
              </a:rPr>
              <a:t>（例）　　　　　　　  </a:t>
            </a:r>
            <a:endParaRPr lang="en-US" altLang="ja-JP" sz="1200" dirty="0">
              <a:solidFill>
                <a:srgbClr val="000000"/>
              </a:solidFill>
              <a:latin typeface="Meiryo" panose="020B0604030504040204" pitchFamily="50" charset="-128"/>
              <a:ea typeface="Meiryo" panose="020B0604030504040204" pitchFamily="50" charset="-128"/>
            </a:endParaRPr>
          </a:p>
          <a:p>
            <a:r>
              <a:rPr lang="ja-JP" altLang="en-US" sz="1600" dirty="0">
                <a:solidFill>
                  <a:srgbClr val="000000"/>
                </a:solidFill>
                <a:latin typeface="Meiryo" panose="020B0604030504040204" pitchFamily="50" charset="-128"/>
                <a:ea typeface="Meiryo" panose="020B0604030504040204" pitchFamily="50" charset="-128"/>
              </a:rPr>
              <a:t>　両親がフルタイムの共働きで、</a:t>
            </a:r>
            <a:endParaRPr lang="en-US" altLang="ja-JP" sz="1600" dirty="0">
              <a:solidFill>
                <a:srgbClr val="000000"/>
              </a:solidFill>
              <a:latin typeface="Meiryo" panose="020B0604030504040204" pitchFamily="50" charset="-128"/>
              <a:ea typeface="Meiryo" panose="020B0604030504040204" pitchFamily="50" charset="-128"/>
            </a:endParaRPr>
          </a:p>
          <a:p>
            <a:r>
              <a:rPr lang="ja-JP" altLang="en-US" sz="1600" dirty="0">
                <a:solidFill>
                  <a:srgbClr val="000000"/>
                </a:solidFill>
                <a:latin typeface="Meiryo" panose="020B0604030504040204" pitchFamily="50" charset="-128"/>
                <a:ea typeface="Meiryo" panose="020B0604030504040204" pitchFamily="50" charset="-128"/>
              </a:rPr>
              <a:t>　育休明け後の入所希望の場合</a:t>
            </a:r>
            <a:endParaRPr lang="en-US" altLang="ja-JP" sz="1600" dirty="0">
              <a:solidFill>
                <a:srgbClr val="000000"/>
              </a:solidFill>
              <a:latin typeface="Meiryo" panose="020B0604030504040204" pitchFamily="50" charset="-128"/>
              <a:ea typeface="Meiryo" panose="020B0604030504040204" pitchFamily="50" charset="-128"/>
            </a:endParaRPr>
          </a:p>
          <a:p>
            <a:r>
              <a:rPr lang="ja-JP" altLang="en-US" sz="1600" dirty="0">
                <a:solidFill>
                  <a:srgbClr val="000000"/>
                </a:solidFill>
                <a:latin typeface="Meiryo" panose="020B0604030504040204" pitchFamily="50" charset="-128"/>
                <a:ea typeface="Meiryo" panose="020B0604030504040204" pitchFamily="50" charset="-128"/>
              </a:rPr>
              <a:t>　　　</a:t>
            </a:r>
            <a:r>
              <a:rPr lang="en-US" altLang="ja-JP" sz="1600" b="1" dirty="0">
                <a:solidFill>
                  <a:srgbClr val="000000"/>
                </a:solidFill>
                <a:latin typeface="Meiryo" panose="020B0604030504040204" pitchFamily="50" charset="-128"/>
                <a:ea typeface="Meiryo" panose="020B0604030504040204" pitchFamily="50" charset="-128"/>
              </a:rPr>
              <a:t>41</a:t>
            </a:r>
            <a:r>
              <a:rPr lang="ja-JP" altLang="en-US" sz="1600" dirty="0">
                <a:solidFill>
                  <a:srgbClr val="000000"/>
                </a:solidFill>
                <a:latin typeface="Meiryo" panose="020B0604030504040204" pitchFamily="50" charset="-128"/>
                <a:ea typeface="Meiryo" panose="020B0604030504040204" pitchFamily="50" charset="-128"/>
              </a:rPr>
              <a:t>＝</a:t>
            </a:r>
            <a:r>
              <a:rPr lang="en-US" altLang="ja-JP" sz="1600" dirty="0">
                <a:solidFill>
                  <a:srgbClr val="000000"/>
                </a:solidFill>
                <a:latin typeface="Meiryo" panose="020B0604030504040204" pitchFamily="50" charset="-128"/>
                <a:ea typeface="Meiryo" panose="020B0604030504040204" pitchFamily="50" charset="-128"/>
              </a:rPr>
              <a:t>19</a:t>
            </a:r>
            <a:r>
              <a:rPr lang="ja-JP" altLang="en-US" sz="1600" dirty="0">
                <a:solidFill>
                  <a:srgbClr val="000000"/>
                </a:solidFill>
                <a:latin typeface="Meiryo" panose="020B0604030504040204" pitchFamily="50" charset="-128"/>
                <a:ea typeface="Meiryo" panose="020B0604030504040204" pitchFamily="50" charset="-128"/>
              </a:rPr>
              <a:t>＋</a:t>
            </a:r>
            <a:r>
              <a:rPr lang="en-US" altLang="ja-JP" sz="1600" dirty="0">
                <a:solidFill>
                  <a:srgbClr val="000000"/>
                </a:solidFill>
                <a:latin typeface="Meiryo" panose="020B0604030504040204" pitchFamily="50" charset="-128"/>
                <a:ea typeface="Meiryo" panose="020B0604030504040204" pitchFamily="50" charset="-128"/>
              </a:rPr>
              <a:t>19</a:t>
            </a:r>
            <a:r>
              <a:rPr lang="ja-JP" altLang="en-US" sz="1600" dirty="0">
                <a:solidFill>
                  <a:srgbClr val="000000"/>
                </a:solidFill>
                <a:latin typeface="Meiryo" panose="020B0604030504040204" pitchFamily="50" charset="-128"/>
                <a:ea typeface="Meiryo" panose="020B0604030504040204" pitchFamily="50" charset="-128"/>
              </a:rPr>
              <a:t>－</a:t>
            </a:r>
            <a:r>
              <a:rPr lang="en-US" altLang="ja-JP" sz="1600" dirty="0">
                <a:solidFill>
                  <a:srgbClr val="000000"/>
                </a:solidFill>
                <a:latin typeface="Meiryo" panose="020B0604030504040204" pitchFamily="50" charset="-128"/>
                <a:ea typeface="Meiryo" panose="020B0604030504040204" pitchFamily="50" charset="-128"/>
              </a:rPr>
              <a:t>0</a:t>
            </a:r>
            <a:r>
              <a:rPr lang="ja-JP" altLang="en-US" sz="1600" dirty="0">
                <a:solidFill>
                  <a:srgbClr val="000000"/>
                </a:solidFill>
                <a:latin typeface="Meiryo" panose="020B0604030504040204" pitchFamily="50" charset="-128"/>
                <a:ea typeface="Meiryo" panose="020B0604030504040204" pitchFamily="50" charset="-128"/>
              </a:rPr>
              <a:t>＋</a:t>
            </a:r>
            <a:r>
              <a:rPr lang="en-US" altLang="ja-JP" sz="1600" dirty="0">
                <a:solidFill>
                  <a:srgbClr val="000000"/>
                </a:solidFill>
                <a:latin typeface="Meiryo" panose="020B0604030504040204" pitchFamily="50" charset="-128"/>
                <a:ea typeface="Meiryo" panose="020B0604030504040204" pitchFamily="50" charset="-128"/>
              </a:rPr>
              <a:t>3</a:t>
            </a:r>
            <a:r>
              <a:rPr lang="ja-JP" altLang="en-US" sz="1600" dirty="0">
                <a:solidFill>
                  <a:srgbClr val="000000"/>
                </a:solidFill>
                <a:latin typeface="Meiryo" panose="020B0604030504040204" pitchFamily="50" charset="-128"/>
                <a:ea typeface="Meiryo" panose="020B0604030504040204" pitchFamily="50" charset="-128"/>
              </a:rPr>
              <a:t>＋</a:t>
            </a:r>
            <a:r>
              <a:rPr lang="en-US" altLang="ja-JP" sz="1600" dirty="0">
                <a:solidFill>
                  <a:srgbClr val="000000"/>
                </a:solidFill>
                <a:latin typeface="Meiryo" panose="020B0604030504040204" pitchFamily="50" charset="-128"/>
                <a:ea typeface="Meiryo" panose="020B0604030504040204" pitchFamily="50" charset="-128"/>
              </a:rPr>
              <a:t>0</a:t>
            </a:r>
          </a:p>
          <a:p>
            <a:endParaRPr lang="en-US" altLang="ja-JP" sz="1600" dirty="0">
              <a:solidFill>
                <a:srgbClr val="000000"/>
              </a:solidFill>
              <a:latin typeface="Meiryo" panose="020B0604030504040204" pitchFamily="50" charset="-128"/>
              <a:ea typeface="Meiryo" panose="020B0604030504040204" pitchFamily="50" charset="-128"/>
            </a:endParaRPr>
          </a:p>
          <a:p>
            <a:r>
              <a:rPr lang="ja-JP" altLang="en-US" sz="1600" dirty="0">
                <a:solidFill>
                  <a:srgbClr val="000000"/>
                </a:solidFill>
                <a:latin typeface="Meiryo" panose="020B0604030504040204" pitchFamily="50" charset="-128"/>
                <a:ea typeface="Meiryo" panose="020B0604030504040204" pitchFamily="50" charset="-128"/>
              </a:rPr>
              <a:t>入所を希望する年度により、入所基準が変わる場合がございますので、詳細は市ホームページをご確認ください。</a:t>
            </a:r>
          </a:p>
        </p:txBody>
      </p:sp>
      <p:sp>
        <p:nvSpPr>
          <p:cNvPr id="11406"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選考方法　その１</a:t>
            </a:r>
            <a:endParaRPr lang="en-US" altLang="ja-JP" dirty="0"/>
          </a:p>
        </p:txBody>
      </p:sp>
      <p:sp>
        <p:nvSpPr>
          <p:cNvPr id="32" name="正方形/長方形 31"/>
          <p:cNvSpPr/>
          <p:nvPr/>
        </p:nvSpPr>
        <p:spPr>
          <a:xfrm>
            <a:off x="398929" y="1218189"/>
            <a:ext cx="9198431" cy="738664"/>
          </a:xfrm>
          <a:prstGeom prst="rect">
            <a:avLst/>
          </a:prstGeom>
        </p:spPr>
        <p:txBody>
          <a:bodyPr wrap="square">
            <a:spAutoFit/>
          </a:bodyPr>
          <a:lstStyle/>
          <a:p>
            <a:r>
              <a:rPr lang="ja-JP" altLang="en-US" sz="2400" b="1" dirty="0">
                <a:solidFill>
                  <a:srgbClr val="000000"/>
                </a:solidFill>
                <a:latin typeface="Meiryo" panose="020B0604030504040204" pitchFamily="50" charset="-128"/>
                <a:ea typeface="Meiryo" panose="020B0604030504040204" pitchFamily="50" charset="-128"/>
              </a:rPr>
              <a:t>世帯ごとの該当する指数を合計した値により選考します。</a:t>
            </a:r>
          </a:p>
          <a:p>
            <a:endParaRPr lang="en-US" altLang="ja-JP" dirty="0">
              <a:solidFill>
                <a:srgbClr val="000000"/>
              </a:solidFill>
              <a:latin typeface="Meiryo" panose="020B0604030504040204" pitchFamily="50" charset="-128"/>
              <a:ea typeface="Meiryo" panose="020B0604030504040204" pitchFamily="50" charset="-128"/>
            </a:endParaRPr>
          </a:p>
        </p:txBody>
      </p:sp>
      <p:sp>
        <p:nvSpPr>
          <p:cNvPr id="33" name="正方形/長方形 32"/>
          <p:cNvSpPr/>
          <p:nvPr/>
        </p:nvSpPr>
        <p:spPr>
          <a:xfrm>
            <a:off x="398929" y="2872019"/>
            <a:ext cx="1479470" cy="1077218"/>
          </a:xfrm>
          <a:prstGeom prst="rect">
            <a:avLst/>
          </a:prstGeom>
        </p:spPr>
        <p:txBody>
          <a:bodyPr wrap="square">
            <a:spAutoFit/>
          </a:bodyPr>
          <a:lstStyle/>
          <a:p>
            <a:r>
              <a:rPr lang="ja-JP" altLang="en-US" sz="3200" b="1" dirty="0">
                <a:solidFill>
                  <a:srgbClr val="000000"/>
                </a:solidFill>
                <a:latin typeface="Meiryo" panose="020B0604030504040204" pitchFamily="50" charset="-128"/>
                <a:ea typeface="Meiryo" panose="020B0604030504040204" pitchFamily="50" charset="-128"/>
              </a:rPr>
              <a:t>合計</a:t>
            </a:r>
            <a:endParaRPr lang="en-US" altLang="ja-JP" sz="3200" b="1" dirty="0">
              <a:solidFill>
                <a:srgbClr val="000000"/>
              </a:solidFill>
              <a:latin typeface="Meiryo" panose="020B0604030504040204" pitchFamily="50" charset="-128"/>
              <a:ea typeface="Meiryo" panose="020B0604030504040204" pitchFamily="50" charset="-128"/>
            </a:endParaRPr>
          </a:p>
          <a:p>
            <a:r>
              <a:rPr lang="ja-JP" altLang="en-US" sz="3200" b="1" dirty="0">
                <a:solidFill>
                  <a:srgbClr val="000000"/>
                </a:solidFill>
                <a:latin typeface="Meiryo" panose="020B0604030504040204" pitchFamily="50" charset="-128"/>
                <a:ea typeface="Meiryo" panose="020B0604030504040204" pitchFamily="50" charset="-128"/>
              </a:rPr>
              <a:t>指数</a:t>
            </a:r>
            <a:endParaRPr lang="en-US" altLang="ja-JP" sz="3200" dirty="0">
              <a:solidFill>
                <a:srgbClr val="000000"/>
              </a:solidFill>
              <a:latin typeface="Meiryo" panose="020B0604030504040204" pitchFamily="50" charset="-128"/>
              <a:ea typeface="Meiryo" panose="020B0604030504040204" pitchFamily="50" charset="-128"/>
            </a:endParaRPr>
          </a:p>
        </p:txBody>
      </p:sp>
      <p:sp>
        <p:nvSpPr>
          <p:cNvPr id="35" name="六角形 34"/>
          <p:cNvSpPr/>
          <p:nvPr/>
        </p:nvSpPr>
        <p:spPr>
          <a:xfrm>
            <a:off x="5316100" y="4376184"/>
            <a:ext cx="1440000" cy="1260000"/>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加算１</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調整</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36" name="六角形 35"/>
          <p:cNvSpPr/>
          <p:nvPr/>
        </p:nvSpPr>
        <p:spPr>
          <a:xfrm>
            <a:off x="7627800" y="4376184"/>
            <a:ext cx="1440000" cy="1260000"/>
          </a:xfrm>
          <a:prstGeom prst="hexagon">
            <a:avLst/>
          </a:prstGeom>
          <a:noFill/>
          <a:ln w="1270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メイリオ" panose="020B0604030504040204" pitchFamily="50" charset="-128"/>
                <a:ea typeface="メイリオ" panose="020B0604030504040204" pitchFamily="50" charset="-128"/>
              </a:rPr>
              <a:t>加算２</a:t>
            </a:r>
            <a:endParaRPr kumimoji="1"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調整</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44" name="正方形/長方形 43"/>
          <p:cNvSpPr/>
          <p:nvPr/>
        </p:nvSpPr>
        <p:spPr>
          <a:xfrm>
            <a:off x="1445401" y="3043598"/>
            <a:ext cx="615411" cy="584775"/>
          </a:xfrm>
          <a:prstGeom prst="rect">
            <a:avLst/>
          </a:prstGeom>
        </p:spPr>
        <p:txBody>
          <a:bodyPr wrap="square">
            <a:spAutoFit/>
          </a:bodyPr>
          <a:lstStyle/>
          <a:p>
            <a:r>
              <a:rPr lang="ja-JP" altLang="en-US" sz="3200" b="1" dirty="0">
                <a:solidFill>
                  <a:srgbClr val="000000"/>
                </a:solidFill>
                <a:latin typeface="Meiryo" panose="020B0604030504040204" pitchFamily="50" charset="-128"/>
                <a:ea typeface="Meiryo" panose="020B0604030504040204" pitchFamily="50" charset="-128"/>
              </a:rPr>
              <a:t>＝</a:t>
            </a:r>
            <a:endParaRPr lang="en-US" altLang="ja-JP" sz="3200" dirty="0">
              <a:solidFill>
                <a:srgbClr val="000000"/>
              </a:solidFill>
              <a:latin typeface="Meiryo" panose="020B0604030504040204" pitchFamily="50" charset="-128"/>
              <a:ea typeface="Meiryo" panose="020B0604030504040204" pitchFamily="50" charset="-128"/>
            </a:endParaRPr>
          </a:p>
        </p:txBody>
      </p:sp>
      <p:sp>
        <p:nvSpPr>
          <p:cNvPr id="46" name="六角形 45"/>
          <p:cNvSpPr/>
          <p:nvPr/>
        </p:nvSpPr>
        <p:spPr>
          <a:xfrm>
            <a:off x="6979996" y="2746542"/>
            <a:ext cx="1440000" cy="1260000"/>
          </a:xfrm>
          <a:prstGeom prst="hexagon">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減算</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調整</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47" name="六角形 46"/>
          <p:cNvSpPr/>
          <p:nvPr/>
        </p:nvSpPr>
        <p:spPr>
          <a:xfrm>
            <a:off x="4603622" y="2709865"/>
            <a:ext cx="1440000" cy="1260000"/>
          </a:xfrm>
          <a:prstGeom prst="hexagon">
            <a:avLst/>
          </a:prstGeom>
          <a:noFill/>
          <a:ln w="1270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基準</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指数</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（母）</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52" name="フローチャート: 処理 51"/>
          <p:cNvSpPr/>
          <p:nvPr/>
        </p:nvSpPr>
        <p:spPr>
          <a:xfrm>
            <a:off x="6251021" y="3317358"/>
            <a:ext cx="590876" cy="149283"/>
          </a:xfrm>
          <a:prstGeom prst="flowChart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十字形 21"/>
          <p:cNvSpPr/>
          <p:nvPr/>
        </p:nvSpPr>
        <p:spPr>
          <a:xfrm>
            <a:off x="4607153" y="4752499"/>
            <a:ext cx="546193" cy="507370"/>
          </a:xfrm>
          <a:prstGeom prst="plus">
            <a:avLst>
              <a:gd name="adj" fmla="val 36127"/>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5" name="十字形 54"/>
          <p:cNvSpPr/>
          <p:nvPr/>
        </p:nvSpPr>
        <p:spPr>
          <a:xfrm>
            <a:off x="6918854" y="4752499"/>
            <a:ext cx="546193" cy="507370"/>
          </a:xfrm>
          <a:prstGeom prst="plus">
            <a:avLst>
              <a:gd name="adj" fmla="val 36127"/>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6" name="六角形 55"/>
          <p:cNvSpPr/>
          <p:nvPr/>
        </p:nvSpPr>
        <p:spPr>
          <a:xfrm>
            <a:off x="2204871" y="2709865"/>
            <a:ext cx="1440000" cy="1260000"/>
          </a:xfrm>
          <a:prstGeom prst="hexagon">
            <a:avLst/>
          </a:prstGeom>
          <a:noFill/>
          <a:ln w="1270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基準</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指数</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（父）</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57" name="十字形 56"/>
          <p:cNvSpPr/>
          <p:nvPr/>
        </p:nvSpPr>
        <p:spPr>
          <a:xfrm>
            <a:off x="3851150" y="3086180"/>
            <a:ext cx="546193" cy="507370"/>
          </a:xfrm>
          <a:prstGeom prst="plus">
            <a:avLst>
              <a:gd name="adj" fmla="val 36127"/>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8" name="左大かっこ 27"/>
          <p:cNvSpPr/>
          <p:nvPr/>
        </p:nvSpPr>
        <p:spPr>
          <a:xfrm rot="5400000">
            <a:off x="3867072" y="613737"/>
            <a:ext cx="514350" cy="3838751"/>
          </a:xfrm>
          <a:prstGeom prst="leftBracket">
            <a:avLst/>
          </a:prstGeom>
          <a:ln w="635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9" name="正方形/長方形 58"/>
          <p:cNvSpPr/>
          <p:nvPr/>
        </p:nvSpPr>
        <p:spPr>
          <a:xfrm>
            <a:off x="2204872" y="1830962"/>
            <a:ext cx="3838750" cy="369332"/>
          </a:xfrm>
          <a:prstGeom prst="rect">
            <a:avLst/>
          </a:prstGeom>
        </p:spPr>
        <p:txBody>
          <a:bodyPr wrap="square">
            <a:spAutoFit/>
          </a:bodyPr>
          <a:lstStyle/>
          <a:p>
            <a:pPr algn="ctr"/>
            <a:r>
              <a:rPr lang="ja-JP" altLang="en-US" dirty="0">
                <a:solidFill>
                  <a:srgbClr val="000000"/>
                </a:solidFill>
                <a:latin typeface="Meiryo" panose="020B0604030504040204" pitchFamily="50" charset="-128"/>
                <a:ea typeface="Meiryo" panose="020B0604030504040204" pitchFamily="50" charset="-128"/>
              </a:rPr>
              <a:t>該当する最も高い指数１つずつ</a:t>
            </a:r>
          </a:p>
        </p:txBody>
      </p:sp>
      <p:sp>
        <p:nvSpPr>
          <p:cNvPr id="61" name="左大かっこ 60"/>
          <p:cNvSpPr/>
          <p:nvPr/>
        </p:nvSpPr>
        <p:spPr>
          <a:xfrm rot="16200000">
            <a:off x="5775762" y="5096096"/>
            <a:ext cx="514350" cy="1433680"/>
          </a:xfrm>
          <a:prstGeom prst="leftBracket">
            <a:avLst/>
          </a:prstGeom>
          <a:ln w="635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2" name="左大かっこ 61"/>
          <p:cNvSpPr/>
          <p:nvPr/>
        </p:nvSpPr>
        <p:spPr>
          <a:xfrm rot="16200000">
            <a:off x="8081136" y="5096096"/>
            <a:ext cx="514350" cy="1433680"/>
          </a:xfrm>
          <a:prstGeom prst="leftBracket">
            <a:avLst/>
          </a:prstGeom>
          <a:ln w="635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4" name="正方形/長方形 63"/>
          <p:cNvSpPr/>
          <p:nvPr/>
        </p:nvSpPr>
        <p:spPr>
          <a:xfrm>
            <a:off x="7311163" y="6196478"/>
            <a:ext cx="2073273" cy="369332"/>
          </a:xfrm>
          <a:prstGeom prst="rect">
            <a:avLst/>
          </a:prstGeom>
        </p:spPr>
        <p:txBody>
          <a:bodyPr wrap="square">
            <a:spAutoFit/>
          </a:bodyPr>
          <a:lstStyle/>
          <a:p>
            <a:pPr algn="ctr"/>
            <a:r>
              <a:rPr lang="ja-JP" altLang="en-US" dirty="0">
                <a:solidFill>
                  <a:srgbClr val="000000"/>
                </a:solidFill>
                <a:latin typeface="Meiryo" panose="020B0604030504040204" pitchFamily="50" charset="-128"/>
                <a:ea typeface="Meiryo" panose="020B0604030504040204" pitchFamily="50" charset="-128"/>
              </a:rPr>
              <a:t>該当する指数全て</a:t>
            </a:r>
          </a:p>
        </p:txBody>
      </p:sp>
      <p:sp>
        <p:nvSpPr>
          <p:cNvPr id="65" name="左大かっこ 64"/>
          <p:cNvSpPr/>
          <p:nvPr/>
        </p:nvSpPr>
        <p:spPr>
          <a:xfrm rot="5400000">
            <a:off x="7443907" y="1814200"/>
            <a:ext cx="514350" cy="1437828"/>
          </a:xfrm>
          <a:prstGeom prst="leftBracket">
            <a:avLst/>
          </a:prstGeom>
          <a:ln w="635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6" name="正方形/長方形 65"/>
          <p:cNvSpPr/>
          <p:nvPr/>
        </p:nvSpPr>
        <p:spPr>
          <a:xfrm>
            <a:off x="6291606" y="1830962"/>
            <a:ext cx="2816779" cy="369332"/>
          </a:xfrm>
          <a:prstGeom prst="rect">
            <a:avLst/>
          </a:prstGeom>
        </p:spPr>
        <p:txBody>
          <a:bodyPr wrap="square">
            <a:spAutoFit/>
          </a:bodyPr>
          <a:lstStyle/>
          <a:p>
            <a:pPr algn="ctr"/>
            <a:r>
              <a:rPr lang="ja-JP" altLang="en-US" dirty="0">
                <a:solidFill>
                  <a:srgbClr val="000000"/>
                </a:solidFill>
                <a:latin typeface="Meiryo" panose="020B0604030504040204" pitchFamily="50" charset="-128"/>
                <a:ea typeface="Meiryo" panose="020B0604030504040204" pitchFamily="50" charset="-128"/>
              </a:rPr>
              <a:t>世帯で該当する指数全て</a:t>
            </a:r>
          </a:p>
        </p:txBody>
      </p:sp>
      <p:sp>
        <p:nvSpPr>
          <p:cNvPr id="67" name="正方形/長方形 66"/>
          <p:cNvSpPr/>
          <p:nvPr/>
        </p:nvSpPr>
        <p:spPr>
          <a:xfrm>
            <a:off x="4696822" y="6196478"/>
            <a:ext cx="2672230" cy="646331"/>
          </a:xfrm>
          <a:prstGeom prst="rect">
            <a:avLst/>
          </a:prstGeom>
        </p:spPr>
        <p:txBody>
          <a:bodyPr wrap="square">
            <a:spAutoFit/>
          </a:bodyPr>
          <a:lstStyle/>
          <a:p>
            <a:pPr algn="ctr"/>
            <a:r>
              <a:rPr lang="ja-JP" altLang="en-US" dirty="0">
                <a:solidFill>
                  <a:srgbClr val="000000"/>
                </a:solidFill>
                <a:latin typeface="Meiryo" panose="020B0604030504040204" pitchFamily="50" charset="-128"/>
                <a:ea typeface="Meiryo" panose="020B0604030504040204" pitchFamily="50" charset="-128"/>
              </a:rPr>
              <a:t>該当する最も高い指数</a:t>
            </a:r>
            <a:endParaRPr lang="en-US" altLang="ja-JP" dirty="0">
              <a:solidFill>
                <a:srgbClr val="000000"/>
              </a:solidFill>
              <a:latin typeface="Meiryo" panose="020B0604030504040204" pitchFamily="50" charset="-128"/>
              <a:ea typeface="Meiryo" panose="020B0604030504040204" pitchFamily="50" charset="-128"/>
            </a:endParaRPr>
          </a:p>
          <a:p>
            <a:pPr algn="ctr"/>
            <a:r>
              <a:rPr lang="ja-JP" altLang="en-US" dirty="0">
                <a:solidFill>
                  <a:srgbClr val="000000"/>
                </a:solidFill>
                <a:latin typeface="Meiryo" panose="020B0604030504040204" pitchFamily="50" charset="-128"/>
                <a:ea typeface="Meiryo" panose="020B0604030504040204" pitchFamily="50" charset="-128"/>
              </a:rPr>
              <a:t>１つのみ</a:t>
            </a:r>
          </a:p>
        </p:txBody>
      </p:sp>
      <p:sp>
        <p:nvSpPr>
          <p:cNvPr id="26" name="角丸四角形 20">
            <a:hlinkClick r:id="rId3" action="ppaction://hlinksldjump"/>
            <a:extLst>
              <a:ext uri="{FF2B5EF4-FFF2-40B4-BE49-F238E27FC236}">
                <a16:creationId xmlns:a16="http://schemas.microsoft.com/office/drawing/2014/main" id="{2F5A774D-9488-414C-9621-6E585338155A}"/>
              </a:ext>
            </a:extLst>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27" name="角丸四角形 12">
            <a:hlinkClick r:id="rId4" action="ppaction://hlinksldjump"/>
            <a:extLst>
              <a:ext uri="{FF2B5EF4-FFF2-40B4-BE49-F238E27FC236}">
                <a16:creationId xmlns:a16="http://schemas.microsoft.com/office/drawing/2014/main" id="{3FED2FF3-07B3-4087-BF81-941BC26FB330}"/>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1212510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直角三角形 78"/>
          <p:cNvSpPr/>
          <p:nvPr/>
        </p:nvSpPr>
        <p:spPr>
          <a:xfrm>
            <a:off x="324181" y="2466157"/>
            <a:ext cx="9273179" cy="985290"/>
          </a:xfrm>
          <a:prstGeom prst="rtTriangle">
            <a:avLst/>
          </a:prstGeom>
          <a:solidFill>
            <a:srgbClr val="FF000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dirty="0">
              <a:solidFill>
                <a:schemeClr val="tx1"/>
              </a:solidFill>
              <a:latin typeface="メイリオ" panose="020B0604030504040204" pitchFamily="50" charset="-128"/>
              <a:ea typeface="メイリオ" panose="020B0604030504040204" pitchFamily="50" charset="-128"/>
            </a:endParaRPr>
          </a:p>
        </p:txBody>
      </p:sp>
      <p:sp>
        <p:nvSpPr>
          <p:cNvPr id="11406"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選考方法　その２</a:t>
            </a:r>
            <a:endParaRPr lang="en-US" altLang="ja-JP" dirty="0"/>
          </a:p>
        </p:txBody>
      </p:sp>
      <p:sp>
        <p:nvSpPr>
          <p:cNvPr id="22" name="正方形/長方形 21"/>
          <p:cNvSpPr/>
          <p:nvPr/>
        </p:nvSpPr>
        <p:spPr>
          <a:xfrm>
            <a:off x="398929" y="1102077"/>
            <a:ext cx="9340157" cy="769441"/>
          </a:xfrm>
          <a:prstGeom prst="rect">
            <a:avLst/>
          </a:prstGeom>
        </p:spPr>
        <p:txBody>
          <a:bodyPr wrap="square">
            <a:spAutoFit/>
          </a:bodyPr>
          <a:lstStyle/>
          <a:p>
            <a:r>
              <a:rPr lang="ja-JP" altLang="en-US" sz="2400" b="1" dirty="0">
                <a:solidFill>
                  <a:srgbClr val="000000"/>
                </a:solidFill>
                <a:latin typeface="Meiryo" panose="020B0604030504040204" pitchFamily="50" charset="-128"/>
                <a:ea typeface="Meiryo" panose="020B0604030504040204" pitchFamily="50" charset="-128"/>
              </a:rPr>
              <a:t>合計指数の高い児童から順に選考します。</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2000" dirty="0">
                <a:solidFill>
                  <a:srgbClr val="000000"/>
                </a:solidFill>
                <a:latin typeface="Meiryo" panose="020B0604030504040204" pitchFamily="50" charset="-128"/>
                <a:ea typeface="Meiryo" panose="020B0604030504040204" pitchFamily="50" charset="-128"/>
              </a:rPr>
              <a:t>（希望する保育所によっては、合計指数が低くても入所できることがあります）</a:t>
            </a:r>
            <a:endParaRPr lang="en-US" altLang="ja-JP" sz="2000" dirty="0">
              <a:solidFill>
                <a:srgbClr val="000000"/>
              </a:solidFill>
              <a:latin typeface="Meiryo" panose="020B0604030504040204" pitchFamily="50" charset="-128"/>
              <a:ea typeface="Meiryo" panose="020B0604030504040204" pitchFamily="50" charset="-128"/>
            </a:endParaRPr>
          </a:p>
        </p:txBody>
      </p:sp>
      <p:pic>
        <p:nvPicPr>
          <p:cNvPr id="23" name="図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7264" y="2466157"/>
            <a:ext cx="1196806" cy="986901"/>
          </a:xfrm>
          <a:prstGeom prst="rect">
            <a:avLst/>
          </a:prstGeom>
        </p:spPr>
      </p:pic>
      <p:pic>
        <p:nvPicPr>
          <p:cNvPr id="28" name="図 27"/>
          <p:cNvPicPr>
            <a:picLocks noChangeAspect="1"/>
          </p:cNvPicPr>
          <p:nvPr/>
        </p:nvPicPr>
        <p:blipFill>
          <a:blip r:embed="rId3"/>
          <a:stretch>
            <a:fillRect/>
          </a:stretch>
        </p:blipFill>
        <p:spPr>
          <a:xfrm>
            <a:off x="1317474" y="5037799"/>
            <a:ext cx="1006040" cy="1061058"/>
          </a:xfrm>
          <a:prstGeom prst="rect">
            <a:avLst/>
          </a:prstGeom>
          <a:ln>
            <a:noFill/>
          </a:ln>
          <a:effectLst>
            <a:outerShdw blurRad="76200" dir="18900000" sy="23000" kx="-1200000" algn="bl" rotWithShape="0">
              <a:prstClr val="black">
                <a:alpha val="20000"/>
              </a:prstClr>
            </a:outerShdw>
          </a:effectLst>
        </p:spPr>
      </p:pic>
      <p:pic>
        <p:nvPicPr>
          <p:cNvPr id="30" name="図 29"/>
          <p:cNvPicPr>
            <a:picLocks noChangeAspect="1"/>
          </p:cNvPicPr>
          <p:nvPr/>
        </p:nvPicPr>
        <p:blipFill>
          <a:blip r:embed="rId3">
            <a:duotone>
              <a:prstClr val="black"/>
              <a:schemeClr val="accent2">
                <a:tint val="45000"/>
                <a:satMod val="400000"/>
              </a:schemeClr>
            </a:duotone>
          </a:blip>
          <a:stretch>
            <a:fillRect/>
          </a:stretch>
        </p:blipFill>
        <p:spPr>
          <a:xfrm>
            <a:off x="3423283" y="5037799"/>
            <a:ext cx="1006040" cy="1061058"/>
          </a:xfrm>
          <a:prstGeom prst="rect">
            <a:avLst/>
          </a:prstGeom>
          <a:effectLst>
            <a:outerShdw blurRad="76200" dir="18900000" sy="23000" kx="-1200000" algn="bl" rotWithShape="0">
              <a:prstClr val="black">
                <a:alpha val="20000"/>
              </a:prstClr>
            </a:outerShdw>
          </a:effectLst>
        </p:spPr>
      </p:pic>
      <p:pic>
        <p:nvPicPr>
          <p:cNvPr id="31" name="図 30"/>
          <p:cNvPicPr>
            <a:picLocks noChangeAspect="1"/>
          </p:cNvPicPr>
          <p:nvPr/>
        </p:nvPicPr>
        <p:blipFill>
          <a:blip r:embed="rId3">
            <a:duotone>
              <a:prstClr val="black"/>
              <a:schemeClr val="accent4">
                <a:tint val="45000"/>
                <a:satMod val="400000"/>
              </a:schemeClr>
            </a:duotone>
          </a:blip>
          <a:stretch>
            <a:fillRect/>
          </a:stretch>
        </p:blipFill>
        <p:spPr>
          <a:xfrm>
            <a:off x="5362480" y="5037799"/>
            <a:ext cx="1006040" cy="1061058"/>
          </a:xfrm>
          <a:prstGeom prst="rect">
            <a:avLst/>
          </a:prstGeom>
          <a:effectLst>
            <a:outerShdw blurRad="76200" dir="18900000" sy="23000" kx="-1200000" algn="bl" rotWithShape="0">
              <a:prstClr val="black">
                <a:alpha val="20000"/>
              </a:prstClr>
            </a:outerShdw>
          </a:effectLst>
        </p:spPr>
      </p:pic>
      <p:sp>
        <p:nvSpPr>
          <p:cNvPr id="33" name="正方形/長方形 32"/>
          <p:cNvSpPr/>
          <p:nvPr/>
        </p:nvSpPr>
        <p:spPr>
          <a:xfrm>
            <a:off x="989914" y="6181189"/>
            <a:ext cx="1661160" cy="646331"/>
          </a:xfrm>
          <a:prstGeom prst="rect">
            <a:avLst/>
          </a:prstGeom>
        </p:spPr>
        <p:txBody>
          <a:bodyPr wrap="square">
            <a:spAutoFit/>
          </a:bodyPr>
          <a:lstStyle/>
          <a:p>
            <a:pPr algn="ctr"/>
            <a:r>
              <a:rPr lang="ja-JP" altLang="en-US" dirty="0">
                <a:solidFill>
                  <a:srgbClr val="000000"/>
                </a:solidFill>
                <a:latin typeface="Meiryo" panose="020B0604030504040204" pitchFamily="50" charset="-128"/>
                <a:ea typeface="Meiryo" panose="020B0604030504040204" pitchFamily="50" charset="-128"/>
              </a:rPr>
              <a:t>Ａ保育所</a:t>
            </a:r>
            <a:endParaRPr lang="en-US" altLang="ja-JP" dirty="0">
              <a:solidFill>
                <a:srgbClr val="000000"/>
              </a:solidFill>
              <a:latin typeface="Meiryo" panose="020B0604030504040204" pitchFamily="50" charset="-128"/>
              <a:ea typeface="Meiryo" panose="020B0604030504040204" pitchFamily="50" charset="-128"/>
            </a:endParaRPr>
          </a:p>
          <a:p>
            <a:pPr algn="ctr"/>
            <a:r>
              <a:rPr lang="ja-JP" altLang="en-US" dirty="0">
                <a:solidFill>
                  <a:srgbClr val="000000"/>
                </a:solidFill>
                <a:latin typeface="Meiryo" panose="020B0604030504040204" pitchFamily="50" charset="-128"/>
                <a:ea typeface="Meiryo" panose="020B0604030504040204" pitchFamily="50" charset="-128"/>
              </a:rPr>
              <a:t>受入可能枠１</a:t>
            </a:r>
          </a:p>
        </p:txBody>
      </p:sp>
      <p:sp>
        <p:nvSpPr>
          <p:cNvPr id="34" name="正方形/長方形 33"/>
          <p:cNvSpPr/>
          <p:nvPr/>
        </p:nvSpPr>
        <p:spPr>
          <a:xfrm>
            <a:off x="3095723" y="6181189"/>
            <a:ext cx="1661160" cy="646331"/>
          </a:xfrm>
          <a:prstGeom prst="rect">
            <a:avLst/>
          </a:prstGeom>
        </p:spPr>
        <p:txBody>
          <a:bodyPr wrap="square">
            <a:spAutoFit/>
          </a:bodyPr>
          <a:lstStyle/>
          <a:p>
            <a:pPr algn="ctr"/>
            <a:r>
              <a:rPr lang="ja-JP" altLang="en-US" dirty="0">
                <a:solidFill>
                  <a:srgbClr val="000000"/>
                </a:solidFill>
                <a:latin typeface="Meiryo" panose="020B0604030504040204" pitchFamily="50" charset="-128"/>
                <a:ea typeface="Meiryo" panose="020B0604030504040204" pitchFamily="50" charset="-128"/>
              </a:rPr>
              <a:t>Ｂ保育所</a:t>
            </a:r>
            <a:endParaRPr lang="en-US" altLang="ja-JP" dirty="0">
              <a:solidFill>
                <a:srgbClr val="000000"/>
              </a:solidFill>
              <a:latin typeface="Meiryo" panose="020B0604030504040204" pitchFamily="50" charset="-128"/>
              <a:ea typeface="Meiryo" panose="020B0604030504040204" pitchFamily="50" charset="-128"/>
            </a:endParaRPr>
          </a:p>
          <a:p>
            <a:pPr algn="ctr"/>
            <a:r>
              <a:rPr lang="ja-JP" altLang="en-US" dirty="0">
                <a:solidFill>
                  <a:srgbClr val="000000"/>
                </a:solidFill>
                <a:latin typeface="Meiryo" panose="020B0604030504040204" pitchFamily="50" charset="-128"/>
                <a:ea typeface="Meiryo" panose="020B0604030504040204" pitchFamily="50" charset="-128"/>
              </a:rPr>
              <a:t>受入可能枠１</a:t>
            </a:r>
          </a:p>
        </p:txBody>
      </p:sp>
      <p:sp>
        <p:nvSpPr>
          <p:cNvPr id="35" name="正方形/長方形 34"/>
          <p:cNvSpPr/>
          <p:nvPr/>
        </p:nvSpPr>
        <p:spPr>
          <a:xfrm>
            <a:off x="5034920" y="6181189"/>
            <a:ext cx="1661160" cy="646331"/>
          </a:xfrm>
          <a:prstGeom prst="rect">
            <a:avLst/>
          </a:prstGeom>
        </p:spPr>
        <p:txBody>
          <a:bodyPr wrap="square">
            <a:spAutoFit/>
          </a:bodyPr>
          <a:lstStyle/>
          <a:p>
            <a:pPr algn="ctr"/>
            <a:r>
              <a:rPr lang="ja-JP" altLang="en-US" dirty="0">
                <a:solidFill>
                  <a:srgbClr val="000000"/>
                </a:solidFill>
                <a:latin typeface="Meiryo" panose="020B0604030504040204" pitchFamily="50" charset="-128"/>
                <a:ea typeface="Meiryo" panose="020B0604030504040204" pitchFamily="50" charset="-128"/>
              </a:rPr>
              <a:t>Ｃ保育所</a:t>
            </a:r>
            <a:endParaRPr lang="en-US" altLang="ja-JP" dirty="0">
              <a:solidFill>
                <a:srgbClr val="000000"/>
              </a:solidFill>
              <a:latin typeface="Meiryo" panose="020B0604030504040204" pitchFamily="50" charset="-128"/>
              <a:ea typeface="Meiryo" panose="020B0604030504040204" pitchFamily="50" charset="-128"/>
            </a:endParaRPr>
          </a:p>
          <a:p>
            <a:pPr algn="ctr"/>
            <a:r>
              <a:rPr lang="ja-JP" altLang="en-US" dirty="0">
                <a:solidFill>
                  <a:srgbClr val="000000"/>
                </a:solidFill>
                <a:latin typeface="Meiryo" panose="020B0604030504040204" pitchFamily="50" charset="-128"/>
                <a:ea typeface="Meiryo" panose="020B0604030504040204" pitchFamily="50" charset="-128"/>
              </a:rPr>
              <a:t>受入可能枠１</a:t>
            </a:r>
          </a:p>
        </p:txBody>
      </p:sp>
      <p:pic>
        <p:nvPicPr>
          <p:cNvPr id="40" name="図 3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88364" y="2466157"/>
            <a:ext cx="1196806" cy="986901"/>
          </a:xfrm>
          <a:prstGeom prst="rect">
            <a:avLst/>
          </a:prstGeom>
        </p:spPr>
      </p:pic>
      <p:pic>
        <p:nvPicPr>
          <p:cNvPr id="41" name="図 4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89464" y="2466157"/>
            <a:ext cx="1196806" cy="986901"/>
          </a:xfrm>
          <a:prstGeom prst="rect">
            <a:avLst/>
          </a:prstGeom>
        </p:spPr>
      </p:pic>
      <p:pic>
        <p:nvPicPr>
          <p:cNvPr id="42" name="図 4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564" y="2466157"/>
            <a:ext cx="1196806" cy="986901"/>
          </a:xfrm>
          <a:prstGeom prst="rect">
            <a:avLst/>
          </a:prstGeom>
        </p:spPr>
      </p:pic>
      <p:pic>
        <p:nvPicPr>
          <p:cNvPr id="43" name="図 4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91664" y="2466157"/>
            <a:ext cx="1196806" cy="986901"/>
          </a:xfrm>
          <a:prstGeom prst="rect">
            <a:avLst/>
          </a:prstGeom>
        </p:spPr>
      </p:pic>
      <p:sp>
        <p:nvSpPr>
          <p:cNvPr id="44" name="正方形/長方形 43"/>
          <p:cNvSpPr/>
          <p:nvPr/>
        </p:nvSpPr>
        <p:spPr>
          <a:xfrm>
            <a:off x="739040" y="3484654"/>
            <a:ext cx="1661160" cy="923330"/>
          </a:xfrm>
          <a:prstGeom prst="rect">
            <a:avLst/>
          </a:prstGeom>
        </p:spPr>
        <p:txBody>
          <a:bodyPr wrap="square">
            <a:spAutoFit/>
          </a:bodyPr>
          <a:lstStyle/>
          <a:p>
            <a:pPr algn="ctr"/>
            <a:r>
              <a:rPr lang="ja-JP" altLang="en-US" b="1" u="sng" dirty="0">
                <a:solidFill>
                  <a:srgbClr val="0000FF"/>
                </a:solidFill>
                <a:latin typeface="Meiryo" panose="020B0604030504040204" pitchFamily="50" charset="-128"/>
                <a:ea typeface="Meiryo" panose="020B0604030504040204" pitchFamily="50" charset="-128"/>
              </a:rPr>
              <a:t>① Ａ保育所</a:t>
            </a:r>
            <a:endParaRPr lang="en-US" altLang="ja-JP" b="1" u="sng" dirty="0">
              <a:solidFill>
                <a:srgbClr val="0000FF"/>
              </a:solidFill>
              <a:latin typeface="Meiryo" panose="020B0604030504040204" pitchFamily="50" charset="-128"/>
              <a:ea typeface="Meiryo" panose="020B0604030504040204" pitchFamily="50" charset="-128"/>
            </a:endParaRPr>
          </a:p>
          <a:p>
            <a:pPr algn="ctr"/>
            <a:r>
              <a:rPr lang="ja-JP" altLang="en-US" dirty="0">
                <a:solidFill>
                  <a:schemeClr val="bg1">
                    <a:lumMod val="50000"/>
                  </a:schemeClr>
                </a:solidFill>
                <a:latin typeface="Meiryo" panose="020B0604030504040204" pitchFamily="50" charset="-128"/>
                <a:ea typeface="Meiryo" panose="020B0604030504040204" pitchFamily="50" charset="-128"/>
              </a:rPr>
              <a:t>② Ｂ保育所</a:t>
            </a:r>
            <a:endParaRPr lang="en-US" altLang="ja-JP" dirty="0">
              <a:solidFill>
                <a:schemeClr val="bg1">
                  <a:lumMod val="50000"/>
                </a:schemeClr>
              </a:solidFill>
              <a:latin typeface="Meiryo" panose="020B0604030504040204" pitchFamily="50" charset="-128"/>
              <a:ea typeface="Meiryo" panose="020B0604030504040204" pitchFamily="50" charset="-128"/>
            </a:endParaRPr>
          </a:p>
          <a:p>
            <a:pPr algn="ctr"/>
            <a:r>
              <a:rPr lang="ja-JP" altLang="en-US" dirty="0">
                <a:solidFill>
                  <a:schemeClr val="bg1">
                    <a:lumMod val="50000"/>
                  </a:schemeClr>
                </a:solidFill>
                <a:latin typeface="Meiryo" panose="020B0604030504040204" pitchFamily="50" charset="-128"/>
                <a:ea typeface="Meiryo" panose="020B0604030504040204" pitchFamily="50" charset="-128"/>
              </a:rPr>
              <a:t>③ Ｃ保育所</a:t>
            </a:r>
          </a:p>
        </p:txBody>
      </p:sp>
      <p:cxnSp>
        <p:nvCxnSpPr>
          <p:cNvPr id="49" name="直線矢印コネクタ 48"/>
          <p:cNvCxnSpPr>
            <a:stCxn id="44" idx="2"/>
            <a:endCxn id="28" idx="0"/>
          </p:cNvCxnSpPr>
          <p:nvPr/>
        </p:nvCxnSpPr>
        <p:spPr>
          <a:xfrm>
            <a:off x="1569620" y="4407984"/>
            <a:ext cx="250874" cy="62981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正方形/長方形 52"/>
          <p:cNvSpPr/>
          <p:nvPr/>
        </p:nvSpPr>
        <p:spPr>
          <a:xfrm>
            <a:off x="7607796" y="3468856"/>
            <a:ext cx="1661160" cy="923330"/>
          </a:xfrm>
          <a:prstGeom prst="rect">
            <a:avLst/>
          </a:prstGeom>
        </p:spPr>
        <p:txBody>
          <a:bodyPr wrap="square">
            <a:spAutoFit/>
          </a:bodyPr>
          <a:lstStyle/>
          <a:p>
            <a:pPr algn="ctr"/>
            <a:r>
              <a:rPr lang="ja-JP" altLang="en-US" b="1" u="sng" dirty="0">
                <a:solidFill>
                  <a:srgbClr val="FFC000"/>
                </a:solidFill>
                <a:latin typeface="Meiryo" panose="020B0604030504040204" pitchFamily="50" charset="-128"/>
                <a:ea typeface="Meiryo" panose="020B0604030504040204" pitchFamily="50" charset="-128"/>
              </a:rPr>
              <a:t>① Ｃ保育所</a:t>
            </a:r>
            <a:endParaRPr lang="en-US" altLang="ja-JP" b="1" u="sng" dirty="0">
              <a:solidFill>
                <a:srgbClr val="FFC000"/>
              </a:solidFill>
              <a:latin typeface="Meiryo" panose="020B0604030504040204" pitchFamily="50" charset="-128"/>
              <a:ea typeface="Meiryo" panose="020B0604030504040204" pitchFamily="50" charset="-128"/>
            </a:endParaRPr>
          </a:p>
          <a:p>
            <a:pPr algn="ctr"/>
            <a:r>
              <a:rPr lang="ja-JP" altLang="en-US" dirty="0">
                <a:solidFill>
                  <a:schemeClr val="bg1">
                    <a:lumMod val="50000"/>
                  </a:schemeClr>
                </a:solidFill>
                <a:latin typeface="Meiryo" panose="020B0604030504040204" pitchFamily="50" charset="-128"/>
                <a:ea typeface="Meiryo" panose="020B0604030504040204" pitchFamily="50" charset="-128"/>
              </a:rPr>
              <a:t>② Ｂ保育所</a:t>
            </a:r>
            <a:endParaRPr lang="en-US" altLang="ja-JP" dirty="0">
              <a:solidFill>
                <a:schemeClr val="bg1">
                  <a:lumMod val="50000"/>
                </a:schemeClr>
              </a:solidFill>
              <a:latin typeface="Meiryo" panose="020B0604030504040204" pitchFamily="50" charset="-128"/>
              <a:ea typeface="Meiryo" panose="020B0604030504040204" pitchFamily="50" charset="-128"/>
            </a:endParaRPr>
          </a:p>
          <a:p>
            <a:pPr algn="ctr"/>
            <a:r>
              <a:rPr lang="ja-JP" altLang="en-US" dirty="0">
                <a:solidFill>
                  <a:schemeClr val="bg1">
                    <a:lumMod val="50000"/>
                  </a:schemeClr>
                </a:solidFill>
                <a:latin typeface="Meiryo" panose="020B0604030504040204" pitchFamily="50" charset="-128"/>
                <a:ea typeface="Meiryo" panose="020B0604030504040204" pitchFamily="50" charset="-128"/>
              </a:rPr>
              <a:t>③ Ｄ保育所</a:t>
            </a:r>
          </a:p>
        </p:txBody>
      </p:sp>
      <p:sp>
        <p:nvSpPr>
          <p:cNvPr id="54" name="正方形/長方形 53"/>
          <p:cNvSpPr/>
          <p:nvPr/>
        </p:nvSpPr>
        <p:spPr>
          <a:xfrm>
            <a:off x="5858387" y="3468856"/>
            <a:ext cx="1661160" cy="923330"/>
          </a:xfrm>
          <a:prstGeom prst="rect">
            <a:avLst/>
          </a:prstGeom>
        </p:spPr>
        <p:txBody>
          <a:bodyPr wrap="square">
            <a:spAutoFit/>
          </a:bodyPr>
          <a:lstStyle/>
          <a:p>
            <a:pPr algn="ctr"/>
            <a:r>
              <a:rPr lang="ja-JP" altLang="en-US" dirty="0">
                <a:solidFill>
                  <a:schemeClr val="bg1">
                    <a:lumMod val="50000"/>
                  </a:schemeClr>
                </a:solidFill>
                <a:latin typeface="Meiryo" panose="020B0604030504040204" pitchFamily="50" charset="-128"/>
                <a:ea typeface="Meiryo" panose="020B0604030504040204" pitchFamily="50" charset="-128"/>
              </a:rPr>
              <a:t>① Ａ保育所</a:t>
            </a:r>
            <a:endParaRPr lang="en-US" altLang="ja-JP" dirty="0">
              <a:solidFill>
                <a:schemeClr val="bg1">
                  <a:lumMod val="50000"/>
                </a:schemeClr>
              </a:solidFill>
              <a:latin typeface="Meiryo" panose="020B0604030504040204" pitchFamily="50" charset="-128"/>
              <a:ea typeface="Meiryo" panose="020B0604030504040204" pitchFamily="50" charset="-128"/>
            </a:endParaRPr>
          </a:p>
          <a:p>
            <a:pPr algn="ctr"/>
            <a:r>
              <a:rPr lang="ja-JP" altLang="en-US" dirty="0">
                <a:solidFill>
                  <a:schemeClr val="bg1">
                    <a:lumMod val="50000"/>
                  </a:schemeClr>
                </a:solidFill>
                <a:latin typeface="Meiryo" panose="020B0604030504040204" pitchFamily="50" charset="-128"/>
                <a:ea typeface="Meiryo" panose="020B0604030504040204" pitchFamily="50" charset="-128"/>
              </a:rPr>
              <a:t>② Ｂ保育所</a:t>
            </a:r>
            <a:endParaRPr lang="en-US" altLang="ja-JP" dirty="0">
              <a:solidFill>
                <a:schemeClr val="bg1">
                  <a:lumMod val="50000"/>
                </a:schemeClr>
              </a:solidFill>
              <a:latin typeface="Meiryo" panose="020B0604030504040204" pitchFamily="50" charset="-128"/>
              <a:ea typeface="Meiryo" panose="020B0604030504040204" pitchFamily="50" charset="-128"/>
            </a:endParaRPr>
          </a:p>
          <a:p>
            <a:pPr algn="ctr"/>
            <a:r>
              <a:rPr lang="ja-JP" altLang="en-US" dirty="0">
                <a:solidFill>
                  <a:schemeClr val="bg1">
                    <a:lumMod val="50000"/>
                  </a:schemeClr>
                </a:solidFill>
                <a:latin typeface="Meiryo" panose="020B0604030504040204" pitchFamily="50" charset="-128"/>
                <a:ea typeface="Meiryo" panose="020B0604030504040204" pitchFamily="50" charset="-128"/>
              </a:rPr>
              <a:t>③ Ｄ保育所</a:t>
            </a:r>
          </a:p>
        </p:txBody>
      </p:sp>
      <p:sp>
        <p:nvSpPr>
          <p:cNvPr id="55" name="正方形/長方形 54"/>
          <p:cNvSpPr/>
          <p:nvPr/>
        </p:nvSpPr>
        <p:spPr>
          <a:xfrm>
            <a:off x="4212814" y="3468856"/>
            <a:ext cx="1661160" cy="923330"/>
          </a:xfrm>
          <a:prstGeom prst="rect">
            <a:avLst/>
          </a:prstGeom>
        </p:spPr>
        <p:txBody>
          <a:bodyPr wrap="square">
            <a:spAutoFit/>
          </a:bodyPr>
          <a:lstStyle/>
          <a:p>
            <a:pPr algn="ctr"/>
            <a:r>
              <a:rPr lang="ja-JP" altLang="en-US" b="1" u="sng" dirty="0">
                <a:solidFill>
                  <a:schemeClr val="accent6"/>
                </a:solidFill>
                <a:latin typeface="Meiryo" panose="020B0604030504040204" pitchFamily="50" charset="-128"/>
                <a:ea typeface="Meiryo" panose="020B0604030504040204" pitchFamily="50" charset="-128"/>
              </a:rPr>
              <a:t>① Ｄ保育所</a:t>
            </a:r>
            <a:endParaRPr lang="en-US" altLang="ja-JP" b="1" u="sng" dirty="0">
              <a:solidFill>
                <a:schemeClr val="accent6"/>
              </a:solidFill>
              <a:latin typeface="Meiryo" panose="020B0604030504040204" pitchFamily="50" charset="-128"/>
              <a:ea typeface="Meiryo" panose="020B0604030504040204" pitchFamily="50" charset="-128"/>
            </a:endParaRPr>
          </a:p>
          <a:p>
            <a:pPr algn="ctr"/>
            <a:r>
              <a:rPr lang="ja-JP" altLang="en-US" dirty="0">
                <a:solidFill>
                  <a:schemeClr val="bg1">
                    <a:lumMod val="50000"/>
                  </a:schemeClr>
                </a:solidFill>
                <a:latin typeface="Meiryo" panose="020B0604030504040204" pitchFamily="50" charset="-128"/>
                <a:ea typeface="Meiryo" panose="020B0604030504040204" pitchFamily="50" charset="-128"/>
              </a:rPr>
              <a:t>② Ｂ保育所</a:t>
            </a:r>
            <a:endParaRPr lang="en-US" altLang="ja-JP" dirty="0">
              <a:solidFill>
                <a:schemeClr val="bg1">
                  <a:lumMod val="50000"/>
                </a:schemeClr>
              </a:solidFill>
              <a:latin typeface="Meiryo" panose="020B0604030504040204" pitchFamily="50" charset="-128"/>
              <a:ea typeface="Meiryo" panose="020B0604030504040204" pitchFamily="50" charset="-128"/>
            </a:endParaRPr>
          </a:p>
          <a:p>
            <a:pPr algn="ctr"/>
            <a:r>
              <a:rPr lang="ja-JP" altLang="en-US" dirty="0">
                <a:solidFill>
                  <a:schemeClr val="bg1">
                    <a:lumMod val="50000"/>
                  </a:schemeClr>
                </a:solidFill>
                <a:latin typeface="Meiryo" panose="020B0604030504040204" pitchFamily="50" charset="-128"/>
                <a:ea typeface="Meiryo" panose="020B0604030504040204" pitchFamily="50" charset="-128"/>
              </a:rPr>
              <a:t>③ Ａ保育所</a:t>
            </a:r>
          </a:p>
        </p:txBody>
      </p:sp>
      <p:sp>
        <p:nvSpPr>
          <p:cNvPr id="56" name="正方形/長方形 55"/>
          <p:cNvSpPr/>
          <p:nvPr/>
        </p:nvSpPr>
        <p:spPr>
          <a:xfrm>
            <a:off x="2517289" y="3468856"/>
            <a:ext cx="1661160" cy="923330"/>
          </a:xfrm>
          <a:prstGeom prst="rect">
            <a:avLst/>
          </a:prstGeom>
        </p:spPr>
        <p:txBody>
          <a:bodyPr wrap="square">
            <a:spAutoFit/>
          </a:bodyPr>
          <a:lstStyle/>
          <a:p>
            <a:pPr algn="ctr"/>
            <a:r>
              <a:rPr lang="ja-JP" altLang="en-US" dirty="0">
                <a:solidFill>
                  <a:schemeClr val="bg1">
                    <a:lumMod val="50000"/>
                  </a:schemeClr>
                </a:solidFill>
                <a:latin typeface="Meiryo" panose="020B0604030504040204" pitchFamily="50" charset="-128"/>
                <a:ea typeface="Meiryo" panose="020B0604030504040204" pitchFamily="50" charset="-128"/>
              </a:rPr>
              <a:t>① Ａ保育所</a:t>
            </a:r>
            <a:endParaRPr lang="en-US" altLang="ja-JP" dirty="0">
              <a:solidFill>
                <a:schemeClr val="bg1">
                  <a:lumMod val="50000"/>
                </a:schemeClr>
              </a:solidFill>
              <a:latin typeface="Meiryo" panose="020B0604030504040204" pitchFamily="50" charset="-128"/>
              <a:ea typeface="Meiryo" panose="020B0604030504040204" pitchFamily="50" charset="-128"/>
            </a:endParaRPr>
          </a:p>
          <a:p>
            <a:pPr algn="ctr"/>
            <a:r>
              <a:rPr lang="ja-JP" altLang="en-US" b="1" u="sng" dirty="0">
                <a:solidFill>
                  <a:schemeClr val="accent2"/>
                </a:solidFill>
                <a:latin typeface="Meiryo" panose="020B0604030504040204" pitchFamily="50" charset="-128"/>
                <a:ea typeface="Meiryo" panose="020B0604030504040204" pitchFamily="50" charset="-128"/>
              </a:rPr>
              <a:t>② Ｂ保育所</a:t>
            </a:r>
            <a:endParaRPr lang="en-US" altLang="ja-JP" b="1" u="sng" dirty="0">
              <a:solidFill>
                <a:schemeClr val="accent2"/>
              </a:solidFill>
              <a:latin typeface="Meiryo" panose="020B0604030504040204" pitchFamily="50" charset="-128"/>
              <a:ea typeface="Meiryo" panose="020B0604030504040204" pitchFamily="50" charset="-128"/>
            </a:endParaRPr>
          </a:p>
          <a:p>
            <a:pPr algn="ctr"/>
            <a:r>
              <a:rPr lang="ja-JP" altLang="en-US" dirty="0">
                <a:solidFill>
                  <a:schemeClr val="bg1">
                    <a:lumMod val="50000"/>
                  </a:schemeClr>
                </a:solidFill>
                <a:latin typeface="Meiryo" panose="020B0604030504040204" pitchFamily="50" charset="-128"/>
                <a:ea typeface="Meiryo" panose="020B0604030504040204" pitchFamily="50" charset="-128"/>
              </a:rPr>
              <a:t>③ Ｃ保育所</a:t>
            </a:r>
          </a:p>
        </p:txBody>
      </p:sp>
      <p:cxnSp>
        <p:nvCxnSpPr>
          <p:cNvPr id="57" name="直線矢印コネクタ 56"/>
          <p:cNvCxnSpPr>
            <a:stCxn id="56" idx="2"/>
            <a:endCxn id="30" idx="0"/>
          </p:cNvCxnSpPr>
          <p:nvPr/>
        </p:nvCxnSpPr>
        <p:spPr>
          <a:xfrm>
            <a:off x="3347869" y="4392186"/>
            <a:ext cx="578434" cy="645613"/>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62" name="図 61"/>
          <p:cNvPicPr>
            <a:picLocks noChangeAspect="1"/>
          </p:cNvPicPr>
          <p:nvPr/>
        </p:nvPicPr>
        <p:blipFill>
          <a:blip r:embed="rId3">
            <a:duotone>
              <a:prstClr val="black"/>
              <a:schemeClr val="accent6">
                <a:tint val="45000"/>
                <a:satMod val="400000"/>
              </a:schemeClr>
            </a:duotone>
          </a:blip>
          <a:stretch>
            <a:fillRect/>
          </a:stretch>
        </p:blipFill>
        <p:spPr>
          <a:xfrm>
            <a:off x="7307341" y="5037799"/>
            <a:ext cx="1006040" cy="1061058"/>
          </a:xfrm>
          <a:prstGeom prst="rect">
            <a:avLst/>
          </a:prstGeom>
          <a:effectLst>
            <a:outerShdw blurRad="76200" dir="18900000" sy="23000" kx="-1200000" algn="bl" rotWithShape="0">
              <a:prstClr val="black">
                <a:alpha val="20000"/>
              </a:prstClr>
            </a:outerShdw>
          </a:effectLst>
        </p:spPr>
      </p:pic>
      <p:sp>
        <p:nvSpPr>
          <p:cNvPr id="63" name="正方形/長方形 62"/>
          <p:cNvSpPr/>
          <p:nvPr/>
        </p:nvSpPr>
        <p:spPr>
          <a:xfrm>
            <a:off x="6979781" y="6181189"/>
            <a:ext cx="1661160" cy="646331"/>
          </a:xfrm>
          <a:prstGeom prst="rect">
            <a:avLst/>
          </a:prstGeom>
        </p:spPr>
        <p:txBody>
          <a:bodyPr wrap="square">
            <a:spAutoFit/>
          </a:bodyPr>
          <a:lstStyle/>
          <a:p>
            <a:pPr algn="ctr"/>
            <a:r>
              <a:rPr lang="ja-JP" altLang="en-US" dirty="0">
                <a:solidFill>
                  <a:srgbClr val="000000"/>
                </a:solidFill>
                <a:latin typeface="Meiryo" panose="020B0604030504040204" pitchFamily="50" charset="-128"/>
                <a:ea typeface="Meiryo" panose="020B0604030504040204" pitchFamily="50" charset="-128"/>
              </a:rPr>
              <a:t>Ｄ保育所</a:t>
            </a:r>
            <a:endParaRPr lang="en-US" altLang="ja-JP" dirty="0">
              <a:solidFill>
                <a:srgbClr val="000000"/>
              </a:solidFill>
              <a:latin typeface="Meiryo" panose="020B0604030504040204" pitchFamily="50" charset="-128"/>
              <a:ea typeface="Meiryo" panose="020B0604030504040204" pitchFamily="50" charset="-128"/>
            </a:endParaRPr>
          </a:p>
          <a:p>
            <a:pPr algn="ctr"/>
            <a:r>
              <a:rPr lang="ja-JP" altLang="en-US" dirty="0">
                <a:solidFill>
                  <a:srgbClr val="000000"/>
                </a:solidFill>
                <a:latin typeface="Meiryo" panose="020B0604030504040204" pitchFamily="50" charset="-128"/>
                <a:ea typeface="Meiryo" panose="020B0604030504040204" pitchFamily="50" charset="-128"/>
              </a:rPr>
              <a:t>受入可能枠１</a:t>
            </a:r>
          </a:p>
        </p:txBody>
      </p:sp>
      <p:cxnSp>
        <p:nvCxnSpPr>
          <p:cNvPr id="64" name="直線矢印コネクタ 63"/>
          <p:cNvCxnSpPr>
            <a:stCxn id="55" idx="2"/>
            <a:endCxn id="62" idx="0"/>
          </p:cNvCxnSpPr>
          <p:nvPr/>
        </p:nvCxnSpPr>
        <p:spPr>
          <a:xfrm>
            <a:off x="5043394" y="4392186"/>
            <a:ext cx="2766967" cy="645613"/>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a:stCxn id="53" idx="2"/>
            <a:endCxn id="31" idx="0"/>
          </p:cNvCxnSpPr>
          <p:nvPr/>
        </p:nvCxnSpPr>
        <p:spPr>
          <a:xfrm flipH="1">
            <a:off x="5865500" y="4392186"/>
            <a:ext cx="2572876" cy="645613"/>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6" name="正方形/長方形 75"/>
          <p:cNvSpPr/>
          <p:nvPr/>
        </p:nvSpPr>
        <p:spPr>
          <a:xfrm>
            <a:off x="6049060" y="2060855"/>
            <a:ext cx="1295400" cy="346943"/>
          </a:xfrm>
          <a:prstGeom prst="rect">
            <a:avLst/>
          </a:prstGeom>
          <a:solidFill>
            <a:schemeClr val="bg1"/>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rPr>
              <a:t>４ 保留</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81" name="フローチャート: 処理 80"/>
          <p:cNvSpPr/>
          <p:nvPr/>
        </p:nvSpPr>
        <p:spPr>
          <a:xfrm>
            <a:off x="324181" y="2779899"/>
            <a:ext cx="514019" cy="67235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メイリオ" panose="020B0604030504040204" pitchFamily="50" charset="-128"/>
                <a:ea typeface="メイリオ" panose="020B0604030504040204" pitchFamily="50" charset="-128"/>
              </a:rPr>
              <a:t>高</a:t>
            </a:r>
          </a:p>
        </p:txBody>
      </p:sp>
      <p:sp>
        <p:nvSpPr>
          <p:cNvPr id="83" name="フローチャート: 処理 82"/>
          <p:cNvSpPr/>
          <p:nvPr/>
        </p:nvSpPr>
        <p:spPr>
          <a:xfrm>
            <a:off x="9083341" y="2779899"/>
            <a:ext cx="514019" cy="67235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メイリオ" panose="020B0604030504040204" pitchFamily="50" charset="-128"/>
                <a:ea typeface="メイリオ" panose="020B0604030504040204" pitchFamily="50" charset="-128"/>
              </a:rPr>
              <a:t>低</a:t>
            </a:r>
          </a:p>
        </p:txBody>
      </p:sp>
      <p:sp>
        <p:nvSpPr>
          <p:cNvPr id="84" name="正方形/長方形 83"/>
          <p:cNvSpPr/>
          <p:nvPr/>
        </p:nvSpPr>
        <p:spPr>
          <a:xfrm>
            <a:off x="7742367" y="2060855"/>
            <a:ext cx="1295400" cy="346943"/>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ctr"/>
          <a:lstStyle/>
          <a:p>
            <a:pPr algn="ctr"/>
            <a:r>
              <a:rPr kumimoji="1" lang="ja-JP" altLang="en-US" sz="1600" dirty="0">
                <a:solidFill>
                  <a:schemeClr val="tx1"/>
                </a:solidFill>
                <a:latin typeface="メイリオ" panose="020B0604030504040204" pitchFamily="50" charset="-128"/>
                <a:ea typeface="メイリオ" panose="020B0604030504040204" pitchFamily="50" charset="-128"/>
              </a:rPr>
              <a:t>５ 入所</a:t>
            </a:r>
          </a:p>
        </p:txBody>
      </p:sp>
      <p:sp>
        <p:nvSpPr>
          <p:cNvPr id="85" name="正方形/長方形 84"/>
          <p:cNvSpPr/>
          <p:nvPr/>
        </p:nvSpPr>
        <p:spPr>
          <a:xfrm>
            <a:off x="4313070" y="2077750"/>
            <a:ext cx="1295400" cy="346943"/>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ctr"/>
          <a:lstStyle/>
          <a:p>
            <a:pPr algn="ctr"/>
            <a:r>
              <a:rPr kumimoji="1" lang="ja-JP" altLang="en-US" sz="1600" dirty="0">
                <a:solidFill>
                  <a:schemeClr val="tx1"/>
                </a:solidFill>
                <a:latin typeface="メイリオ" panose="020B0604030504040204" pitchFamily="50" charset="-128"/>
                <a:ea typeface="メイリオ" panose="020B0604030504040204" pitchFamily="50" charset="-128"/>
              </a:rPr>
              <a:t>３ 入所</a:t>
            </a:r>
          </a:p>
        </p:txBody>
      </p:sp>
      <p:sp>
        <p:nvSpPr>
          <p:cNvPr id="86" name="正方形/長方形 85"/>
          <p:cNvSpPr/>
          <p:nvPr/>
        </p:nvSpPr>
        <p:spPr>
          <a:xfrm>
            <a:off x="2700169" y="2060855"/>
            <a:ext cx="1295400" cy="346943"/>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ctr"/>
          <a:lstStyle/>
          <a:p>
            <a:pPr algn="ctr"/>
            <a:r>
              <a:rPr kumimoji="1" lang="ja-JP" altLang="en-US" sz="1600" dirty="0">
                <a:solidFill>
                  <a:schemeClr val="tx1"/>
                </a:solidFill>
                <a:latin typeface="メイリオ" panose="020B0604030504040204" pitchFamily="50" charset="-128"/>
                <a:ea typeface="メイリオ" panose="020B0604030504040204" pitchFamily="50" charset="-128"/>
              </a:rPr>
              <a:t>２ 入所</a:t>
            </a:r>
          </a:p>
        </p:txBody>
      </p:sp>
      <p:sp>
        <p:nvSpPr>
          <p:cNvPr id="87" name="正方形/長方形 86"/>
          <p:cNvSpPr/>
          <p:nvPr/>
        </p:nvSpPr>
        <p:spPr>
          <a:xfrm>
            <a:off x="926798" y="2060855"/>
            <a:ext cx="1295400" cy="346943"/>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72000" rIns="0" bIns="72000" rtlCol="0" anchor="ctr"/>
          <a:lstStyle/>
          <a:p>
            <a:pPr algn="ctr"/>
            <a:r>
              <a:rPr kumimoji="1" lang="ja-JP" altLang="en-US" sz="1600" dirty="0">
                <a:solidFill>
                  <a:schemeClr val="tx1"/>
                </a:solidFill>
                <a:latin typeface="メイリオ" panose="020B0604030504040204" pitchFamily="50" charset="-128"/>
                <a:ea typeface="メイリオ" panose="020B0604030504040204" pitchFamily="50" charset="-128"/>
              </a:rPr>
              <a:t>１ 入所</a:t>
            </a:r>
          </a:p>
        </p:txBody>
      </p:sp>
      <p:sp>
        <p:nvSpPr>
          <p:cNvPr id="36" name="角丸四角形 20">
            <a:hlinkClick r:id="rId4" action="ppaction://hlinksldjump"/>
            <a:extLst>
              <a:ext uri="{FF2B5EF4-FFF2-40B4-BE49-F238E27FC236}">
                <a16:creationId xmlns:a16="http://schemas.microsoft.com/office/drawing/2014/main" id="{F6D271AB-24C1-4872-B5CD-9BC922E0880A}"/>
              </a:ext>
            </a:extLst>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38" name="角丸四角形 12">
            <a:hlinkClick r:id="rId5" action="ppaction://hlinksldjump"/>
            <a:extLst>
              <a:ext uri="{FF2B5EF4-FFF2-40B4-BE49-F238E27FC236}">
                <a16:creationId xmlns:a16="http://schemas.microsoft.com/office/drawing/2014/main" id="{52B83D5B-7DF2-4D77-982A-92AB8A6FE66F}"/>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1212377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保育所等に入りやすい時期</a:t>
            </a:r>
            <a:endParaRPr lang="en-US" altLang="ja-JP" sz="2000" i="1" dirty="0">
              <a:solidFill>
                <a:srgbClr val="FF0000"/>
              </a:solidFill>
            </a:endParaRPr>
          </a:p>
        </p:txBody>
      </p:sp>
      <p:sp>
        <p:nvSpPr>
          <p:cNvPr id="3" name="正方形/長方形 2"/>
          <p:cNvSpPr/>
          <p:nvPr/>
        </p:nvSpPr>
        <p:spPr>
          <a:xfrm>
            <a:off x="398929" y="1218189"/>
            <a:ext cx="9430871" cy="4616648"/>
          </a:xfrm>
          <a:prstGeom prst="rect">
            <a:avLst/>
          </a:prstGeom>
        </p:spPr>
        <p:txBody>
          <a:bodyPr wrap="square">
            <a:spAutoFit/>
          </a:bodyPr>
          <a:lstStyle/>
          <a:p>
            <a:r>
              <a:rPr lang="ja-JP" altLang="en-US" sz="2400" b="1" dirty="0">
                <a:solidFill>
                  <a:srgbClr val="F28E95"/>
                </a:solidFill>
                <a:latin typeface="Meiryo" panose="020B0604030504040204" pitchFamily="50" charset="-128"/>
                <a:ea typeface="Meiryo" panose="020B0604030504040204" pitchFamily="50" charset="-128"/>
              </a:rPr>
              <a:t>〇</a:t>
            </a:r>
            <a:r>
              <a:rPr lang="ja-JP" altLang="en-US" sz="2400" b="1" dirty="0">
                <a:solidFill>
                  <a:srgbClr val="000000"/>
                </a:solidFill>
                <a:latin typeface="Meiryo" panose="020B0604030504040204" pitchFamily="50" charset="-128"/>
                <a:ea typeface="Meiryo" panose="020B0604030504040204" pitchFamily="50" charset="-128"/>
              </a:rPr>
              <a:t>ぜひ４月入所をご検討ください。 　</a:t>
            </a:r>
            <a:endParaRPr lang="en-US" altLang="ja-JP" sz="2400"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保育所等に入所しやすい時期としては、受入可能人数が最も多い４月です。</a:t>
            </a:r>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a:t>
            </a:r>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a:t>
            </a:r>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p:txBody>
      </p:sp>
      <p:sp>
        <p:nvSpPr>
          <p:cNvPr id="5" name="フローチャート: 処理 4"/>
          <p:cNvSpPr/>
          <p:nvPr/>
        </p:nvSpPr>
        <p:spPr>
          <a:xfrm>
            <a:off x="3394520" y="4192891"/>
            <a:ext cx="981541" cy="980955"/>
          </a:xfrm>
          <a:prstGeom prst="flowChartProcess">
            <a:avLst/>
          </a:prstGeom>
          <a:noFill/>
          <a:ln w="635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メイリオ" panose="020B0604030504040204" pitchFamily="50" charset="-128"/>
                <a:ea typeface="メイリオ" panose="020B0604030504040204" pitchFamily="50" charset="-128"/>
              </a:rPr>
              <a:t>受入</a:t>
            </a:r>
            <a:endParaRPr kumimoji="1" lang="en-US" altLang="ja-JP" dirty="0">
              <a:solidFill>
                <a:schemeClr val="tx1"/>
              </a:solidFill>
              <a:latin typeface="メイリオ" panose="020B0604030504040204" pitchFamily="50" charset="-128"/>
              <a:ea typeface="メイリオ" panose="020B0604030504040204" pitchFamily="50" charset="-128"/>
            </a:endParaRPr>
          </a:p>
          <a:p>
            <a:pPr algn="ctr"/>
            <a:r>
              <a:rPr kumimoji="1" lang="ja-JP" altLang="en-US" dirty="0">
                <a:solidFill>
                  <a:schemeClr val="tx1"/>
                </a:solidFill>
                <a:latin typeface="メイリオ" panose="020B0604030504040204" pitchFamily="50" charset="-128"/>
                <a:ea typeface="メイリオ" panose="020B0604030504040204" pitchFamily="50" charset="-128"/>
              </a:rPr>
              <a:t>可能</a:t>
            </a:r>
            <a:endParaRPr kumimoji="1" lang="en-US" altLang="ja-JP" dirty="0">
              <a:solidFill>
                <a:schemeClr val="tx1"/>
              </a:solidFill>
              <a:latin typeface="メイリオ" panose="020B0604030504040204" pitchFamily="50" charset="-128"/>
              <a:ea typeface="メイリオ" panose="020B0604030504040204" pitchFamily="50" charset="-128"/>
            </a:endParaRPr>
          </a:p>
          <a:p>
            <a:pPr algn="ctr"/>
            <a:r>
              <a:rPr kumimoji="1" lang="ja-JP" altLang="en-US" dirty="0">
                <a:solidFill>
                  <a:schemeClr val="tx1"/>
                </a:solidFill>
                <a:latin typeface="メイリオ" panose="020B0604030504040204" pitchFamily="50" charset="-128"/>
                <a:ea typeface="メイリオ" panose="020B0604030504040204" pitchFamily="50" charset="-128"/>
              </a:rPr>
              <a:t>人数</a:t>
            </a:r>
          </a:p>
        </p:txBody>
      </p:sp>
      <p:sp>
        <p:nvSpPr>
          <p:cNvPr id="6" name="ドーナツ 5"/>
          <p:cNvSpPr/>
          <p:nvPr/>
        </p:nvSpPr>
        <p:spPr>
          <a:xfrm>
            <a:off x="1258811" y="4037910"/>
            <a:ext cx="1290917" cy="1290917"/>
          </a:xfrm>
          <a:prstGeom prst="donut">
            <a:avLst>
              <a:gd name="adj" fmla="val 7351"/>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１歳児以降の</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場合</a:t>
            </a:r>
            <a:endParaRPr lang="en-US" altLang="ja-JP" dirty="0">
              <a:solidFill>
                <a:schemeClr val="tx1"/>
              </a:solidFill>
              <a:latin typeface="メイリオ" panose="020B0604030504040204" pitchFamily="50" charset="-128"/>
              <a:ea typeface="メイリオ" panose="020B0604030504040204" pitchFamily="50" charset="-128"/>
            </a:endParaRPr>
          </a:p>
        </p:txBody>
      </p:sp>
      <p:pic>
        <p:nvPicPr>
          <p:cNvPr id="7" name="Picture 2" descr="ニコちゃんマークのイラスト＜黄色：縁無し＞"/>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3312" y="4192891"/>
            <a:ext cx="980955" cy="980955"/>
          </a:xfrm>
          <a:prstGeom prst="rect">
            <a:avLst/>
          </a:prstGeom>
          <a:noFill/>
          <a:extLst>
            <a:ext uri="{909E8E84-426E-40DD-AFC4-6F175D3DCCD1}">
              <a14:hiddenFill xmlns:a14="http://schemas.microsoft.com/office/drawing/2010/main">
                <a:solidFill>
                  <a:srgbClr val="FFFFFF"/>
                </a:solidFill>
              </a14:hiddenFill>
            </a:ext>
          </a:extLst>
        </p:spPr>
      </p:pic>
      <p:sp>
        <p:nvSpPr>
          <p:cNvPr id="8" name="正方形/長方形 7"/>
          <p:cNvSpPr/>
          <p:nvPr/>
        </p:nvSpPr>
        <p:spPr>
          <a:xfrm>
            <a:off x="6432427" y="5278979"/>
            <a:ext cx="2672230" cy="369332"/>
          </a:xfrm>
          <a:prstGeom prst="rect">
            <a:avLst/>
          </a:prstGeom>
        </p:spPr>
        <p:txBody>
          <a:bodyPr wrap="square">
            <a:spAutoFit/>
          </a:bodyPr>
          <a:lstStyle/>
          <a:p>
            <a:pPr algn="ctr"/>
            <a:r>
              <a:rPr lang="ja-JP" altLang="en-US" dirty="0">
                <a:solidFill>
                  <a:srgbClr val="000000"/>
                </a:solidFill>
                <a:latin typeface="Meiryo" panose="020B0604030504040204" pitchFamily="50" charset="-128"/>
                <a:ea typeface="Meiryo" panose="020B0604030504040204" pitchFamily="50" charset="-128"/>
              </a:rPr>
              <a:t>繰り上がりの在所児童</a:t>
            </a:r>
          </a:p>
        </p:txBody>
      </p:sp>
      <p:sp>
        <p:nvSpPr>
          <p:cNvPr id="9" name="ドーナツ 8"/>
          <p:cNvSpPr/>
          <p:nvPr/>
        </p:nvSpPr>
        <p:spPr>
          <a:xfrm>
            <a:off x="1258811" y="2574542"/>
            <a:ext cx="1290917" cy="1290917"/>
          </a:xfrm>
          <a:prstGeom prst="donut">
            <a:avLst>
              <a:gd name="adj" fmla="val 735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メイリオ" panose="020B0604030504040204" pitchFamily="50" charset="-128"/>
                <a:ea typeface="メイリオ" panose="020B0604030504040204" pitchFamily="50" charset="-128"/>
              </a:rPr>
              <a:t>０歳児</a:t>
            </a:r>
            <a:r>
              <a:rPr lang="ja-JP" altLang="en-US" dirty="0">
                <a:solidFill>
                  <a:schemeClr val="tx1"/>
                </a:solidFill>
                <a:latin typeface="メイリオ" panose="020B0604030504040204" pitchFamily="50" charset="-128"/>
                <a:ea typeface="メイリオ" panose="020B0604030504040204" pitchFamily="50" charset="-128"/>
              </a:rPr>
              <a:t>の</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kumimoji="1" lang="ja-JP" altLang="en-US" dirty="0">
                <a:solidFill>
                  <a:schemeClr val="tx1"/>
                </a:solidFill>
                <a:latin typeface="メイリオ" panose="020B0604030504040204" pitchFamily="50" charset="-128"/>
                <a:ea typeface="メイリオ" panose="020B0604030504040204" pitchFamily="50" charset="-128"/>
              </a:rPr>
              <a:t>場合</a:t>
            </a:r>
            <a:endParaRPr kumimoji="1" lang="en-US" altLang="ja-JP" dirty="0">
              <a:solidFill>
                <a:schemeClr val="tx1"/>
              </a:solidFill>
              <a:latin typeface="メイリオ" panose="020B0604030504040204" pitchFamily="50" charset="-128"/>
              <a:ea typeface="メイリオ" panose="020B0604030504040204" pitchFamily="50" charset="-128"/>
            </a:endParaRPr>
          </a:p>
        </p:txBody>
      </p:sp>
      <p:sp>
        <p:nvSpPr>
          <p:cNvPr id="10" name="正方形/長方形 9"/>
          <p:cNvSpPr/>
          <p:nvPr/>
        </p:nvSpPr>
        <p:spPr>
          <a:xfrm>
            <a:off x="4456831" y="4395664"/>
            <a:ext cx="615411" cy="584775"/>
          </a:xfrm>
          <a:prstGeom prst="rect">
            <a:avLst/>
          </a:prstGeom>
        </p:spPr>
        <p:txBody>
          <a:bodyPr wrap="square">
            <a:spAutoFit/>
          </a:bodyPr>
          <a:lstStyle/>
          <a:p>
            <a:r>
              <a:rPr lang="ja-JP" altLang="en-US" sz="3200" b="1" dirty="0">
                <a:solidFill>
                  <a:srgbClr val="000000"/>
                </a:solidFill>
                <a:latin typeface="Meiryo" panose="020B0604030504040204" pitchFamily="50" charset="-128"/>
                <a:ea typeface="Meiryo" panose="020B0604030504040204" pitchFamily="50" charset="-128"/>
              </a:rPr>
              <a:t>＝</a:t>
            </a:r>
            <a:endParaRPr lang="en-US" altLang="ja-JP" sz="3200" dirty="0">
              <a:solidFill>
                <a:srgbClr val="000000"/>
              </a:solidFill>
              <a:latin typeface="Meiryo" panose="020B0604030504040204" pitchFamily="50" charset="-128"/>
              <a:ea typeface="Meiryo" panose="020B0604030504040204" pitchFamily="50" charset="-128"/>
            </a:endParaRPr>
          </a:p>
        </p:txBody>
      </p:sp>
      <p:sp>
        <p:nvSpPr>
          <p:cNvPr id="15" name="フローチャート: 処理 14"/>
          <p:cNvSpPr/>
          <p:nvPr/>
        </p:nvSpPr>
        <p:spPr>
          <a:xfrm>
            <a:off x="5176360" y="4192891"/>
            <a:ext cx="981541" cy="980955"/>
          </a:xfrm>
          <a:prstGeom prst="flowChartProcess">
            <a:avLst/>
          </a:prstGeom>
          <a:noFill/>
          <a:ln w="635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メイリオ" panose="020B0604030504040204" pitchFamily="50" charset="-128"/>
                <a:ea typeface="メイリオ" panose="020B0604030504040204" pitchFamily="50" charset="-128"/>
              </a:rPr>
              <a:t>定員</a:t>
            </a:r>
          </a:p>
        </p:txBody>
      </p:sp>
      <p:sp>
        <p:nvSpPr>
          <p:cNvPr id="16" name="フローチャート: 処理 15"/>
          <p:cNvSpPr/>
          <p:nvPr/>
        </p:nvSpPr>
        <p:spPr>
          <a:xfrm>
            <a:off x="3394520" y="2730524"/>
            <a:ext cx="981541" cy="980955"/>
          </a:xfrm>
          <a:prstGeom prst="flowChartProcess">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受入</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可能</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人数</a:t>
            </a:r>
          </a:p>
        </p:txBody>
      </p:sp>
      <p:sp>
        <p:nvSpPr>
          <p:cNvPr id="18" name="正方形/長方形 17"/>
          <p:cNvSpPr/>
          <p:nvPr/>
        </p:nvSpPr>
        <p:spPr>
          <a:xfrm>
            <a:off x="4456831" y="2933297"/>
            <a:ext cx="615411" cy="584775"/>
          </a:xfrm>
          <a:prstGeom prst="rect">
            <a:avLst/>
          </a:prstGeom>
        </p:spPr>
        <p:txBody>
          <a:bodyPr wrap="square">
            <a:spAutoFit/>
          </a:bodyPr>
          <a:lstStyle/>
          <a:p>
            <a:r>
              <a:rPr lang="ja-JP" altLang="en-US" sz="3200" b="1" dirty="0">
                <a:solidFill>
                  <a:srgbClr val="000000"/>
                </a:solidFill>
                <a:latin typeface="Meiryo" panose="020B0604030504040204" pitchFamily="50" charset="-128"/>
                <a:ea typeface="Meiryo" panose="020B0604030504040204" pitchFamily="50" charset="-128"/>
              </a:rPr>
              <a:t>＝</a:t>
            </a:r>
            <a:endParaRPr lang="en-US" altLang="ja-JP" sz="3200" dirty="0">
              <a:solidFill>
                <a:srgbClr val="000000"/>
              </a:solidFill>
              <a:latin typeface="Meiryo" panose="020B0604030504040204" pitchFamily="50" charset="-128"/>
              <a:ea typeface="Meiryo" panose="020B0604030504040204" pitchFamily="50" charset="-128"/>
            </a:endParaRPr>
          </a:p>
        </p:txBody>
      </p:sp>
      <p:sp>
        <p:nvSpPr>
          <p:cNvPr id="19" name="フローチャート: 処理 18"/>
          <p:cNvSpPr/>
          <p:nvPr/>
        </p:nvSpPr>
        <p:spPr>
          <a:xfrm>
            <a:off x="5176360" y="2730524"/>
            <a:ext cx="981541" cy="980955"/>
          </a:xfrm>
          <a:prstGeom prst="flowChartProcess">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ほぼ</a:t>
            </a:r>
            <a:endParaRPr lang="en-US" altLang="ja-JP">
              <a:solidFill>
                <a:schemeClr val="tx1"/>
              </a:solidFill>
              <a:latin typeface="メイリオ" panose="020B0604030504040204" pitchFamily="50" charset="-128"/>
              <a:ea typeface="メイリオ" panose="020B0604030504040204" pitchFamily="50" charset="-128"/>
            </a:endParaRPr>
          </a:p>
          <a:p>
            <a:pPr algn="ctr"/>
            <a:r>
              <a:rPr lang="ja-JP" altLang="en-US">
                <a:solidFill>
                  <a:schemeClr val="tx1"/>
                </a:solidFill>
                <a:latin typeface="メイリオ" panose="020B0604030504040204" pitchFamily="50" charset="-128"/>
                <a:ea typeface="メイリオ" panose="020B0604030504040204" pitchFamily="50" charset="-128"/>
              </a:rPr>
              <a:t>定員</a:t>
            </a:r>
            <a:endParaRPr lang="ja-JP" altLang="en-US" dirty="0">
              <a:solidFill>
                <a:schemeClr val="tx1"/>
              </a:solidFill>
              <a:latin typeface="メイリオ" panose="020B0604030504040204" pitchFamily="50" charset="-128"/>
              <a:ea typeface="メイリオ" panose="020B0604030504040204" pitchFamily="50" charset="-128"/>
            </a:endParaRPr>
          </a:p>
        </p:txBody>
      </p:sp>
      <p:sp>
        <p:nvSpPr>
          <p:cNvPr id="20" name="フローチャート: 処理 19"/>
          <p:cNvSpPr/>
          <p:nvPr/>
        </p:nvSpPr>
        <p:spPr>
          <a:xfrm>
            <a:off x="6379762" y="4677539"/>
            <a:ext cx="631688" cy="99136"/>
          </a:xfrm>
          <a:prstGeom prst="flowChart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20">
            <a:hlinkClick r:id="rId3" action="ppaction://hlinksldjump"/>
            <a:extLst>
              <a:ext uri="{FF2B5EF4-FFF2-40B4-BE49-F238E27FC236}">
                <a16:creationId xmlns:a16="http://schemas.microsoft.com/office/drawing/2014/main" id="{77C997A5-F6A2-4DF9-A2C3-9BA391BA44A7}"/>
              </a:ext>
            </a:extLst>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21" name="角丸四角形 12">
            <a:hlinkClick r:id="rId4" action="ppaction://hlinksldjump"/>
            <a:extLst>
              <a:ext uri="{FF2B5EF4-FFF2-40B4-BE49-F238E27FC236}">
                <a16:creationId xmlns:a16="http://schemas.microsoft.com/office/drawing/2014/main" id="{E9349407-C4D2-46C0-943B-9F35961DA7E2}"/>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sp>
        <p:nvSpPr>
          <p:cNvPr id="22" name="タイトル 1">
            <a:extLst>
              <a:ext uri="{FF2B5EF4-FFF2-40B4-BE49-F238E27FC236}">
                <a16:creationId xmlns:a16="http://schemas.microsoft.com/office/drawing/2014/main" id="{311FC29C-B7F0-427D-878F-FFBFA5844BD0}"/>
              </a:ext>
            </a:extLst>
          </p:cNvPr>
          <p:cNvSpPr txBox="1">
            <a:spLocks/>
          </p:cNvSpPr>
          <p:nvPr/>
        </p:nvSpPr>
        <p:spPr bwMode="auto">
          <a:xfrm>
            <a:off x="1904269" y="5729554"/>
            <a:ext cx="4311294"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pPr algn="l"/>
            <a:r>
              <a:rPr lang="en-US" altLang="ja-JP" sz="18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定員と受入可能人数は異なります</a:t>
            </a:r>
            <a:endParaRPr lang="en-US" altLang="ja-JP" sz="1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54858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p:cNvSpPr/>
          <p:nvPr/>
        </p:nvSpPr>
        <p:spPr>
          <a:xfrm>
            <a:off x="398929" y="1218189"/>
            <a:ext cx="9430871" cy="5170646"/>
          </a:xfrm>
          <a:prstGeom prst="rect">
            <a:avLst/>
          </a:prstGeom>
        </p:spPr>
        <p:txBody>
          <a:bodyPr wrap="square">
            <a:spAutoFit/>
          </a:bodyPr>
          <a:lstStyle/>
          <a:p>
            <a:r>
              <a:rPr lang="ja-JP" altLang="en-US" sz="2400" b="1" dirty="0">
                <a:solidFill>
                  <a:srgbClr val="F28E95"/>
                </a:solidFill>
                <a:latin typeface="Meiryo" panose="020B0604030504040204" pitchFamily="50" charset="-128"/>
                <a:ea typeface="Meiryo" panose="020B0604030504040204" pitchFamily="50" charset="-128"/>
              </a:rPr>
              <a:t>〇</a:t>
            </a:r>
            <a:r>
              <a:rPr lang="ja-JP" altLang="en-US" sz="2400" b="1" dirty="0">
                <a:solidFill>
                  <a:srgbClr val="000000"/>
                </a:solidFill>
                <a:latin typeface="Meiryo" panose="020B0604030504040204" pitchFamily="50" charset="-128"/>
                <a:ea typeface="Meiryo" panose="020B0604030504040204" pitchFamily="50" charset="-128"/>
              </a:rPr>
              <a:t>保育所等の見学をおすすめしています。 　</a:t>
            </a:r>
            <a:endParaRPr lang="en-US" altLang="ja-JP" sz="2400"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保育所の見学は随時可能ですので、保育所に予約の連絡をして訪問しましょう。</a:t>
            </a:r>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一般の親子が参加できる地域交流イベントや園庭開放などへの参加もよいでしょう。</a:t>
            </a:r>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見学にあたっては、施設の状態のほか、</a:t>
            </a:r>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保育士の様子、園児の様子などを見るとよいでしょう。</a:t>
            </a:r>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また、保育の方針や考え方、保護者が参加する必要の</a:t>
            </a:r>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あるイベント、給食など質問してみましょう。</a:t>
            </a:r>
            <a:endParaRPr lang="en-US" altLang="ja-JP" sz="2400" dirty="0">
              <a:solidFill>
                <a:srgbClr val="000000"/>
              </a:solidFill>
              <a:latin typeface="Meiryo" panose="020B0604030504040204" pitchFamily="50" charset="-128"/>
              <a:ea typeface="Meiryo" panose="020B0604030504040204" pitchFamily="50" charset="-128"/>
            </a:endParaRPr>
          </a:p>
          <a:p>
            <a:endParaRPr lang="en-US" altLang="ja-JP" sz="2400" b="1" dirty="0">
              <a:solidFill>
                <a:srgbClr val="F28E95"/>
              </a:solidFill>
              <a:latin typeface="Meiryo" panose="020B0604030504040204" pitchFamily="50" charset="-128"/>
              <a:ea typeface="Meiryo" panose="020B0604030504040204" pitchFamily="50" charset="-128"/>
            </a:endParaRPr>
          </a:p>
          <a:p>
            <a:endParaRPr lang="en-US" altLang="ja-JP" sz="2400" b="1" dirty="0">
              <a:solidFill>
                <a:srgbClr val="F28E95"/>
              </a:solidFill>
              <a:latin typeface="Meiryo" panose="020B0604030504040204" pitchFamily="50" charset="-128"/>
              <a:ea typeface="Meiryo" panose="020B0604030504040204" pitchFamily="50" charset="-128"/>
            </a:endParaRPr>
          </a:p>
          <a:p>
            <a:r>
              <a:rPr lang="ja-JP" altLang="en-US" sz="2400" b="1" dirty="0">
                <a:solidFill>
                  <a:srgbClr val="F28E95"/>
                </a:solidFill>
                <a:latin typeface="Meiryo" panose="020B0604030504040204" pitchFamily="50" charset="-128"/>
                <a:ea typeface="Meiryo" panose="020B0604030504040204" pitchFamily="50" charset="-128"/>
              </a:rPr>
              <a:t>〇</a:t>
            </a:r>
            <a:r>
              <a:rPr lang="ja-JP" altLang="en-US" sz="2400" b="1" dirty="0">
                <a:solidFill>
                  <a:srgbClr val="000000"/>
                </a:solidFill>
                <a:latin typeface="Meiryo" panose="020B0604030504040204" pitchFamily="50" charset="-128"/>
                <a:ea typeface="Meiryo" panose="020B0604030504040204" pitchFamily="50" charset="-128"/>
              </a:rPr>
              <a:t>申込書類の準備をお忘れなく。 </a:t>
            </a:r>
            <a:r>
              <a:rPr lang="ja-JP" altLang="en-US" b="1" dirty="0">
                <a:solidFill>
                  <a:srgbClr val="000000"/>
                </a:solidFill>
                <a:latin typeface="Meiryo" panose="020B0604030504040204" pitchFamily="50" charset="-128"/>
                <a:ea typeface="Meiryo" panose="020B0604030504040204" pitchFamily="50" charset="-128"/>
              </a:rPr>
              <a:t>　</a:t>
            </a:r>
            <a:endParaRPr lang="en-US" altLang="ja-JP" dirty="0">
              <a:solidFill>
                <a:srgbClr val="000000"/>
              </a:solidFill>
              <a:latin typeface="Meiryo" panose="020B0604030504040204" pitchFamily="50" charset="-128"/>
              <a:ea typeface="Meiryo" panose="020B0604030504040204" pitchFamily="50" charset="-128"/>
            </a:endParaRPr>
          </a:p>
          <a:p>
            <a:endParaRPr lang="en-US" altLang="ja-JP" b="1" dirty="0">
              <a:solidFill>
                <a:srgbClr val="F28E95"/>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提出書類の中には、手元に届くまでに時間のかかる書類もあります。</a:t>
            </a:r>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申込時に提出された書類で審査されるため、書類の不足があると本来加算される</a:t>
            </a:r>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指数が加算されなくなってしまうので注意しましょう。</a:t>
            </a:r>
            <a:endParaRPr lang="en-US" altLang="ja-JP" dirty="0">
              <a:solidFill>
                <a:srgbClr val="000000"/>
              </a:solidFill>
              <a:latin typeface="Meiryo" panose="020B0604030504040204" pitchFamily="50" charset="-128"/>
              <a:ea typeface="Meiryo" panose="020B0604030504040204" pitchFamily="50" charset="-128"/>
            </a:endParaRPr>
          </a:p>
        </p:txBody>
      </p:sp>
      <p:sp>
        <p:nvSpPr>
          <p:cNvPr id="11406"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pPr algn="l"/>
            <a:r>
              <a:rPr lang="ja-JP" altLang="en-US" dirty="0"/>
              <a:t>　　保育所等の入所申込までにやったほうがよいこと</a:t>
            </a:r>
            <a:endParaRPr lang="en-US" altLang="ja-JP" sz="2000" dirty="0"/>
          </a:p>
        </p:txBody>
      </p:sp>
      <p:pic>
        <p:nvPicPr>
          <p:cNvPr id="16" name="図 15">
            <a:hlinkClick r:id="rId2"/>
          </p:cNvPr>
          <p:cNvPicPr>
            <a:picLocks noChangeAspect="1"/>
          </p:cNvPicPr>
          <p:nvPr/>
        </p:nvPicPr>
        <p:blipFill>
          <a:blip r:embed="rId3"/>
          <a:stretch>
            <a:fillRect/>
          </a:stretch>
        </p:blipFill>
        <p:spPr>
          <a:xfrm>
            <a:off x="7313440" y="2585899"/>
            <a:ext cx="1457719" cy="1440365"/>
          </a:xfrm>
          <a:prstGeom prst="rect">
            <a:avLst/>
          </a:prstGeom>
        </p:spPr>
      </p:pic>
      <p:sp>
        <p:nvSpPr>
          <p:cNvPr id="27" name="正方形/長方形 26"/>
          <p:cNvSpPr/>
          <p:nvPr/>
        </p:nvSpPr>
        <p:spPr>
          <a:xfrm>
            <a:off x="6311333" y="4026264"/>
            <a:ext cx="3461935" cy="584775"/>
          </a:xfrm>
          <a:prstGeom prst="rect">
            <a:avLst/>
          </a:prstGeom>
        </p:spPr>
        <p:txBody>
          <a:bodyPr wrap="square">
            <a:spAutoFit/>
          </a:bodyPr>
          <a:lstStyle/>
          <a:p>
            <a:pPr algn="ctr"/>
            <a:r>
              <a:rPr lang="ja-JP" altLang="en-US" sz="1600" dirty="0">
                <a:hlinkClick r:id="rId2"/>
              </a:rPr>
              <a:t>（参考）厚生労働省ホームページ抜粋</a:t>
            </a:r>
            <a:endParaRPr lang="en-US" altLang="ja-JP" sz="1600" dirty="0">
              <a:hlinkClick r:id="rId2"/>
            </a:endParaRPr>
          </a:p>
          <a:p>
            <a:pPr algn="ctr"/>
            <a:r>
              <a:rPr lang="ja-JP" altLang="en-US" sz="1600" dirty="0">
                <a:hlinkClick r:id="rId2"/>
              </a:rPr>
              <a:t>よい保育施設の選び方十か条</a:t>
            </a:r>
            <a:endParaRPr lang="ja-JP" altLang="en-US" sz="1600" dirty="0"/>
          </a:p>
        </p:txBody>
      </p:sp>
      <p:sp>
        <p:nvSpPr>
          <p:cNvPr id="6" name="角丸四角形 20">
            <a:hlinkClick r:id="rId4" action="ppaction://hlinksldjump"/>
            <a:extLst>
              <a:ext uri="{FF2B5EF4-FFF2-40B4-BE49-F238E27FC236}">
                <a16:creationId xmlns:a16="http://schemas.microsoft.com/office/drawing/2014/main" id="{EE0AFF57-F1BA-46B8-AD34-411CDF3E0FE9}"/>
              </a:ext>
            </a:extLst>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7" name="角丸四角形 12">
            <a:hlinkClick r:id="rId5" action="ppaction://hlinksldjump"/>
            <a:extLst>
              <a:ext uri="{FF2B5EF4-FFF2-40B4-BE49-F238E27FC236}">
                <a16:creationId xmlns:a16="http://schemas.microsoft.com/office/drawing/2014/main" id="{3376CF3F-AD05-4ADA-A79E-D0DA8597D3D8}"/>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39801479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06"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よくある質問　その１</a:t>
            </a:r>
            <a:endParaRPr lang="en-US" altLang="ja-JP" dirty="0"/>
          </a:p>
        </p:txBody>
      </p:sp>
      <p:sp>
        <p:nvSpPr>
          <p:cNvPr id="22" name="正方形/長方形 21"/>
          <p:cNvSpPr/>
          <p:nvPr/>
        </p:nvSpPr>
        <p:spPr>
          <a:xfrm>
            <a:off x="398929" y="802558"/>
            <a:ext cx="9198431" cy="2031325"/>
          </a:xfrm>
          <a:prstGeom prst="rect">
            <a:avLst/>
          </a:prstGeom>
        </p:spPr>
        <p:txBody>
          <a:bodyPr wrap="square">
            <a:spAutoFit/>
          </a:bodyPr>
          <a:lstStyle/>
          <a:p>
            <a:r>
              <a:rPr lang="en-US" altLang="ja-JP" sz="2400" b="1" dirty="0">
                <a:solidFill>
                  <a:srgbClr val="000000"/>
                </a:solidFill>
                <a:latin typeface="Meiryo" panose="020B0604030504040204" pitchFamily="50" charset="-128"/>
                <a:ea typeface="Meiryo" panose="020B0604030504040204" pitchFamily="50" charset="-128"/>
              </a:rPr>
              <a:t>Q</a:t>
            </a:r>
            <a:r>
              <a:rPr lang="ja-JP" altLang="en-US" sz="2400" b="1" dirty="0">
                <a:solidFill>
                  <a:srgbClr val="000000"/>
                </a:solidFill>
                <a:latin typeface="Meiryo" panose="020B0604030504040204" pitchFamily="50" charset="-128"/>
                <a:ea typeface="Meiryo" panose="020B0604030504040204" pitchFamily="50" charset="-128"/>
              </a:rPr>
              <a:t>　きょうだいが同じ保育所に入れる可能性は？</a:t>
            </a:r>
            <a:endParaRPr lang="en-US" altLang="ja-JP" sz="2400" b="1" dirty="0">
              <a:solidFill>
                <a:srgbClr val="000000"/>
              </a:solidFill>
              <a:latin typeface="Meiryo" panose="020B0604030504040204" pitchFamily="50" charset="-128"/>
              <a:ea typeface="Meiryo" panose="020B0604030504040204" pitchFamily="50" charset="-128"/>
            </a:endParaRPr>
          </a:p>
          <a:p>
            <a:endParaRPr lang="en-US" altLang="ja-JP" sz="2400" b="1" dirty="0">
              <a:solidFill>
                <a:srgbClr val="000000"/>
              </a:solidFill>
              <a:latin typeface="Meiryo" panose="020B0604030504040204" pitchFamily="50" charset="-128"/>
              <a:ea typeface="Meiryo" panose="020B0604030504040204" pitchFamily="50" charset="-128"/>
            </a:endParaRPr>
          </a:p>
          <a:p>
            <a:r>
              <a:rPr lang="en-US" altLang="ja-JP" sz="2400" b="1" dirty="0">
                <a:solidFill>
                  <a:srgbClr val="000000"/>
                </a:solidFill>
                <a:latin typeface="Meiryo" panose="020B0604030504040204" pitchFamily="50" charset="-128"/>
                <a:ea typeface="Meiryo" panose="020B0604030504040204" pitchFamily="50" charset="-128"/>
              </a:rPr>
              <a:t>A</a:t>
            </a:r>
            <a:r>
              <a:rPr lang="ja-JP" altLang="en-US" sz="2400" b="1" dirty="0">
                <a:solidFill>
                  <a:srgbClr val="000000"/>
                </a:solidFill>
                <a:latin typeface="Meiryo" panose="020B0604030504040204" pitchFamily="50" charset="-128"/>
                <a:ea typeface="Meiryo" panose="020B0604030504040204" pitchFamily="50" charset="-128"/>
              </a:rPr>
              <a:t>　選考時の指数に加算があります。</a:t>
            </a:r>
            <a:endParaRPr lang="en-US" altLang="ja-JP" sz="2400" b="1" dirty="0">
              <a:solidFill>
                <a:srgbClr val="000000"/>
              </a:solidFill>
              <a:latin typeface="Meiryo" panose="020B0604030504040204" pitchFamily="50" charset="-128"/>
              <a:ea typeface="Meiryo" panose="020B0604030504040204" pitchFamily="50" charset="-128"/>
            </a:endParaRPr>
          </a:p>
          <a:p>
            <a:pPr>
              <a:lnSpc>
                <a:spcPct val="150000"/>
              </a:lnSpc>
            </a:pPr>
            <a:r>
              <a:rPr lang="ja-JP" altLang="en-US" dirty="0">
                <a:solidFill>
                  <a:srgbClr val="000000"/>
                </a:solidFill>
                <a:latin typeface="Meiryo" panose="020B0604030504040204" pitchFamily="50" charset="-128"/>
                <a:ea typeface="Meiryo" panose="020B0604030504040204" pitchFamily="50" charset="-128"/>
              </a:rPr>
              <a:t>　　「きょうだいが同一となる保育所等の申込」となるため、</a:t>
            </a:r>
            <a:endParaRPr lang="en-US" altLang="ja-JP" dirty="0">
              <a:solidFill>
                <a:srgbClr val="000000"/>
              </a:solidFill>
              <a:latin typeface="Meiryo" panose="020B0604030504040204" pitchFamily="50" charset="-128"/>
              <a:ea typeface="Meiryo" panose="020B0604030504040204" pitchFamily="50" charset="-128"/>
            </a:endParaRPr>
          </a:p>
          <a:p>
            <a:pPr>
              <a:lnSpc>
                <a:spcPct val="150000"/>
              </a:lnSpc>
            </a:pPr>
            <a:r>
              <a:rPr lang="ja-JP" altLang="en-US" dirty="0">
                <a:solidFill>
                  <a:srgbClr val="000000"/>
                </a:solidFill>
                <a:latin typeface="Meiryo" panose="020B0604030504040204" pitchFamily="50" charset="-128"/>
                <a:ea typeface="Meiryo" panose="020B0604030504040204" pitchFamily="50" charset="-128"/>
              </a:rPr>
              <a:t>　　入所基準の点数に加算となり、点数が高くなります。</a:t>
            </a:r>
            <a:endParaRPr lang="en-US" altLang="ja-JP" dirty="0">
              <a:solidFill>
                <a:srgbClr val="000000"/>
              </a:solidFill>
              <a:latin typeface="Meiryo" panose="020B0604030504040204" pitchFamily="50" charset="-128"/>
              <a:ea typeface="Meiryo" panose="020B0604030504040204" pitchFamily="50" charset="-128"/>
            </a:endParaRPr>
          </a:p>
        </p:txBody>
      </p:sp>
      <p:sp>
        <p:nvSpPr>
          <p:cNvPr id="4" name="正方形/長方形 3"/>
          <p:cNvSpPr/>
          <p:nvPr/>
        </p:nvSpPr>
        <p:spPr>
          <a:xfrm>
            <a:off x="398929" y="2915754"/>
            <a:ext cx="9198431" cy="1569660"/>
          </a:xfrm>
          <a:prstGeom prst="rect">
            <a:avLst/>
          </a:prstGeom>
        </p:spPr>
        <p:txBody>
          <a:bodyPr wrap="square">
            <a:spAutoFit/>
          </a:bodyPr>
          <a:lstStyle/>
          <a:p>
            <a:r>
              <a:rPr lang="en-US" altLang="ja-JP" sz="2400" b="1" dirty="0">
                <a:solidFill>
                  <a:srgbClr val="000000"/>
                </a:solidFill>
                <a:latin typeface="Meiryo" panose="020B0604030504040204" pitchFamily="50" charset="-128"/>
                <a:ea typeface="Meiryo" panose="020B0604030504040204" pitchFamily="50" charset="-128"/>
              </a:rPr>
              <a:t>Q</a:t>
            </a:r>
            <a:r>
              <a:rPr lang="ja-JP" altLang="en-US" sz="2400" b="1" dirty="0">
                <a:solidFill>
                  <a:srgbClr val="000000"/>
                </a:solidFill>
                <a:latin typeface="Meiryo" panose="020B0604030504040204" pitchFamily="50" charset="-128"/>
                <a:ea typeface="Meiryo" panose="020B0604030504040204" pitchFamily="50" charset="-128"/>
              </a:rPr>
              <a:t>　きょうだいの上の子が保育所に入所中に、</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　　下の子の育児休業をとった場合の上の子の継続入所について</a:t>
            </a:r>
            <a:endParaRPr lang="en-US" altLang="ja-JP" sz="2400" b="1" dirty="0">
              <a:solidFill>
                <a:srgbClr val="000000"/>
              </a:solidFill>
              <a:latin typeface="Meiryo" panose="020B0604030504040204" pitchFamily="50" charset="-128"/>
              <a:ea typeface="Meiryo" panose="020B0604030504040204" pitchFamily="50" charset="-128"/>
            </a:endParaRPr>
          </a:p>
          <a:p>
            <a:endParaRPr lang="en-US" altLang="ja-JP" sz="2400" b="1" dirty="0">
              <a:solidFill>
                <a:srgbClr val="000000"/>
              </a:solidFill>
              <a:latin typeface="Meiryo" panose="020B0604030504040204" pitchFamily="50" charset="-128"/>
              <a:ea typeface="Meiryo" panose="020B0604030504040204" pitchFamily="50" charset="-128"/>
            </a:endParaRPr>
          </a:p>
          <a:p>
            <a:r>
              <a:rPr lang="en-US" altLang="ja-JP" sz="2400" b="1" dirty="0">
                <a:solidFill>
                  <a:srgbClr val="000000"/>
                </a:solidFill>
                <a:latin typeface="Meiryo" panose="020B0604030504040204" pitchFamily="50" charset="-128"/>
                <a:ea typeface="Meiryo" panose="020B0604030504040204" pitchFamily="50" charset="-128"/>
              </a:rPr>
              <a:t>A</a:t>
            </a:r>
            <a:r>
              <a:rPr lang="ja-JP" altLang="en-US" sz="2400" b="1" dirty="0">
                <a:solidFill>
                  <a:srgbClr val="000000"/>
                </a:solidFill>
                <a:latin typeface="Meiryo" panose="020B0604030504040204" pitchFamily="50" charset="-128"/>
                <a:ea typeface="Meiryo" panose="020B0604030504040204" pitchFamily="50" charset="-128"/>
              </a:rPr>
              <a:t>　継続入所が可能です。</a:t>
            </a:r>
            <a:r>
              <a:rPr lang="en-US" altLang="ja-JP" sz="1600" dirty="0">
                <a:solidFill>
                  <a:srgbClr val="000000"/>
                </a:solidFill>
                <a:latin typeface="Meiryo" panose="020B0604030504040204" pitchFamily="50" charset="-128"/>
                <a:ea typeface="Meiryo" panose="020B0604030504040204" pitchFamily="50" charset="-128"/>
              </a:rPr>
              <a:t>※</a:t>
            </a:r>
            <a:r>
              <a:rPr lang="ja-JP" altLang="en-US" sz="1600" dirty="0">
                <a:solidFill>
                  <a:srgbClr val="000000"/>
                </a:solidFill>
                <a:latin typeface="Meiryo" panose="020B0604030504040204" pitchFamily="50" charset="-128"/>
                <a:ea typeface="Meiryo" panose="020B0604030504040204" pitchFamily="50" charset="-128"/>
              </a:rPr>
              <a:t>復職せずに退職した場合は退所となります</a:t>
            </a:r>
            <a:r>
              <a:rPr lang="ja-JP" altLang="en-US" dirty="0">
                <a:solidFill>
                  <a:srgbClr val="000000"/>
                </a:solidFill>
                <a:latin typeface="Meiryo" panose="020B0604030504040204" pitchFamily="50" charset="-128"/>
                <a:ea typeface="Meiryo" panose="020B0604030504040204" pitchFamily="50" charset="-128"/>
              </a:rPr>
              <a:t>。</a:t>
            </a:r>
            <a:endParaRPr lang="en-US" altLang="ja-JP" dirty="0">
              <a:solidFill>
                <a:srgbClr val="000000"/>
              </a:solidFill>
              <a:latin typeface="Meiryo" panose="020B0604030504040204" pitchFamily="50" charset="-128"/>
              <a:ea typeface="Meiryo" panose="020B0604030504040204" pitchFamily="50" charset="-128"/>
            </a:endParaRPr>
          </a:p>
        </p:txBody>
      </p:sp>
      <p:sp>
        <p:nvSpPr>
          <p:cNvPr id="6" name="角丸四角形 20">
            <a:hlinkClick r:id="rId2" action="ppaction://hlinksldjump"/>
            <a:extLst>
              <a:ext uri="{FF2B5EF4-FFF2-40B4-BE49-F238E27FC236}">
                <a16:creationId xmlns:a16="http://schemas.microsoft.com/office/drawing/2014/main" id="{F204FFB0-7623-4CC6-87F7-15C6086ED25A}"/>
              </a:ext>
            </a:extLst>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7" name="角丸四角形 12">
            <a:hlinkClick r:id="rId3" action="ppaction://hlinksldjump"/>
            <a:extLst>
              <a:ext uri="{FF2B5EF4-FFF2-40B4-BE49-F238E27FC236}">
                <a16:creationId xmlns:a16="http://schemas.microsoft.com/office/drawing/2014/main" id="{FE1B0F58-2B7D-4F76-B664-9CA8FD7881D1}"/>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sp>
        <p:nvSpPr>
          <p:cNvPr id="8" name="正方形/長方形 7">
            <a:extLst>
              <a:ext uri="{FF2B5EF4-FFF2-40B4-BE49-F238E27FC236}">
                <a16:creationId xmlns:a16="http://schemas.microsoft.com/office/drawing/2014/main" id="{95A04E71-2FB4-4C29-A43B-64219A5491B0}"/>
              </a:ext>
            </a:extLst>
          </p:cNvPr>
          <p:cNvSpPr/>
          <p:nvPr/>
        </p:nvSpPr>
        <p:spPr>
          <a:xfrm>
            <a:off x="422025" y="4776878"/>
            <a:ext cx="9198431" cy="1938992"/>
          </a:xfrm>
          <a:prstGeom prst="rect">
            <a:avLst/>
          </a:prstGeom>
        </p:spPr>
        <p:txBody>
          <a:bodyPr wrap="square">
            <a:spAutoFit/>
          </a:bodyPr>
          <a:lstStyle/>
          <a:p>
            <a:r>
              <a:rPr lang="en-US" altLang="ja-JP" sz="2400" b="1" dirty="0">
                <a:solidFill>
                  <a:srgbClr val="000000"/>
                </a:solidFill>
                <a:latin typeface="Meiryo" panose="020B0604030504040204" pitchFamily="50" charset="-128"/>
                <a:ea typeface="Meiryo" panose="020B0604030504040204" pitchFamily="50" charset="-128"/>
              </a:rPr>
              <a:t>Q</a:t>
            </a:r>
            <a:r>
              <a:rPr lang="ja-JP" altLang="en-US" sz="2400" b="1" dirty="0">
                <a:solidFill>
                  <a:srgbClr val="000000"/>
                </a:solidFill>
                <a:latin typeface="Meiryo" panose="020B0604030504040204" pitchFamily="50" charset="-128"/>
                <a:ea typeface="Meiryo" panose="020B0604030504040204" pitchFamily="50" charset="-128"/>
              </a:rPr>
              <a:t>　待機児童数は？</a:t>
            </a:r>
            <a:endParaRPr lang="en-US" altLang="ja-JP" sz="2400" b="1" dirty="0">
              <a:solidFill>
                <a:srgbClr val="000000"/>
              </a:solidFill>
              <a:latin typeface="Meiryo" panose="020B0604030504040204" pitchFamily="50" charset="-128"/>
              <a:ea typeface="Meiryo" panose="020B0604030504040204" pitchFamily="50" charset="-128"/>
            </a:endParaRPr>
          </a:p>
          <a:p>
            <a:endParaRPr lang="en-US" altLang="ja-JP" sz="2400" b="1" dirty="0">
              <a:solidFill>
                <a:srgbClr val="000000"/>
              </a:solidFill>
              <a:latin typeface="Meiryo" panose="020B0604030504040204" pitchFamily="50" charset="-128"/>
              <a:ea typeface="Meiryo" panose="020B0604030504040204" pitchFamily="50" charset="-128"/>
            </a:endParaRPr>
          </a:p>
          <a:p>
            <a:r>
              <a:rPr lang="en-US" altLang="ja-JP" sz="2400" b="1" dirty="0">
                <a:solidFill>
                  <a:srgbClr val="000000"/>
                </a:solidFill>
                <a:latin typeface="Meiryo" panose="020B0604030504040204" pitchFamily="50" charset="-128"/>
                <a:ea typeface="Meiryo" panose="020B0604030504040204" pitchFamily="50" charset="-128"/>
              </a:rPr>
              <a:t>A</a:t>
            </a:r>
            <a:r>
              <a:rPr lang="ja-JP" altLang="en-US" sz="2400" b="1" dirty="0">
                <a:solidFill>
                  <a:srgbClr val="000000"/>
                </a:solidFill>
                <a:latin typeface="Meiryo" panose="020B0604030504040204" pitchFamily="50" charset="-128"/>
                <a:ea typeface="Meiryo" panose="020B0604030504040204" pitchFamily="50" charset="-128"/>
              </a:rPr>
              <a:t>　令和</a:t>
            </a:r>
            <a:r>
              <a:rPr lang="en-US" altLang="ja-JP" sz="2400" b="1" dirty="0">
                <a:solidFill>
                  <a:srgbClr val="000000"/>
                </a:solidFill>
                <a:latin typeface="Meiryo" panose="020B0604030504040204" pitchFamily="50" charset="-128"/>
                <a:ea typeface="Meiryo" panose="020B0604030504040204" pitchFamily="50" charset="-128"/>
              </a:rPr>
              <a:t>7</a:t>
            </a:r>
            <a:r>
              <a:rPr lang="ja-JP" altLang="en-US" sz="2400" b="1" dirty="0">
                <a:solidFill>
                  <a:srgbClr val="000000"/>
                </a:solidFill>
                <a:latin typeface="Meiryo" panose="020B0604030504040204" pitchFamily="50" charset="-128"/>
                <a:ea typeface="Meiryo" panose="020B0604030504040204" pitchFamily="50" charset="-128"/>
              </a:rPr>
              <a:t>年４月時点では、０人となっています。</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　しかし、希望する保育所への入所を待っている「潜在的待機児　　</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　童」は、依然として多く発生しています。</a:t>
            </a:r>
            <a:endParaRPr lang="en-US" altLang="ja-JP" dirty="0">
              <a:solidFill>
                <a:srgbClr val="000000"/>
              </a:solidFill>
              <a:latin typeface="Meiryo" panose="020B0604030504040204" pitchFamily="50" charset="-128"/>
              <a:ea typeface="Meiryo" panose="020B0604030504040204" pitchFamily="50" charset="-128"/>
            </a:endParaRPr>
          </a:p>
        </p:txBody>
      </p:sp>
    </p:spTree>
    <p:extLst>
      <p:ext uri="{BB962C8B-B14F-4D97-AF65-F5344CB8AC3E}">
        <p14:creationId xmlns:p14="http://schemas.microsoft.com/office/powerpoint/2010/main" val="492523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06"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よくある質問　その２</a:t>
            </a:r>
            <a:endParaRPr lang="en-US" altLang="ja-JP" dirty="0"/>
          </a:p>
        </p:txBody>
      </p:sp>
      <p:sp>
        <p:nvSpPr>
          <p:cNvPr id="22" name="正方形/長方形 21"/>
          <p:cNvSpPr/>
          <p:nvPr/>
        </p:nvSpPr>
        <p:spPr>
          <a:xfrm>
            <a:off x="398930" y="1218189"/>
            <a:ext cx="8502183" cy="4678204"/>
          </a:xfrm>
          <a:prstGeom prst="rect">
            <a:avLst/>
          </a:prstGeom>
        </p:spPr>
        <p:txBody>
          <a:bodyPr wrap="square">
            <a:spAutoFit/>
          </a:bodyPr>
          <a:lstStyle/>
          <a:p>
            <a:r>
              <a:rPr lang="en-US" altLang="ja-JP" sz="2400" b="1" dirty="0">
                <a:solidFill>
                  <a:srgbClr val="000000"/>
                </a:solidFill>
                <a:latin typeface="Meiryo" panose="020B0604030504040204" pitchFamily="50" charset="-128"/>
                <a:ea typeface="Meiryo" panose="020B0604030504040204" pitchFamily="50" charset="-128"/>
              </a:rPr>
              <a:t>Q</a:t>
            </a:r>
            <a:r>
              <a:rPr lang="ja-JP" altLang="en-US" sz="2400" b="1" dirty="0">
                <a:solidFill>
                  <a:srgbClr val="000000"/>
                </a:solidFill>
                <a:latin typeface="Meiryo" panose="020B0604030504040204" pitchFamily="50" charset="-128"/>
                <a:ea typeface="Meiryo" panose="020B0604030504040204" pitchFamily="50" charset="-128"/>
              </a:rPr>
              <a:t>　ならし保育について</a:t>
            </a:r>
            <a:endParaRPr lang="en-US" altLang="ja-JP" sz="2400" b="1" dirty="0">
              <a:solidFill>
                <a:srgbClr val="000000"/>
              </a:solidFill>
              <a:latin typeface="Meiryo" panose="020B0604030504040204" pitchFamily="50" charset="-128"/>
              <a:ea typeface="Meiryo" panose="020B0604030504040204" pitchFamily="50" charset="-128"/>
            </a:endParaRPr>
          </a:p>
          <a:p>
            <a:endParaRPr lang="en-US" altLang="ja-JP" sz="2400" b="1" dirty="0">
              <a:solidFill>
                <a:srgbClr val="000000"/>
              </a:solidFill>
              <a:latin typeface="Meiryo" panose="020B0604030504040204" pitchFamily="50" charset="-128"/>
              <a:ea typeface="Meiryo" panose="020B0604030504040204" pitchFamily="50" charset="-128"/>
            </a:endParaRPr>
          </a:p>
          <a:p>
            <a:r>
              <a:rPr lang="en-US" altLang="ja-JP" sz="2400" b="1" dirty="0">
                <a:solidFill>
                  <a:srgbClr val="000000"/>
                </a:solidFill>
                <a:latin typeface="Meiryo" panose="020B0604030504040204" pitchFamily="50" charset="-128"/>
                <a:ea typeface="Meiryo" panose="020B0604030504040204" pitchFamily="50" charset="-128"/>
              </a:rPr>
              <a:t>A</a:t>
            </a:r>
            <a:r>
              <a:rPr lang="ja-JP" altLang="en-US" sz="2400" b="1" dirty="0">
                <a:solidFill>
                  <a:srgbClr val="000000"/>
                </a:solidFill>
                <a:latin typeface="Meiryo" panose="020B0604030504040204" pitchFamily="50" charset="-128"/>
                <a:ea typeface="Meiryo" panose="020B0604030504040204" pitchFamily="50" charset="-128"/>
              </a:rPr>
              <a:t>　公立保育所では、入所後平日５日間を目安としています。</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     （お子様の状況により延長となる場合があります。）</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　  民間保育園は各園によって異なります。</a:t>
            </a:r>
            <a:endParaRPr lang="en-US" altLang="ja-JP" sz="2400" b="1" dirty="0">
              <a:solidFill>
                <a:srgbClr val="000000"/>
              </a:solidFill>
              <a:latin typeface="Meiryo" panose="020B0604030504040204" pitchFamily="50" charset="-128"/>
              <a:ea typeface="Meiryo" panose="020B0604030504040204" pitchFamily="50" charset="-128"/>
            </a:endParaRPr>
          </a:p>
          <a:p>
            <a:pPr>
              <a:lnSpc>
                <a:spcPct val="150000"/>
              </a:lnSpc>
            </a:pPr>
            <a:endParaRPr lang="en-US" altLang="ja-JP" dirty="0">
              <a:solidFill>
                <a:srgbClr val="000000"/>
              </a:solidFill>
              <a:latin typeface="Meiryo" panose="020B0604030504040204" pitchFamily="50" charset="-128"/>
              <a:ea typeface="Meiryo" panose="020B0604030504040204" pitchFamily="50" charset="-128"/>
            </a:endParaRPr>
          </a:p>
          <a:p>
            <a:pPr marL="633413" lvl="1">
              <a:lnSpc>
                <a:spcPct val="150000"/>
              </a:lnSpc>
            </a:pPr>
            <a:r>
              <a:rPr lang="ja-JP" altLang="en-US" dirty="0">
                <a:solidFill>
                  <a:srgbClr val="000000"/>
                </a:solidFill>
                <a:latin typeface="Meiryo" panose="020B0604030504040204" pitchFamily="50" charset="-128"/>
                <a:ea typeface="Meiryo" panose="020B0604030504040204" pitchFamily="50" charset="-128"/>
              </a:rPr>
              <a:t>ならし保育開始日は、</a:t>
            </a:r>
            <a:r>
              <a:rPr lang="ja-JP" altLang="en-US" u="sng" dirty="0">
                <a:solidFill>
                  <a:srgbClr val="000000"/>
                </a:solidFill>
                <a:latin typeface="Meiryo" panose="020B0604030504040204" pitchFamily="50" charset="-128"/>
                <a:ea typeface="Meiryo" panose="020B0604030504040204" pitchFamily="50" charset="-128"/>
              </a:rPr>
              <a:t>復職日又は勤務開始日のある月の１日以降となります。</a:t>
            </a:r>
            <a:endParaRPr lang="en-US" altLang="ja-JP" u="sng" dirty="0">
              <a:solidFill>
                <a:srgbClr val="000000"/>
              </a:solidFill>
              <a:latin typeface="Meiryo" panose="020B0604030504040204" pitchFamily="50" charset="-128"/>
              <a:ea typeface="Meiryo" panose="020B0604030504040204" pitchFamily="50" charset="-128"/>
            </a:endParaRPr>
          </a:p>
          <a:p>
            <a:pPr marL="633413" lvl="1">
              <a:lnSpc>
                <a:spcPct val="150000"/>
              </a:lnSpc>
            </a:pPr>
            <a:r>
              <a:rPr lang="ja-JP" altLang="en-US" sz="1600" dirty="0">
                <a:solidFill>
                  <a:srgbClr val="000000"/>
                </a:solidFill>
                <a:latin typeface="Meiryo" panose="020B0604030504040204" pitchFamily="50" charset="-128"/>
                <a:ea typeface="Meiryo" panose="020B0604030504040204" pitchFamily="50" charset="-128"/>
              </a:rPr>
              <a:t>　</a:t>
            </a:r>
            <a:endParaRPr lang="en-US" altLang="ja-JP" dirty="0">
              <a:solidFill>
                <a:srgbClr val="000000"/>
              </a:solidFill>
              <a:latin typeface="Meiryo" panose="020B0604030504040204" pitchFamily="50" charset="-128"/>
              <a:ea typeface="Meiryo" panose="020B0604030504040204" pitchFamily="50" charset="-128"/>
            </a:endParaRPr>
          </a:p>
          <a:p>
            <a:pPr marL="633413" lvl="1">
              <a:lnSpc>
                <a:spcPct val="150000"/>
              </a:lnSpc>
            </a:pPr>
            <a:r>
              <a:rPr lang="ja-JP" altLang="en-US" dirty="0">
                <a:solidFill>
                  <a:srgbClr val="000000"/>
                </a:solidFill>
                <a:latin typeface="Meiryo" panose="020B0604030504040204" pitchFamily="50" charset="-128"/>
                <a:ea typeface="Meiryo" panose="020B0604030504040204" pitchFamily="50" charset="-128"/>
              </a:rPr>
              <a:t>なお、１日が復職日の場合でも、ならし保育開始日は１日となります。</a:t>
            </a:r>
            <a:endParaRPr lang="en-US" altLang="ja-JP" dirty="0">
              <a:solidFill>
                <a:srgbClr val="000000"/>
              </a:solidFill>
              <a:latin typeface="Meiryo" panose="020B0604030504040204" pitchFamily="50" charset="-128"/>
              <a:ea typeface="Meiryo" panose="020B0604030504040204" pitchFamily="50" charset="-128"/>
            </a:endParaRPr>
          </a:p>
          <a:p>
            <a:pPr marL="633413" lvl="1">
              <a:lnSpc>
                <a:spcPct val="150000"/>
              </a:lnSpc>
            </a:pPr>
            <a:endParaRPr lang="en-US" altLang="ja-JP" sz="1600" dirty="0">
              <a:solidFill>
                <a:srgbClr val="000000"/>
              </a:solidFill>
              <a:latin typeface="Meiryo" panose="020B0604030504040204" pitchFamily="50" charset="-128"/>
              <a:ea typeface="Meiryo" panose="020B0604030504040204" pitchFamily="50" charset="-128"/>
            </a:endParaRPr>
          </a:p>
          <a:p>
            <a:pPr marL="633413" lvl="1">
              <a:lnSpc>
                <a:spcPct val="150000"/>
              </a:lnSpc>
            </a:pPr>
            <a:endParaRPr lang="en-US" altLang="ja-JP" sz="1600" dirty="0">
              <a:solidFill>
                <a:srgbClr val="000000"/>
              </a:solidFill>
              <a:latin typeface="Meiryo" panose="020B0604030504040204" pitchFamily="50" charset="-128"/>
              <a:ea typeface="Meiryo" panose="020B0604030504040204" pitchFamily="50" charset="-128"/>
            </a:endParaRPr>
          </a:p>
        </p:txBody>
      </p:sp>
      <p:sp>
        <p:nvSpPr>
          <p:cNvPr id="6" name="角丸四角形 5">
            <a:hlinkClick r:id="rId2" action="ppaction://hlinksldjump"/>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7" name="角丸四角形 6">
            <a:hlinkClick r:id="rId3" action="ppaction://hlinksldjump"/>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sp>
        <p:nvSpPr>
          <p:cNvPr id="2" name="テキスト ボックス 1">
            <a:extLst>
              <a:ext uri="{FF2B5EF4-FFF2-40B4-BE49-F238E27FC236}">
                <a16:creationId xmlns:a16="http://schemas.microsoft.com/office/drawing/2014/main" id="{727D5E90-AF20-4DF9-8F18-240675457676}"/>
              </a:ext>
            </a:extLst>
          </p:cNvPr>
          <p:cNvSpPr txBox="1"/>
          <p:nvPr/>
        </p:nvSpPr>
        <p:spPr>
          <a:xfrm>
            <a:off x="4201523" y="1015480"/>
            <a:ext cx="4602235" cy="738664"/>
          </a:xfrm>
          <a:prstGeom prst="rect">
            <a:avLst/>
          </a:prstGeom>
          <a:noFill/>
        </p:spPr>
        <p:txBody>
          <a:bodyPr wrap="square" rtlCol="0">
            <a:spAutoFit/>
          </a:bodyPr>
          <a:lstStyle/>
          <a:p>
            <a:r>
              <a:rPr lang="ja-JP" altLang="en-US" sz="1400" b="1" dirty="0">
                <a:solidFill>
                  <a:srgbClr val="000000"/>
                </a:solidFill>
                <a:latin typeface="Meiryo" panose="020B0604030504040204" pitchFamily="50" charset="-128"/>
                <a:ea typeface="Meiryo" panose="020B0604030504040204" pitchFamily="50" charset="-128"/>
              </a:rPr>
              <a:t>ならし保育とは</a:t>
            </a:r>
            <a:r>
              <a:rPr lang="en-US" altLang="ja-JP" sz="1400" b="1" dirty="0">
                <a:solidFill>
                  <a:srgbClr val="000000"/>
                </a:solidFill>
                <a:latin typeface="Meiryo" panose="020B0604030504040204" pitchFamily="50" charset="-128"/>
                <a:ea typeface="Meiryo" panose="020B0604030504040204" pitchFamily="50" charset="-128"/>
              </a:rPr>
              <a:t>…</a:t>
            </a:r>
            <a:r>
              <a:rPr lang="ja-JP" altLang="en-US" sz="1400" b="1" dirty="0">
                <a:solidFill>
                  <a:srgbClr val="000000"/>
                </a:solidFill>
                <a:latin typeface="Meiryo" panose="020B0604030504040204" pitchFamily="50" charset="-128"/>
                <a:ea typeface="Meiryo" panose="020B0604030504040204" pitchFamily="50" charset="-128"/>
              </a:rPr>
              <a:t>環境や生活の急激な変化に適応していくために短時間の保育を実施して、徐々に集団生活に慣れていく期間の保育です。</a:t>
            </a:r>
            <a:endParaRPr lang="en-US" altLang="ja-JP" sz="1400" dirty="0">
              <a:solidFill>
                <a:srgbClr val="000000"/>
              </a:solidFill>
              <a:latin typeface="Meiryo" panose="020B0604030504040204" pitchFamily="50" charset="-128"/>
              <a:ea typeface="Meiryo" panose="020B0604030504040204" pitchFamily="50" charset="-128"/>
            </a:endParaRPr>
          </a:p>
        </p:txBody>
      </p:sp>
    </p:spTree>
    <p:extLst>
      <p:ext uri="{BB962C8B-B14F-4D97-AF65-F5344CB8AC3E}">
        <p14:creationId xmlns:p14="http://schemas.microsoft.com/office/powerpoint/2010/main" val="588252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p:cNvPicPr>
            <a:picLocks noChangeAspect="1"/>
          </p:cNvPicPr>
          <p:nvPr/>
        </p:nvPicPr>
        <p:blipFill>
          <a:blip r:embed="rId2"/>
          <a:stretch>
            <a:fillRect/>
          </a:stretch>
        </p:blipFill>
        <p:spPr>
          <a:xfrm>
            <a:off x="7311070" y="5371120"/>
            <a:ext cx="1312436" cy="1312436"/>
          </a:xfrm>
          <a:prstGeom prst="rect">
            <a:avLst/>
          </a:prstGeom>
        </p:spPr>
      </p:pic>
      <p:sp>
        <p:nvSpPr>
          <p:cNvPr id="22" name="正方形/長方形 21"/>
          <p:cNvSpPr/>
          <p:nvPr/>
        </p:nvSpPr>
        <p:spPr>
          <a:xfrm>
            <a:off x="398929" y="1218189"/>
            <a:ext cx="9198431" cy="5366854"/>
          </a:xfrm>
          <a:prstGeom prst="rect">
            <a:avLst/>
          </a:prstGeom>
        </p:spPr>
        <p:txBody>
          <a:bodyPr wrap="square">
            <a:spAutoFit/>
          </a:bodyPr>
          <a:lstStyle/>
          <a:p>
            <a:r>
              <a:rPr lang="en-US" altLang="ja-JP" sz="2400" b="1" dirty="0">
                <a:solidFill>
                  <a:srgbClr val="000000"/>
                </a:solidFill>
                <a:latin typeface="Meiryo" panose="020B0604030504040204" pitchFamily="50" charset="-128"/>
                <a:ea typeface="Meiryo" panose="020B0604030504040204" pitchFamily="50" charset="-128"/>
              </a:rPr>
              <a:t>Q</a:t>
            </a:r>
            <a:r>
              <a:rPr lang="ja-JP" altLang="en-US" sz="2400" b="1" dirty="0">
                <a:solidFill>
                  <a:srgbClr val="000000"/>
                </a:solidFill>
                <a:latin typeface="Meiryo" panose="020B0604030504040204" pitchFamily="50" charset="-128"/>
                <a:ea typeface="Meiryo" panose="020B0604030504040204" pitchFamily="50" charset="-128"/>
              </a:rPr>
              <a:t>　保育料、延長保育の料金について</a:t>
            </a:r>
            <a:endParaRPr lang="en-US" altLang="ja-JP" sz="2400" b="1" dirty="0">
              <a:solidFill>
                <a:srgbClr val="000000"/>
              </a:solidFill>
              <a:latin typeface="Meiryo" panose="020B0604030504040204" pitchFamily="50" charset="-128"/>
              <a:ea typeface="Meiryo" panose="020B0604030504040204" pitchFamily="50" charset="-128"/>
            </a:endParaRPr>
          </a:p>
          <a:p>
            <a:endParaRPr lang="en-US" altLang="ja-JP" sz="2400" b="1" dirty="0">
              <a:solidFill>
                <a:srgbClr val="000000"/>
              </a:solidFill>
              <a:latin typeface="Meiryo" panose="020B0604030504040204" pitchFamily="50" charset="-128"/>
              <a:ea typeface="Meiryo" panose="020B0604030504040204" pitchFamily="50" charset="-128"/>
            </a:endParaRPr>
          </a:p>
          <a:p>
            <a:r>
              <a:rPr lang="en-US" altLang="ja-JP" sz="2400" b="1" dirty="0">
                <a:solidFill>
                  <a:srgbClr val="000000"/>
                </a:solidFill>
                <a:latin typeface="Meiryo" panose="020B0604030504040204" pitchFamily="50" charset="-128"/>
                <a:ea typeface="Meiryo" panose="020B0604030504040204" pitchFamily="50" charset="-128"/>
              </a:rPr>
              <a:t>A</a:t>
            </a:r>
            <a:r>
              <a:rPr lang="ja-JP" altLang="en-US" sz="2400" b="1" dirty="0">
                <a:solidFill>
                  <a:srgbClr val="000000"/>
                </a:solidFill>
                <a:latin typeface="Meiryo" panose="020B0604030504040204" pitchFamily="50" charset="-128"/>
                <a:ea typeface="Meiryo" panose="020B0604030504040204" pitchFamily="50" charset="-128"/>
              </a:rPr>
              <a:t>　利用者負担額（保育料）は、</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　  両親の市町村民税の課税状況等により決定されます。</a:t>
            </a:r>
            <a:endParaRPr lang="en-US" altLang="ja-JP" sz="2400" b="1" dirty="0">
              <a:solidFill>
                <a:srgbClr val="000000"/>
              </a:solidFill>
              <a:latin typeface="Meiryo" panose="020B0604030504040204" pitchFamily="50" charset="-128"/>
              <a:ea typeface="Meiryo" panose="020B0604030504040204" pitchFamily="50" charset="-128"/>
            </a:endParaRPr>
          </a:p>
          <a:p>
            <a:pPr>
              <a:lnSpc>
                <a:spcPct val="150000"/>
              </a:lnSpc>
            </a:pPr>
            <a:r>
              <a:rPr lang="ja-JP" altLang="en-US" dirty="0">
                <a:solidFill>
                  <a:srgbClr val="000000"/>
                </a:solidFill>
                <a:latin typeface="Meiryo" panose="020B0604030504040204" pitchFamily="50" charset="-128"/>
                <a:ea typeface="Meiryo" panose="020B0604030504040204" pitchFamily="50" charset="-128"/>
              </a:rPr>
              <a:t>　　　令和９年４月入所の場合は、令和７年１月～</a:t>
            </a:r>
            <a:r>
              <a:rPr lang="en-US" altLang="ja-JP" dirty="0">
                <a:solidFill>
                  <a:srgbClr val="000000"/>
                </a:solidFill>
                <a:latin typeface="Meiryo" panose="020B0604030504040204" pitchFamily="50" charset="-128"/>
                <a:ea typeface="Meiryo" panose="020B0604030504040204" pitchFamily="50" charset="-128"/>
              </a:rPr>
              <a:t>12</a:t>
            </a:r>
            <a:r>
              <a:rPr lang="ja-JP" altLang="en-US" dirty="0">
                <a:solidFill>
                  <a:srgbClr val="000000"/>
                </a:solidFill>
                <a:latin typeface="Meiryo" panose="020B0604030504040204" pitchFamily="50" charset="-128"/>
                <a:ea typeface="Meiryo" panose="020B0604030504040204" pitchFamily="50" charset="-128"/>
              </a:rPr>
              <a:t>月までの所得状況により決定され　　</a:t>
            </a:r>
            <a:endParaRPr lang="en-US" altLang="ja-JP" dirty="0">
              <a:solidFill>
                <a:srgbClr val="000000"/>
              </a:solidFill>
              <a:latin typeface="Meiryo" panose="020B0604030504040204" pitchFamily="50" charset="-128"/>
              <a:ea typeface="Meiryo" panose="020B0604030504040204" pitchFamily="50" charset="-128"/>
            </a:endParaRPr>
          </a:p>
          <a:p>
            <a:pPr>
              <a:lnSpc>
                <a:spcPct val="150000"/>
              </a:lnSpc>
            </a:pPr>
            <a:r>
              <a:rPr lang="ja-JP" altLang="en-US" dirty="0">
                <a:solidFill>
                  <a:srgbClr val="000000"/>
                </a:solidFill>
                <a:latin typeface="Meiryo" panose="020B0604030504040204" pitchFamily="50" charset="-128"/>
                <a:ea typeface="Meiryo" panose="020B0604030504040204" pitchFamily="50" charset="-128"/>
              </a:rPr>
              <a:t>　　　ます。</a:t>
            </a:r>
            <a:r>
              <a:rPr lang="ja-JP" altLang="en-US" dirty="0">
                <a:latin typeface="Meiryo" panose="020B0604030504040204" pitchFamily="50" charset="-128"/>
                <a:ea typeface="Meiryo" panose="020B0604030504040204" pitchFamily="50" charset="-128"/>
              </a:rPr>
              <a:t>利用者負担額の早見表は、</a:t>
            </a:r>
            <a:r>
              <a:rPr lang="ja-JP" altLang="en-US" b="1" dirty="0">
                <a:latin typeface="Meiryo" panose="020B0604030504040204" pitchFamily="50" charset="-128"/>
                <a:ea typeface="Meiryo" panose="020B0604030504040204" pitchFamily="50" charset="-128"/>
              </a:rPr>
              <a:t>「令和９年度　保育所入所のご案内」</a:t>
            </a:r>
            <a:r>
              <a:rPr lang="ja-JP" altLang="en-US" dirty="0">
                <a:latin typeface="Meiryo" panose="020B0604030504040204" pitchFamily="50" charset="-128"/>
                <a:ea typeface="Meiryo" panose="020B0604030504040204" pitchFamily="50" charset="-128"/>
              </a:rPr>
              <a:t>をご確認　</a:t>
            </a:r>
            <a:endParaRPr lang="en-US" altLang="ja-JP" dirty="0">
              <a:latin typeface="Meiryo" panose="020B0604030504040204" pitchFamily="50" charset="-128"/>
              <a:ea typeface="Meiryo" panose="020B0604030504040204" pitchFamily="50" charset="-128"/>
            </a:endParaRPr>
          </a:p>
          <a:p>
            <a:pPr>
              <a:lnSpc>
                <a:spcPct val="150000"/>
              </a:lnSpc>
            </a:pPr>
            <a:r>
              <a:rPr lang="ja-JP" altLang="en-US" dirty="0">
                <a:latin typeface="Meiryo" panose="020B0604030504040204" pitchFamily="50" charset="-128"/>
                <a:ea typeface="Meiryo" panose="020B0604030504040204" pitchFamily="50" charset="-128"/>
              </a:rPr>
              <a:t>　　　ください。</a:t>
            </a:r>
            <a:endParaRPr lang="en-US" altLang="ja-JP" dirty="0">
              <a:latin typeface="Meiryo" panose="020B0604030504040204" pitchFamily="50" charset="-128"/>
              <a:ea typeface="Meiryo" panose="020B0604030504040204" pitchFamily="50" charset="-128"/>
            </a:endParaRPr>
          </a:p>
          <a:p>
            <a:pPr>
              <a:lnSpc>
                <a:spcPct val="150000"/>
              </a:lnSpc>
            </a:pPr>
            <a:r>
              <a:rPr lang="ja-JP" altLang="en-US" dirty="0">
                <a:solidFill>
                  <a:srgbClr val="000000"/>
                </a:solidFill>
                <a:latin typeface="Meiryo" panose="020B0604030504040204" pitchFamily="50" charset="-128"/>
                <a:ea typeface="Meiryo" panose="020B0604030504040204" pitchFamily="50" charset="-128"/>
              </a:rPr>
              <a:t>　　　保育所によっては、教材費や行事参加費などの実費徴収がある場合があります。</a:t>
            </a:r>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r>
              <a:rPr lang="en-US" altLang="ja-JP" sz="2400" b="1" dirty="0">
                <a:solidFill>
                  <a:srgbClr val="000000"/>
                </a:solidFill>
                <a:latin typeface="Meiryo" panose="020B0604030504040204" pitchFamily="50" charset="-128"/>
                <a:ea typeface="Meiryo" panose="020B0604030504040204" pitchFamily="50" charset="-128"/>
              </a:rPr>
              <a:t>A</a:t>
            </a:r>
            <a:r>
              <a:rPr lang="ja-JP" altLang="en-US" sz="2400" b="1" dirty="0">
                <a:solidFill>
                  <a:srgbClr val="000000"/>
                </a:solidFill>
                <a:latin typeface="Meiryo" panose="020B0604030504040204" pitchFamily="50" charset="-128"/>
                <a:ea typeface="Meiryo" panose="020B0604030504040204" pitchFamily="50" charset="-128"/>
              </a:rPr>
              <a:t>　延長保育の料金は、以下のとおりです。</a:t>
            </a:r>
            <a:endParaRPr lang="en-US" altLang="ja-JP" sz="3200" b="1" dirty="0">
              <a:solidFill>
                <a:srgbClr val="000000"/>
              </a:solidFill>
              <a:latin typeface="Meiryo" panose="020B0604030504040204" pitchFamily="50" charset="-128"/>
              <a:ea typeface="Meiryo" panose="020B0604030504040204" pitchFamily="50" charset="-128"/>
            </a:endParaRPr>
          </a:p>
          <a:p>
            <a:pPr>
              <a:lnSpc>
                <a:spcPct val="150000"/>
              </a:lnSpc>
            </a:pPr>
            <a:r>
              <a:rPr lang="ja-JP" altLang="en-US" dirty="0">
                <a:solidFill>
                  <a:srgbClr val="000000"/>
                </a:solidFill>
                <a:latin typeface="Meiryo" panose="020B0604030504040204" pitchFamily="50" charset="-128"/>
                <a:ea typeface="Meiryo" panose="020B0604030504040204" pitchFamily="50" charset="-128"/>
              </a:rPr>
              <a:t>　　</a:t>
            </a:r>
            <a:r>
              <a:rPr lang="ja-JP" altLang="en-US" dirty="0">
                <a:solidFill>
                  <a:srgbClr val="F28E95"/>
                </a:solidFill>
                <a:latin typeface="Meiryo" panose="020B0604030504040204" pitchFamily="50" charset="-128"/>
                <a:ea typeface="Meiryo" panose="020B0604030504040204" pitchFamily="50" charset="-128"/>
              </a:rPr>
              <a:t>●</a:t>
            </a:r>
            <a:r>
              <a:rPr lang="ja-JP" altLang="en-US" dirty="0">
                <a:solidFill>
                  <a:srgbClr val="000000"/>
                </a:solidFill>
                <a:latin typeface="Meiryo" panose="020B0604030504040204" pitchFamily="50" charset="-128"/>
                <a:ea typeface="Meiryo" panose="020B0604030504040204" pitchFamily="50" charset="-128"/>
              </a:rPr>
              <a:t>公立保育所　</a:t>
            </a:r>
            <a:r>
              <a:rPr lang="en-US" altLang="ja-JP" dirty="0">
                <a:solidFill>
                  <a:srgbClr val="000000"/>
                </a:solidFill>
                <a:latin typeface="Meiryo" panose="020B0604030504040204" pitchFamily="50" charset="-128"/>
                <a:ea typeface="Meiryo" panose="020B0604030504040204" pitchFamily="50" charset="-128"/>
              </a:rPr>
              <a:t>…</a:t>
            </a:r>
            <a:r>
              <a:rPr lang="ja-JP" altLang="en-US" dirty="0">
                <a:solidFill>
                  <a:srgbClr val="000000"/>
                </a:solidFill>
                <a:latin typeface="Meiryo" panose="020B0604030504040204" pitchFamily="50" charset="-128"/>
                <a:ea typeface="Meiryo" panose="020B0604030504040204" pitchFamily="50" charset="-128"/>
              </a:rPr>
              <a:t>　</a:t>
            </a:r>
            <a:r>
              <a:rPr lang="en-US" altLang="ja-JP" dirty="0">
                <a:solidFill>
                  <a:srgbClr val="000000"/>
                </a:solidFill>
                <a:latin typeface="Meiryo" panose="020B0604030504040204" pitchFamily="50" charset="-128"/>
                <a:ea typeface="Meiryo" panose="020B0604030504040204" pitchFamily="50" charset="-128"/>
              </a:rPr>
              <a:t>30</a:t>
            </a:r>
            <a:r>
              <a:rPr lang="ja-JP" altLang="en-US" dirty="0">
                <a:solidFill>
                  <a:srgbClr val="000000"/>
                </a:solidFill>
                <a:latin typeface="Meiryo" panose="020B0604030504040204" pitchFamily="50" charset="-128"/>
                <a:ea typeface="Meiryo" panose="020B0604030504040204" pitchFamily="50" charset="-128"/>
              </a:rPr>
              <a:t>分ごとに</a:t>
            </a:r>
            <a:r>
              <a:rPr lang="en-US" altLang="ja-JP" dirty="0">
                <a:solidFill>
                  <a:srgbClr val="000000"/>
                </a:solidFill>
                <a:latin typeface="Meiryo" panose="020B0604030504040204" pitchFamily="50" charset="-128"/>
                <a:ea typeface="Meiryo" panose="020B0604030504040204" pitchFamily="50" charset="-128"/>
              </a:rPr>
              <a:t>150</a:t>
            </a:r>
            <a:r>
              <a:rPr lang="ja-JP" altLang="en-US" dirty="0">
                <a:solidFill>
                  <a:srgbClr val="000000"/>
                </a:solidFill>
                <a:latin typeface="Meiryo" panose="020B0604030504040204" pitchFamily="50" charset="-128"/>
                <a:ea typeface="Meiryo" panose="020B0604030504040204" pitchFamily="50" charset="-128"/>
              </a:rPr>
              <a:t>円。</a:t>
            </a:r>
            <a:endParaRPr lang="en-US" altLang="ja-JP" dirty="0">
              <a:solidFill>
                <a:srgbClr val="000000"/>
              </a:solidFill>
              <a:latin typeface="Meiryo" panose="020B0604030504040204" pitchFamily="50" charset="-128"/>
              <a:ea typeface="Meiryo" panose="020B0604030504040204" pitchFamily="50" charset="-128"/>
            </a:endParaRPr>
          </a:p>
          <a:p>
            <a:pPr>
              <a:lnSpc>
                <a:spcPct val="150000"/>
              </a:lnSpc>
            </a:pPr>
            <a:r>
              <a:rPr lang="ja-JP" altLang="en-US" dirty="0">
                <a:solidFill>
                  <a:srgbClr val="000000"/>
                </a:solidFill>
                <a:latin typeface="Meiryo" panose="020B0604030504040204" pitchFamily="50" charset="-128"/>
                <a:ea typeface="Meiryo" panose="020B0604030504040204" pitchFamily="50" charset="-128"/>
              </a:rPr>
              <a:t>　　</a:t>
            </a:r>
            <a:r>
              <a:rPr lang="ja-JP" altLang="en-US" dirty="0">
                <a:solidFill>
                  <a:srgbClr val="F28E95"/>
                </a:solidFill>
                <a:latin typeface="Meiryo" panose="020B0604030504040204" pitchFamily="50" charset="-128"/>
                <a:ea typeface="Meiryo" panose="020B0604030504040204" pitchFamily="50" charset="-128"/>
              </a:rPr>
              <a:t>●</a:t>
            </a:r>
            <a:r>
              <a:rPr lang="ja-JP" altLang="en-US" dirty="0">
                <a:solidFill>
                  <a:srgbClr val="000000"/>
                </a:solidFill>
                <a:latin typeface="Meiryo" panose="020B0604030504040204" pitchFamily="50" charset="-128"/>
                <a:ea typeface="Meiryo" panose="020B0604030504040204" pitchFamily="50" charset="-128"/>
              </a:rPr>
              <a:t>民間保育園　</a:t>
            </a:r>
            <a:r>
              <a:rPr lang="en-US" altLang="ja-JP" dirty="0">
                <a:solidFill>
                  <a:srgbClr val="000000"/>
                </a:solidFill>
                <a:latin typeface="Meiryo" panose="020B0604030504040204" pitchFamily="50" charset="-128"/>
                <a:ea typeface="Meiryo" panose="020B0604030504040204" pitchFamily="50" charset="-128"/>
              </a:rPr>
              <a:t>…</a:t>
            </a:r>
            <a:r>
              <a:rPr lang="ja-JP" altLang="en-US" dirty="0">
                <a:solidFill>
                  <a:srgbClr val="000000"/>
                </a:solidFill>
                <a:latin typeface="Meiryo" panose="020B0604030504040204" pitchFamily="50" charset="-128"/>
                <a:ea typeface="Meiryo" panose="020B0604030504040204" pitchFamily="50" charset="-128"/>
              </a:rPr>
              <a:t>　保育園ごとに延長保育の開始時間、</a:t>
            </a:r>
            <a:endParaRPr lang="en-US" altLang="ja-JP" dirty="0">
              <a:solidFill>
                <a:srgbClr val="000000"/>
              </a:solidFill>
              <a:latin typeface="Meiryo" panose="020B0604030504040204" pitchFamily="50" charset="-128"/>
              <a:ea typeface="Meiryo" panose="020B0604030504040204" pitchFamily="50" charset="-128"/>
            </a:endParaRPr>
          </a:p>
          <a:p>
            <a:pPr>
              <a:lnSpc>
                <a:spcPct val="150000"/>
              </a:lnSpc>
            </a:pPr>
            <a:r>
              <a:rPr lang="ja-JP" altLang="en-US" dirty="0">
                <a:solidFill>
                  <a:srgbClr val="000000"/>
                </a:solidFill>
                <a:latin typeface="Meiryo" panose="020B0604030504040204" pitchFamily="50" charset="-128"/>
                <a:ea typeface="Meiryo" panose="020B0604030504040204" pitchFamily="50" charset="-128"/>
              </a:rPr>
              <a:t>　　　　　　　　　　　料金が異なります。</a:t>
            </a:r>
            <a:endParaRPr lang="en-US" altLang="ja-JP" sz="2400" b="1" dirty="0">
              <a:solidFill>
                <a:srgbClr val="000000"/>
              </a:solidFill>
              <a:latin typeface="Meiryo" panose="020B0604030504040204" pitchFamily="50" charset="-128"/>
              <a:ea typeface="Meiryo" panose="020B0604030504040204" pitchFamily="50" charset="-128"/>
            </a:endParaRPr>
          </a:p>
        </p:txBody>
      </p:sp>
      <p:sp>
        <p:nvSpPr>
          <p:cNvPr id="11406"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よくある質問　その３</a:t>
            </a:r>
            <a:endParaRPr lang="en-US" altLang="ja-JP" dirty="0"/>
          </a:p>
        </p:txBody>
      </p:sp>
      <p:sp>
        <p:nvSpPr>
          <p:cNvPr id="6" name="正方形/長方形 5"/>
          <p:cNvSpPr/>
          <p:nvPr/>
        </p:nvSpPr>
        <p:spPr>
          <a:xfrm>
            <a:off x="6741198" y="4847900"/>
            <a:ext cx="2555850" cy="523220"/>
          </a:xfrm>
          <a:prstGeom prst="rect">
            <a:avLst/>
          </a:prstGeom>
        </p:spPr>
        <p:txBody>
          <a:bodyPr wrap="square">
            <a:spAutoFit/>
          </a:bodyPr>
          <a:lstStyle/>
          <a:p>
            <a:pPr algn="ctr"/>
            <a:r>
              <a:rPr lang="ja-JP" altLang="en-US" sz="1400" dirty="0">
                <a:solidFill>
                  <a:srgbClr val="000000"/>
                </a:solidFill>
                <a:latin typeface="Meiryo" panose="020B0604030504040204" pitchFamily="50" charset="-128"/>
                <a:ea typeface="Meiryo" panose="020B0604030504040204" pitchFamily="50" charset="-128"/>
                <a:hlinkClick r:id="rId3"/>
              </a:rPr>
              <a:t>「民間保育園の特徴」等に</a:t>
            </a:r>
            <a:endParaRPr lang="en-US" altLang="ja-JP" sz="1400" dirty="0">
              <a:solidFill>
                <a:srgbClr val="000000"/>
              </a:solidFill>
              <a:latin typeface="Meiryo" panose="020B0604030504040204" pitchFamily="50" charset="-128"/>
              <a:ea typeface="Meiryo" panose="020B0604030504040204" pitchFamily="50" charset="-128"/>
              <a:hlinkClick r:id="rId3"/>
            </a:endParaRPr>
          </a:p>
          <a:p>
            <a:pPr algn="ctr"/>
            <a:r>
              <a:rPr lang="ja-JP" altLang="en-US" sz="1400" dirty="0">
                <a:solidFill>
                  <a:srgbClr val="000000"/>
                </a:solidFill>
                <a:latin typeface="Meiryo" panose="020B0604030504040204" pitchFamily="50" charset="-128"/>
                <a:ea typeface="Meiryo" panose="020B0604030504040204" pitchFamily="50" charset="-128"/>
                <a:hlinkClick r:id="rId3"/>
              </a:rPr>
              <a:t>参考情報があります</a:t>
            </a:r>
            <a:endParaRPr lang="ja-JP" altLang="en-US" sz="1400" dirty="0">
              <a:solidFill>
                <a:srgbClr val="000000"/>
              </a:solidFill>
              <a:latin typeface="Meiryo" panose="020B0604030504040204" pitchFamily="50" charset="-128"/>
              <a:ea typeface="Meiryo" panose="020B0604030504040204" pitchFamily="50" charset="-128"/>
            </a:endParaRPr>
          </a:p>
        </p:txBody>
      </p:sp>
      <p:sp>
        <p:nvSpPr>
          <p:cNvPr id="10" name="角丸四角形 9">
            <a:hlinkClick r:id="rId4" action="ppaction://hlinksldjump"/>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11" name="角丸四角形 10">
            <a:hlinkClick r:id="rId5" action="ppaction://hlinksldjump"/>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pic>
        <p:nvPicPr>
          <p:cNvPr id="3" name="図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46130" y="2907675"/>
            <a:ext cx="1492827" cy="1492827"/>
          </a:xfrm>
          <a:prstGeom prst="rect">
            <a:avLst/>
          </a:prstGeom>
        </p:spPr>
      </p:pic>
    </p:spTree>
    <p:extLst>
      <p:ext uri="{BB962C8B-B14F-4D97-AF65-F5344CB8AC3E}">
        <p14:creationId xmlns:p14="http://schemas.microsoft.com/office/powerpoint/2010/main" val="1421711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06" name="タイトル 1"/>
          <p:cNvSpPr txBox="1">
            <a:spLocks/>
          </p:cNvSpPr>
          <p:nvPr/>
        </p:nvSpPr>
        <p:spPr bwMode="auto">
          <a:xfrm>
            <a:off x="1609725" y="192957"/>
            <a:ext cx="6686550" cy="46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その他の保育サービス</a:t>
            </a:r>
            <a:endParaRPr lang="en-US" altLang="ja-JP" dirty="0"/>
          </a:p>
        </p:txBody>
      </p:sp>
      <p:sp>
        <p:nvSpPr>
          <p:cNvPr id="22" name="正方形/長方形 21"/>
          <p:cNvSpPr/>
          <p:nvPr/>
        </p:nvSpPr>
        <p:spPr>
          <a:xfrm>
            <a:off x="181137" y="661170"/>
            <a:ext cx="9543725" cy="6290183"/>
          </a:xfrm>
          <a:prstGeom prst="rect">
            <a:avLst/>
          </a:prstGeom>
        </p:spPr>
        <p:txBody>
          <a:bodyPr wrap="square">
            <a:spAutoFit/>
          </a:bodyPr>
          <a:lstStyle/>
          <a:p>
            <a:pPr indent="-1798638">
              <a:lnSpc>
                <a:spcPct val="150000"/>
              </a:lnSpc>
              <a:tabLst>
                <a:tab pos="2773363" algn="l"/>
                <a:tab pos="2876550" algn="l"/>
              </a:tabLst>
            </a:pPr>
            <a:r>
              <a:rPr lang="en-US" altLang="ja-JP" dirty="0">
                <a:solidFill>
                  <a:srgbClr val="000000"/>
                </a:solidFill>
                <a:latin typeface="Meiryo" panose="020B0604030504040204" pitchFamily="50" charset="-128"/>
                <a:ea typeface="Meiryo" panose="020B0604030504040204" pitchFamily="50" charset="-128"/>
              </a:rPr>
              <a:t>【</a:t>
            </a:r>
            <a:r>
              <a:rPr lang="ja-JP" altLang="en-US" dirty="0">
                <a:solidFill>
                  <a:srgbClr val="000000"/>
                </a:solidFill>
                <a:latin typeface="Meiryo" panose="020B0604030504040204" pitchFamily="50" charset="-128"/>
                <a:ea typeface="Meiryo" panose="020B0604030504040204" pitchFamily="50" charset="-128"/>
              </a:rPr>
              <a:t>定期的に利用する保育サービス</a:t>
            </a:r>
            <a:r>
              <a:rPr lang="en-US" altLang="ja-JP" dirty="0">
                <a:solidFill>
                  <a:srgbClr val="000000"/>
                </a:solidFill>
                <a:latin typeface="Meiryo" panose="020B0604030504040204" pitchFamily="50" charset="-128"/>
                <a:ea typeface="Meiryo" panose="020B0604030504040204" pitchFamily="50" charset="-128"/>
              </a:rPr>
              <a:t>】</a:t>
            </a: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●つくば市こども誰でも通園制度（生後６か月～満３歳未満）</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　保護者の就労要件を問わずに、週に１日４時間以上、月４０時間まで定期的に保育所等を利用できる制度です。同年代の子ども同士で触れ合うことにより、年齢に応じた遊びや新たな気づきを通してお子様の健やかな成長を支えます。</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en-US" altLang="ja-JP" dirty="0">
                <a:solidFill>
                  <a:srgbClr val="000000"/>
                </a:solidFill>
                <a:latin typeface="Meiryo" panose="020B0604030504040204" pitchFamily="50" charset="-128"/>
                <a:ea typeface="Meiryo" panose="020B0604030504040204" pitchFamily="50" charset="-128"/>
              </a:rPr>
              <a:t>【</a:t>
            </a:r>
            <a:r>
              <a:rPr lang="ja-JP" altLang="en-US" dirty="0">
                <a:solidFill>
                  <a:srgbClr val="000000"/>
                </a:solidFill>
                <a:latin typeface="Meiryo" panose="020B0604030504040204" pitchFamily="50" charset="-128"/>
                <a:ea typeface="Meiryo" panose="020B0604030504040204" pitchFamily="50" charset="-128"/>
              </a:rPr>
              <a:t>一時的に利用する保育サービス</a:t>
            </a:r>
            <a:r>
              <a:rPr lang="en-US" altLang="ja-JP" dirty="0">
                <a:solidFill>
                  <a:srgbClr val="000000"/>
                </a:solidFill>
                <a:latin typeface="Meiryo" panose="020B0604030504040204" pitchFamily="50" charset="-128"/>
                <a:ea typeface="Meiryo" panose="020B0604030504040204" pitchFamily="50" charset="-128"/>
              </a:rPr>
              <a:t>】</a:t>
            </a:r>
            <a:r>
              <a:rPr lang="ja-JP" altLang="en-US" dirty="0">
                <a:solidFill>
                  <a:srgbClr val="000000"/>
                </a:solidFill>
                <a:latin typeface="Meiryo" panose="020B0604030504040204" pitchFamily="50" charset="-128"/>
                <a:ea typeface="Meiryo" panose="020B0604030504040204" pitchFamily="50" charset="-128"/>
              </a:rPr>
              <a:t>　</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●一時預かり</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　保護者の労働や傷病、私的な理由、リフレッシュしたい時などに就学前の乳幼児を一時的に預けることができます。</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●病児・病後児保育</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　小学生までの児童が病気の際に家庭での保育が困難な場合において一時的に預けることができます。</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●子育てサポートサービス（ファミリー・サポート・センター）</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　妊娠中の方または小学生以下のお子さんを養育している方を対象にした会員制の子育て援助サービスです。</a:t>
            </a:r>
            <a:endParaRPr lang="en-US" altLang="ja-JP" dirty="0">
              <a:solidFill>
                <a:srgbClr val="000000"/>
              </a:solidFill>
              <a:latin typeface="Meiryo" panose="020B0604030504040204" pitchFamily="50" charset="-128"/>
              <a:ea typeface="Meiryo" panose="020B0604030504040204" pitchFamily="50" charset="-128"/>
            </a:endParaRPr>
          </a:p>
        </p:txBody>
      </p:sp>
      <p:sp>
        <p:nvSpPr>
          <p:cNvPr id="6" name="角丸四角形 9">
            <a:hlinkClick r:id="" action="ppaction://noaction"/>
            <a:extLst>
              <a:ext uri="{FF2B5EF4-FFF2-40B4-BE49-F238E27FC236}">
                <a16:creationId xmlns:a16="http://schemas.microsoft.com/office/drawing/2014/main" id="{3378FEA0-23F9-45E9-AB8D-E26C79E2FE76}"/>
              </a:ext>
            </a:extLst>
          </p:cNvPr>
          <p:cNvSpPr/>
          <p:nvPr/>
        </p:nvSpPr>
        <p:spPr>
          <a:xfrm>
            <a:off x="7399092" y="347019"/>
            <a:ext cx="731250" cy="2925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138" b="1" dirty="0">
                <a:latin typeface="メイリオ" panose="020B0604030504040204" pitchFamily="50" charset="-128"/>
                <a:ea typeface="メイリオ" panose="020B0604030504040204" pitchFamily="50" charset="-128"/>
              </a:rPr>
              <a:t>« </a:t>
            </a:r>
            <a:r>
              <a:rPr lang="ja-JP" altLang="en-US" sz="1138" b="1" dirty="0">
                <a:latin typeface="メイリオ" panose="020B0604030504040204" pitchFamily="50" charset="-128"/>
                <a:ea typeface="メイリオ" panose="020B0604030504040204" pitchFamily="50" charset="-128"/>
              </a:rPr>
              <a:t>前へ</a:t>
            </a:r>
          </a:p>
        </p:txBody>
      </p:sp>
      <p:sp>
        <p:nvSpPr>
          <p:cNvPr id="8" name="角丸四角形 12">
            <a:hlinkClick r:id="" action="ppaction://noaction"/>
            <a:extLst>
              <a:ext uri="{FF2B5EF4-FFF2-40B4-BE49-F238E27FC236}">
                <a16:creationId xmlns:a16="http://schemas.microsoft.com/office/drawing/2014/main" id="{C380F09F-6BC2-4099-B13C-C89CA348EE0A}"/>
              </a:ext>
            </a:extLst>
          </p:cNvPr>
          <p:cNvSpPr/>
          <p:nvPr/>
        </p:nvSpPr>
        <p:spPr>
          <a:xfrm>
            <a:off x="8445447" y="347019"/>
            <a:ext cx="731250" cy="2925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138" b="1" dirty="0">
                <a:latin typeface="メイリオ" panose="020B0604030504040204" pitchFamily="50" charset="-128"/>
                <a:ea typeface="メイリオ" panose="020B0604030504040204" pitchFamily="50" charset="-128"/>
              </a:rPr>
              <a:t>次へ </a:t>
            </a:r>
            <a:r>
              <a:rPr lang="en-US" altLang="ja-JP" sz="1138" b="1" dirty="0">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2714036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問合せ先</a:t>
            </a:r>
            <a:endParaRPr lang="en-US" altLang="ja-JP" dirty="0"/>
          </a:p>
        </p:txBody>
      </p:sp>
      <p:pic>
        <p:nvPicPr>
          <p:cNvPr id="6" name="図 5"/>
          <p:cNvPicPr>
            <a:picLocks noChangeAspect="1"/>
          </p:cNvPicPr>
          <p:nvPr/>
        </p:nvPicPr>
        <p:blipFill rotWithShape="1">
          <a:blip r:embed="rId2"/>
          <a:srcRect l="-20670" r="20670"/>
          <a:stretch/>
        </p:blipFill>
        <p:spPr>
          <a:xfrm>
            <a:off x="2630240" y="1645541"/>
            <a:ext cx="6305550" cy="2209800"/>
          </a:xfrm>
          <a:prstGeom prst="rect">
            <a:avLst/>
          </a:prstGeom>
        </p:spPr>
      </p:pic>
      <p:sp>
        <p:nvSpPr>
          <p:cNvPr id="8" name="正方形/長方形 7"/>
          <p:cNvSpPr/>
          <p:nvPr/>
        </p:nvSpPr>
        <p:spPr>
          <a:xfrm>
            <a:off x="398930" y="1151216"/>
            <a:ext cx="4660750" cy="461665"/>
          </a:xfrm>
          <a:prstGeom prst="rect">
            <a:avLst/>
          </a:prstGeom>
        </p:spPr>
        <p:txBody>
          <a:bodyPr wrap="square">
            <a:spAutoFit/>
          </a:bodyPr>
          <a:lstStyle/>
          <a:p>
            <a:r>
              <a:rPr lang="ja-JP" altLang="en-US" sz="2400" b="1" dirty="0">
                <a:solidFill>
                  <a:srgbClr val="FF9900"/>
                </a:solidFill>
                <a:latin typeface="Meiryo" panose="020B0604030504040204" pitchFamily="50" charset="-128"/>
                <a:ea typeface="Meiryo" panose="020B0604030504040204" pitchFamily="50" charset="-128"/>
              </a:rPr>
              <a:t>〇</a:t>
            </a:r>
            <a:r>
              <a:rPr lang="ja-JP" altLang="en-US" sz="2400" b="1" dirty="0">
                <a:solidFill>
                  <a:srgbClr val="000000"/>
                </a:solidFill>
                <a:latin typeface="Meiryo" panose="020B0604030504040204" pitchFamily="50" charset="-128"/>
                <a:ea typeface="Meiryo" panose="020B0604030504040204" pitchFamily="50" charset="-128"/>
              </a:rPr>
              <a:t>保育サービスに関する相談は、</a:t>
            </a:r>
            <a:endParaRPr lang="en-US" altLang="ja-JP" dirty="0">
              <a:solidFill>
                <a:srgbClr val="000000"/>
              </a:solidFill>
              <a:latin typeface="Meiryo" panose="020B0604030504040204" pitchFamily="50" charset="-128"/>
              <a:ea typeface="Meiryo" panose="020B0604030504040204" pitchFamily="50" charset="-128"/>
            </a:endParaRPr>
          </a:p>
        </p:txBody>
      </p:sp>
      <p:sp>
        <p:nvSpPr>
          <p:cNvPr id="9" name="正方形/長方形 8"/>
          <p:cNvSpPr/>
          <p:nvPr/>
        </p:nvSpPr>
        <p:spPr>
          <a:xfrm>
            <a:off x="398930" y="4107559"/>
            <a:ext cx="8897470" cy="1846659"/>
          </a:xfrm>
          <a:prstGeom prst="rect">
            <a:avLst/>
          </a:prstGeom>
        </p:spPr>
        <p:txBody>
          <a:bodyPr wrap="square">
            <a:spAutoFit/>
          </a:bodyPr>
          <a:lstStyle/>
          <a:p>
            <a:pPr algn="ctr"/>
            <a:r>
              <a:rPr lang="ja-JP" altLang="en-US" sz="2400" dirty="0">
                <a:solidFill>
                  <a:srgbClr val="0000FF"/>
                </a:solidFill>
                <a:latin typeface="Meiryo" panose="020B0604030504040204" pitchFamily="50" charset="-128"/>
                <a:ea typeface="Meiryo" panose="020B0604030504040204" pitchFamily="50" charset="-128"/>
              </a:rPr>
              <a:t>★市ホームページからご予約ください★　</a:t>
            </a:r>
            <a:endParaRPr lang="en-US" altLang="ja-JP" sz="2400" dirty="0">
              <a:solidFill>
                <a:srgbClr val="0000FF"/>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時間　</a:t>
            </a:r>
            <a:r>
              <a:rPr lang="ja-JP" altLang="en-US" dirty="0">
                <a:solidFill>
                  <a:srgbClr val="FF6600"/>
                </a:solidFill>
                <a:latin typeface="Meiryo" panose="020B0604030504040204" pitchFamily="50" charset="-128"/>
                <a:ea typeface="Meiryo" panose="020B0604030504040204" pitchFamily="50" charset="-128"/>
              </a:rPr>
              <a:t>●</a:t>
            </a:r>
            <a:r>
              <a:rPr lang="en-US" altLang="ja-JP" dirty="0">
                <a:solidFill>
                  <a:srgbClr val="000000"/>
                </a:solidFill>
                <a:latin typeface="Meiryo" panose="020B0604030504040204" pitchFamily="50" charset="-128"/>
                <a:ea typeface="Meiryo" panose="020B0604030504040204" pitchFamily="50" charset="-128"/>
              </a:rPr>
              <a:t>9:15</a:t>
            </a:r>
            <a:r>
              <a:rPr lang="ja-JP" altLang="en-US" dirty="0">
                <a:solidFill>
                  <a:srgbClr val="000000"/>
                </a:solidFill>
                <a:latin typeface="Meiryo" panose="020B0604030504040204" pitchFamily="50" charset="-128"/>
                <a:ea typeface="Meiryo" panose="020B0604030504040204" pitchFamily="50" charset="-128"/>
              </a:rPr>
              <a:t>～</a:t>
            </a:r>
            <a:r>
              <a:rPr lang="en-US" altLang="ja-JP" dirty="0">
                <a:solidFill>
                  <a:srgbClr val="000000"/>
                </a:solidFill>
                <a:latin typeface="Meiryo" panose="020B0604030504040204" pitchFamily="50" charset="-128"/>
                <a:ea typeface="Meiryo" panose="020B0604030504040204" pitchFamily="50" charset="-128"/>
              </a:rPr>
              <a:t>12:15</a:t>
            </a:r>
            <a:r>
              <a:rPr lang="ja-JP" altLang="en-US" dirty="0">
                <a:solidFill>
                  <a:srgbClr val="FF6600"/>
                </a:solidFill>
                <a:latin typeface="Meiryo" panose="020B0604030504040204" pitchFamily="50" charset="-128"/>
                <a:ea typeface="Meiryo" panose="020B0604030504040204" pitchFamily="50" charset="-128"/>
              </a:rPr>
              <a:t> ●</a:t>
            </a:r>
            <a:r>
              <a:rPr lang="en-US" altLang="ja-JP" dirty="0">
                <a:solidFill>
                  <a:srgbClr val="000000"/>
                </a:solidFill>
                <a:latin typeface="Meiryo" panose="020B0604030504040204" pitchFamily="50" charset="-128"/>
                <a:ea typeface="Meiryo" panose="020B0604030504040204" pitchFamily="50" charset="-128"/>
              </a:rPr>
              <a:t>13:30</a:t>
            </a:r>
            <a:r>
              <a:rPr lang="ja-JP" altLang="en-US" dirty="0">
                <a:solidFill>
                  <a:srgbClr val="000000"/>
                </a:solidFill>
                <a:latin typeface="Meiryo" panose="020B0604030504040204" pitchFamily="50" charset="-128"/>
                <a:ea typeface="Meiryo" panose="020B0604030504040204" pitchFamily="50" charset="-128"/>
              </a:rPr>
              <a:t>～</a:t>
            </a:r>
            <a:r>
              <a:rPr lang="en-US" altLang="ja-JP" dirty="0">
                <a:solidFill>
                  <a:srgbClr val="000000"/>
                </a:solidFill>
                <a:latin typeface="Meiryo" panose="020B0604030504040204" pitchFamily="50" charset="-128"/>
                <a:ea typeface="Meiryo" panose="020B0604030504040204" pitchFamily="50" charset="-128"/>
              </a:rPr>
              <a:t>16:30</a:t>
            </a:r>
          </a:p>
          <a:p>
            <a:r>
              <a:rPr lang="ja-JP" altLang="en-US" dirty="0">
                <a:solidFill>
                  <a:srgbClr val="000000"/>
                </a:solidFill>
                <a:latin typeface="Meiryo" panose="020B0604030504040204" pitchFamily="50" charset="-128"/>
                <a:ea typeface="Meiryo" panose="020B0604030504040204" pitchFamily="50" charset="-128"/>
              </a:rPr>
              <a:t>　曜日　月～金曜日（祝日を除く）　　　　　　　</a:t>
            </a:r>
            <a:r>
              <a:rPr lang="ja-JP" altLang="en-US" u="sng" dirty="0">
                <a:solidFill>
                  <a:srgbClr val="0000FF"/>
                </a:solidFill>
                <a:latin typeface="Meiryo" panose="020B0604030504040204" pitchFamily="50" charset="-128"/>
                <a:ea typeface="Meiryo" panose="020B0604030504040204" pitchFamily="50" charset="-128"/>
              </a:rPr>
              <a:t>ご予約はこちらから→</a:t>
            </a:r>
            <a:endParaRPr lang="en-US" altLang="ja-JP" u="sng" dirty="0">
              <a:solidFill>
                <a:srgbClr val="0000FF"/>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場所　つくば市役所１階　１番窓口</a:t>
            </a:r>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a:t>
            </a:r>
            <a:r>
              <a:rPr lang="en-US" altLang="ja-JP" dirty="0">
                <a:solidFill>
                  <a:srgbClr val="000000"/>
                </a:solidFill>
                <a:latin typeface="Meiryo" panose="020B0604030504040204" pitchFamily="50" charset="-128"/>
                <a:ea typeface="Meiryo" panose="020B0604030504040204" pitchFamily="50" charset="-128"/>
              </a:rPr>
              <a:t>TEL</a:t>
            </a:r>
            <a:r>
              <a:rPr lang="ja-JP" altLang="en-US" dirty="0">
                <a:solidFill>
                  <a:srgbClr val="000000"/>
                </a:solidFill>
                <a:latin typeface="Meiryo" panose="020B0604030504040204" pitchFamily="50" charset="-128"/>
                <a:ea typeface="Meiryo" panose="020B0604030504040204" pitchFamily="50" charset="-128"/>
              </a:rPr>
              <a:t>　</a:t>
            </a:r>
            <a:r>
              <a:rPr lang="en-US" altLang="ja-JP" dirty="0">
                <a:solidFill>
                  <a:srgbClr val="000000"/>
                </a:solidFill>
                <a:latin typeface="Meiryo" panose="020B0604030504040204" pitchFamily="50" charset="-128"/>
                <a:ea typeface="Meiryo" panose="020B0604030504040204" pitchFamily="50" charset="-128"/>
              </a:rPr>
              <a:t>029-883-1111</a:t>
            </a:r>
            <a:r>
              <a:rPr lang="ja-JP" altLang="en-US" dirty="0">
                <a:solidFill>
                  <a:srgbClr val="000000"/>
                </a:solidFill>
                <a:latin typeface="Meiryo" panose="020B0604030504040204" pitchFamily="50" charset="-128"/>
                <a:ea typeface="Meiryo" panose="020B0604030504040204" pitchFamily="50" charset="-128"/>
              </a:rPr>
              <a:t>（代表）</a:t>
            </a:r>
            <a:endParaRPr lang="en-US" altLang="ja-JP" dirty="0">
              <a:solidFill>
                <a:srgbClr val="000000"/>
              </a:solidFill>
              <a:latin typeface="Meiryo" panose="020B0604030504040204" pitchFamily="50" charset="-128"/>
              <a:ea typeface="Meiryo" panose="020B0604030504040204" pitchFamily="50" charset="-128"/>
            </a:endParaRPr>
          </a:p>
        </p:txBody>
      </p:sp>
      <p:sp>
        <p:nvSpPr>
          <p:cNvPr id="12" name="正方形/長方形 11"/>
          <p:cNvSpPr/>
          <p:nvPr/>
        </p:nvSpPr>
        <p:spPr>
          <a:xfrm>
            <a:off x="398930" y="2228671"/>
            <a:ext cx="3071114" cy="1200329"/>
          </a:xfrm>
          <a:prstGeom prst="rect">
            <a:avLst/>
          </a:prstGeom>
        </p:spPr>
        <p:txBody>
          <a:bodyPr wrap="square">
            <a:spAutoFit/>
          </a:bodyPr>
          <a:lstStyle/>
          <a:p>
            <a:r>
              <a:rPr lang="ja-JP" altLang="en-US" dirty="0">
                <a:latin typeface="メイリオ" panose="020B0604030504040204" pitchFamily="50" charset="-128"/>
                <a:ea typeface="メイリオ" panose="020B0604030504040204" pitchFamily="50" charset="-128"/>
              </a:rPr>
              <a:t>｢保育所に申し込める？｣</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｢どんな保育所があるの？｣</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｢認可保育所以外に</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預けられる場所は？｣など</a:t>
            </a:r>
            <a:endParaRPr lang="en-US" altLang="ja-JP" dirty="0">
              <a:latin typeface="メイリオ" panose="020B0604030504040204" pitchFamily="50" charset="-128"/>
              <a:ea typeface="メイリオ" panose="020B0604030504040204" pitchFamily="50" charset="-128"/>
            </a:endParaRPr>
          </a:p>
        </p:txBody>
      </p:sp>
      <p:sp>
        <p:nvSpPr>
          <p:cNvPr id="7" name="角丸四角形 9">
            <a:hlinkClick r:id="rId3" action="ppaction://hlinksldjump"/>
            <a:extLst>
              <a:ext uri="{FF2B5EF4-FFF2-40B4-BE49-F238E27FC236}">
                <a16:creationId xmlns:a16="http://schemas.microsoft.com/office/drawing/2014/main" id="{71027C21-889B-4C55-81A0-2172AB3C7A8E}"/>
              </a:ext>
            </a:extLst>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10" name="角丸四角形 12">
            <a:hlinkClick r:id="" action="ppaction://noaction"/>
            <a:extLst>
              <a:ext uri="{FF2B5EF4-FFF2-40B4-BE49-F238E27FC236}">
                <a16:creationId xmlns:a16="http://schemas.microsoft.com/office/drawing/2014/main" id="{57BFA980-9EFB-460F-96F9-6E7BA95074AB}"/>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pic>
        <p:nvPicPr>
          <p:cNvPr id="4" name="図 3">
            <a:extLst>
              <a:ext uri="{FF2B5EF4-FFF2-40B4-BE49-F238E27FC236}">
                <a16:creationId xmlns:a16="http://schemas.microsoft.com/office/drawing/2014/main" id="{1A8A6649-C423-4D5B-B07D-C25EE0CEC9C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02014" y="4528824"/>
            <a:ext cx="1367270" cy="1367270"/>
          </a:xfrm>
          <a:prstGeom prst="rect">
            <a:avLst/>
          </a:prstGeom>
          <a:ln>
            <a:solidFill>
              <a:schemeClr val="tx1"/>
            </a:solidFill>
          </a:ln>
        </p:spPr>
      </p:pic>
    </p:spTree>
    <p:extLst>
      <p:ext uri="{BB962C8B-B14F-4D97-AF65-F5344CB8AC3E}">
        <p14:creationId xmlns:p14="http://schemas.microsoft.com/office/powerpoint/2010/main" val="759334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認可保育所とは</a:t>
            </a:r>
            <a:endParaRPr lang="en-US" altLang="ja-JP" dirty="0"/>
          </a:p>
        </p:txBody>
      </p:sp>
      <p:sp>
        <p:nvSpPr>
          <p:cNvPr id="9" name="正方形/長方形 8"/>
          <p:cNvSpPr/>
          <p:nvPr/>
        </p:nvSpPr>
        <p:spPr>
          <a:xfrm>
            <a:off x="7414228" y="5402464"/>
            <a:ext cx="1669163" cy="738664"/>
          </a:xfrm>
          <a:prstGeom prst="rect">
            <a:avLst/>
          </a:prstGeom>
        </p:spPr>
        <p:txBody>
          <a:bodyPr wrap="square">
            <a:spAutoFit/>
          </a:bodyPr>
          <a:lstStyle/>
          <a:p>
            <a:pPr algn="ctr"/>
            <a:r>
              <a:rPr lang="ja-JP" altLang="en-US" sz="1400" dirty="0">
                <a:solidFill>
                  <a:srgbClr val="000000"/>
                </a:solidFill>
                <a:latin typeface="Meiryo" panose="020B0604030504040204" pitchFamily="50" charset="-128"/>
                <a:ea typeface="Meiryo" panose="020B0604030504040204" pitchFamily="50" charset="-128"/>
                <a:hlinkClick r:id="rId3"/>
              </a:rPr>
              <a:t>（参考）</a:t>
            </a:r>
            <a:endParaRPr lang="en-US" altLang="ja-JP" sz="1400" dirty="0">
              <a:solidFill>
                <a:srgbClr val="000000"/>
              </a:solidFill>
              <a:latin typeface="Meiryo" panose="020B0604030504040204" pitchFamily="50" charset="-128"/>
              <a:ea typeface="Meiryo" panose="020B0604030504040204" pitchFamily="50" charset="-128"/>
              <a:hlinkClick r:id="rId3"/>
            </a:endParaRPr>
          </a:p>
          <a:p>
            <a:pPr algn="ctr"/>
            <a:r>
              <a:rPr lang="ja-JP" altLang="en-US" sz="1400" dirty="0">
                <a:solidFill>
                  <a:srgbClr val="000000"/>
                </a:solidFill>
                <a:latin typeface="Meiryo" panose="020B0604030504040204" pitchFamily="50" charset="-128"/>
                <a:ea typeface="Meiryo" panose="020B0604030504040204" pitchFamily="50" charset="-128"/>
                <a:hlinkClick r:id="rId3"/>
              </a:rPr>
              <a:t>認可外保育施設に関するお知らせ</a:t>
            </a:r>
            <a:endParaRPr lang="ja-JP" altLang="en-US" sz="1400" dirty="0">
              <a:solidFill>
                <a:srgbClr val="000000"/>
              </a:solidFill>
              <a:latin typeface="Meiryo" panose="020B0604030504040204" pitchFamily="50" charset="-128"/>
              <a:ea typeface="Meiryo" panose="020B0604030504040204" pitchFamily="50" charset="-128"/>
            </a:endParaRPr>
          </a:p>
        </p:txBody>
      </p:sp>
      <p:pic>
        <p:nvPicPr>
          <p:cNvPr id="5" name="図 4">
            <a:extLst>
              <a:ext uri="{FF2B5EF4-FFF2-40B4-BE49-F238E27FC236}">
                <a16:creationId xmlns:a16="http://schemas.microsoft.com/office/drawing/2014/main" id="{E01F0D12-4F5C-4B09-B987-BE71066868B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30649" y="4332648"/>
            <a:ext cx="1036320" cy="1036320"/>
          </a:xfrm>
          <a:prstGeom prst="rect">
            <a:avLst/>
          </a:prstGeom>
        </p:spPr>
      </p:pic>
      <p:sp>
        <p:nvSpPr>
          <p:cNvPr id="11" name="正方形/長方形 10">
            <a:extLst>
              <a:ext uri="{FF2B5EF4-FFF2-40B4-BE49-F238E27FC236}">
                <a16:creationId xmlns:a16="http://schemas.microsoft.com/office/drawing/2014/main" id="{232C3057-B6F6-4A06-8C02-63D22FC9DBF9}"/>
              </a:ext>
            </a:extLst>
          </p:cNvPr>
          <p:cNvSpPr/>
          <p:nvPr/>
        </p:nvSpPr>
        <p:spPr>
          <a:xfrm>
            <a:off x="370853" y="4014685"/>
            <a:ext cx="9535147" cy="2135200"/>
          </a:xfrm>
          <a:prstGeom prst="rect">
            <a:avLst/>
          </a:prstGeom>
        </p:spPr>
        <p:txBody>
          <a:bodyPr wrap="square">
            <a:spAutoFit/>
          </a:bodyPr>
          <a:lstStyle/>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認可外保育施設：</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子どもを預かる施設であって</a:t>
            </a:r>
            <a:r>
              <a:rPr lang="ja-JP" altLang="en-US" u="sng" dirty="0">
                <a:solidFill>
                  <a:srgbClr val="000000"/>
                </a:solidFill>
                <a:latin typeface="Meiryo" panose="020B0604030504040204" pitchFamily="50" charset="-128"/>
                <a:ea typeface="Meiryo" panose="020B0604030504040204" pitchFamily="50" charset="-128"/>
              </a:rPr>
              <a:t>認可保育所ではないものの総称</a:t>
            </a:r>
            <a:r>
              <a:rPr lang="ja-JP" altLang="en-US" dirty="0">
                <a:solidFill>
                  <a:srgbClr val="000000"/>
                </a:solidFill>
                <a:latin typeface="Meiryo" panose="020B0604030504040204" pitchFamily="50" charset="-128"/>
                <a:ea typeface="Meiryo" panose="020B0604030504040204" pitchFamily="50" charset="-128"/>
              </a:rPr>
              <a:t>で、</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その種類などは様々です。</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その運営や設備などは園によって異なります。</a:t>
            </a:r>
            <a:endParaRPr lang="en-US" altLang="ja-JP"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dirty="0">
                <a:solidFill>
                  <a:srgbClr val="000000"/>
                </a:solidFill>
                <a:latin typeface="Meiryo" panose="020B0604030504040204" pitchFamily="50" charset="-128"/>
                <a:ea typeface="Meiryo" panose="020B0604030504040204" pitchFamily="50" charset="-128"/>
              </a:rPr>
              <a:t>入所申込は、認可外保育施設に直接行います。</a:t>
            </a:r>
            <a:endParaRPr lang="en-US" altLang="ja-JP" dirty="0">
              <a:solidFill>
                <a:srgbClr val="000000"/>
              </a:solidFill>
              <a:latin typeface="Meiryo" panose="020B0604030504040204" pitchFamily="50" charset="-128"/>
              <a:ea typeface="Meiryo" panose="020B0604030504040204" pitchFamily="50" charset="-128"/>
            </a:endParaRPr>
          </a:p>
        </p:txBody>
      </p:sp>
      <p:sp>
        <p:nvSpPr>
          <p:cNvPr id="12" name="正方形/長方形 11">
            <a:extLst>
              <a:ext uri="{FF2B5EF4-FFF2-40B4-BE49-F238E27FC236}">
                <a16:creationId xmlns:a16="http://schemas.microsoft.com/office/drawing/2014/main" id="{B41CA555-4F0E-417C-91D4-6D9F69B8CCDA}"/>
              </a:ext>
            </a:extLst>
          </p:cNvPr>
          <p:cNvSpPr/>
          <p:nvPr/>
        </p:nvSpPr>
        <p:spPr>
          <a:xfrm>
            <a:off x="370853" y="1285774"/>
            <a:ext cx="9198431" cy="2362185"/>
          </a:xfrm>
          <a:prstGeom prst="rect">
            <a:avLst/>
          </a:prstGeom>
          <a:ln>
            <a:solidFill>
              <a:schemeClr val="tx1"/>
            </a:solidFill>
          </a:ln>
        </p:spPr>
        <p:txBody>
          <a:bodyPr wrap="square">
            <a:spAutoFit/>
          </a:bodyPr>
          <a:lstStyle/>
          <a:p>
            <a:pPr marL="1440000" indent="-1798638">
              <a:lnSpc>
                <a:spcPct val="150000"/>
              </a:lnSpc>
            </a:pPr>
            <a:r>
              <a:rPr lang="ja-JP" altLang="en-US" sz="2000" dirty="0">
                <a:solidFill>
                  <a:srgbClr val="000000"/>
                </a:solidFill>
                <a:latin typeface="Meiryo" panose="020B0604030504040204" pitchFamily="50" charset="-128"/>
                <a:ea typeface="Meiryo" panose="020B0604030504040204" pitchFamily="50" charset="-128"/>
              </a:rPr>
              <a:t>必要な保育士の数や施設の面積などを定めた「児童福祉施設最低基準」 などの</a:t>
            </a:r>
            <a:endParaRPr lang="en-US" altLang="ja-JP" sz="2000" dirty="0">
              <a:solidFill>
                <a:srgbClr val="000000"/>
              </a:solidFill>
              <a:latin typeface="Meiryo" panose="020B0604030504040204" pitchFamily="50" charset="-128"/>
              <a:ea typeface="Meiryo" panose="020B0604030504040204" pitchFamily="50" charset="-128"/>
            </a:endParaRPr>
          </a:p>
          <a:p>
            <a:pPr marL="1440000" indent="-1798638">
              <a:lnSpc>
                <a:spcPct val="150000"/>
              </a:lnSpc>
            </a:pPr>
            <a:r>
              <a:rPr lang="ja-JP" altLang="en-US" sz="2000" u="sng" dirty="0">
                <a:solidFill>
                  <a:srgbClr val="000000"/>
                </a:solidFill>
                <a:latin typeface="Meiryo" panose="020B0604030504040204" pitchFamily="50" charset="-128"/>
                <a:ea typeface="Meiryo" panose="020B0604030504040204" pitchFamily="50" charset="-128"/>
              </a:rPr>
              <a:t>基準を満たしていることを確認され、自治体から公費を受けて運営されている</a:t>
            </a:r>
            <a:endParaRPr lang="en-US" altLang="ja-JP" sz="2000" u="sng" dirty="0">
              <a:solidFill>
                <a:srgbClr val="000000"/>
              </a:solidFill>
              <a:latin typeface="Meiryo" panose="020B0604030504040204" pitchFamily="50" charset="-128"/>
              <a:ea typeface="Meiryo" panose="020B0604030504040204" pitchFamily="50" charset="-128"/>
            </a:endParaRPr>
          </a:p>
          <a:p>
            <a:pPr marL="1440000" indent="-1798638">
              <a:lnSpc>
                <a:spcPct val="150000"/>
              </a:lnSpc>
            </a:pPr>
            <a:r>
              <a:rPr lang="ja-JP" altLang="en-US" sz="2000" u="sng" dirty="0">
                <a:solidFill>
                  <a:srgbClr val="000000"/>
                </a:solidFill>
                <a:latin typeface="Meiryo" panose="020B0604030504040204" pitchFamily="50" charset="-128"/>
                <a:ea typeface="Meiryo" panose="020B0604030504040204" pitchFamily="50" charset="-128"/>
              </a:rPr>
              <a:t>施設</a:t>
            </a:r>
            <a:r>
              <a:rPr lang="ja-JP" altLang="en-US" sz="2000" dirty="0">
                <a:solidFill>
                  <a:srgbClr val="000000"/>
                </a:solidFill>
                <a:latin typeface="Meiryo" panose="020B0604030504040204" pitchFamily="50" charset="-128"/>
                <a:ea typeface="Meiryo" panose="020B0604030504040204" pitchFamily="50" charset="-128"/>
              </a:rPr>
              <a:t>です。</a:t>
            </a:r>
            <a:endParaRPr lang="en-US" altLang="ja-JP" sz="2000"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sz="2000" b="1" u="sng" dirty="0">
                <a:solidFill>
                  <a:srgbClr val="000000"/>
                </a:solidFill>
                <a:latin typeface="Meiryo" panose="020B0604030504040204" pitchFamily="50" charset="-128"/>
                <a:ea typeface="Meiryo" panose="020B0604030504040204" pitchFamily="50" charset="-128"/>
              </a:rPr>
              <a:t>保護者が就労している等の「保育を必要とする事由」が必要になります。</a:t>
            </a:r>
            <a:endParaRPr lang="en-US" altLang="ja-JP" sz="2000" b="1" u="sng" dirty="0">
              <a:solidFill>
                <a:srgbClr val="000000"/>
              </a:solidFill>
              <a:latin typeface="Meiryo" panose="020B0604030504040204" pitchFamily="50" charset="-128"/>
              <a:ea typeface="Meiryo" panose="020B0604030504040204" pitchFamily="50" charset="-128"/>
            </a:endParaRPr>
          </a:p>
          <a:p>
            <a:pPr indent="-1798638">
              <a:lnSpc>
                <a:spcPct val="150000"/>
              </a:lnSpc>
              <a:tabLst>
                <a:tab pos="2773363" algn="l"/>
                <a:tab pos="2876550" algn="l"/>
              </a:tabLst>
            </a:pPr>
            <a:r>
              <a:rPr lang="ja-JP" altLang="en-US" sz="2000" b="1" u="sng" dirty="0">
                <a:solidFill>
                  <a:srgbClr val="000000"/>
                </a:solidFill>
                <a:latin typeface="Meiryo" panose="020B0604030504040204" pitchFamily="50" charset="-128"/>
                <a:ea typeface="Meiryo" panose="020B0604030504040204" pitchFamily="50" charset="-128"/>
              </a:rPr>
              <a:t>入所申込の受付・決定は市が一括して行います。</a:t>
            </a:r>
            <a:endParaRPr lang="en-US" altLang="ja-JP" sz="2000" b="1" u="sng" dirty="0">
              <a:solidFill>
                <a:srgbClr val="000000"/>
              </a:solidFill>
              <a:latin typeface="Meiryo" panose="020B0604030504040204" pitchFamily="50" charset="-128"/>
              <a:ea typeface="Meiryo" panose="020B0604030504040204" pitchFamily="50" charset="-128"/>
            </a:endParaRPr>
          </a:p>
        </p:txBody>
      </p:sp>
      <p:sp>
        <p:nvSpPr>
          <p:cNvPr id="15" name="角丸四角形 24">
            <a:hlinkClick r:id="rId5" action="ppaction://hlinksldjump"/>
            <a:extLst>
              <a:ext uri="{FF2B5EF4-FFF2-40B4-BE49-F238E27FC236}">
                <a16:creationId xmlns:a16="http://schemas.microsoft.com/office/drawing/2014/main" id="{01437D27-DAF5-44D6-A169-9115CCD634BF}"/>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3468394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808581" y="797818"/>
            <a:ext cx="7261307" cy="307777"/>
          </a:xfrm>
          <a:prstGeom prst="rect">
            <a:avLst/>
          </a:prstGeom>
        </p:spPr>
        <p:txBody>
          <a:bodyPr wrap="square">
            <a:spAutoFit/>
          </a:bodyPr>
          <a:lstStyle/>
          <a:p>
            <a:r>
              <a:rPr lang="en-US" altLang="ja-JP" sz="1400" dirty="0"/>
              <a:t>【</a:t>
            </a:r>
            <a:r>
              <a:rPr lang="ja-JP" altLang="en-US" sz="1400" dirty="0"/>
              <a:t>出典</a:t>
            </a:r>
            <a:r>
              <a:rPr lang="en-US" altLang="ja-JP" sz="1400" dirty="0"/>
              <a:t>】</a:t>
            </a:r>
            <a:r>
              <a:rPr lang="ja-JP" altLang="en-US" sz="1400" dirty="0"/>
              <a:t>内閣府　子ども・子育て支援新制度 なるほど</a:t>
            </a:r>
            <a:r>
              <a:rPr lang="en-US" altLang="ja-JP" sz="1400" dirty="0"/>
              <a:t>BOOK</a:t>
            </a:r>
            <a:r>
              <a:rPr lang="ja-JP" altLang="en-US" sz="1400" dirty="0"/>
              <a:t>（平成</a:t>
            </a:r>
            <a:r>
              <a:rPr lang="en-US" altLang="ja-JP" sz="1400" dirty="0"/>
              <a:t>28</a:t>
            </a:r>
            <a:r>
              <a:rPr lang="ja-JP" altLang="en-US" sz="1400" dirty="0"/>
              <a:t>年</a:t>
            </a:r>
            <a:r>
              <a:rPr lang="en-US" altLang="ja-JP" sz="1400" dirty="0"/>
              <a:t>4</a:t>
            </a:r>
            <a:r>
              <a:rPr lang="ja-JP" altLang="en-US" sz="1400" dirty="0"/>
              <a:t>月改訂版）から抜粋</a:t>
            </a:r>
          </a:p>
        </p:txBody>
      </p:sp>
      <p:sp>
        <p:nvSpPr>
          <p:cNvPr id="9"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保育を必要とする事由</a:t>
            </a:r>
            <a:endParaRPr lang="en-US" altLang="ja-JP" dirty="0"/>
          </a:p>
        </p:txBody>
      </p:sp>
      <p:pic>
        <p:nvPicPr>
          <p:cNvPr id="4" name="図 3"/>
          <p:cNvPicPr>
            <a:picLocks noChangeAspect="1"/>
          </p:cNvPicPr>
          <p:nvPr/>
        </p:nvPicPr>
        <p:blipFill>
          <a:blip r:embed="rId2"/>
          <a:stretch>
            <a:fillRect/>
          </a:stretch>
        </p:blipFill>
        <p:spPr>
          <a:xfrm>
            <a:off x="688552" y="1283301"/>
            <a:ext cx="8229600" cy="5021451"/>
          </a:xfrm>
          <a:prstGeom prst="rect">
            <a:avLst/>
          </a:prstGeom>
        </p:spPr>
      </p:pic>
      <p:sp>
        <p:nvSpPr>
          <p:cNvPr id="13" name="正方形/長方形 12"/>
          <p:cNvSpPr/>
          <p:nvPr/>
        </p:nvSpPr>
        <p:spPr>
          <a:xfrm>
            <a:off x="6263744" y="3324225"/>
            <a:ext cx="2654408" cy="584775"/>
          </a:xfrm>
          <a:prstGeom prst="rect">
            <a:avLst/>
          </a:prstGeom>
          <a:ln>
            <a:solidFill>
              <a:schemeClr val="bg1">
                <a:lumMod val="50000"/>
              </a:schemeClr>
            </a:solidFill>
          </a:ln>
        </p:spPr>
        <p:txBody>
          <a:bodyPr wrap="square">
            <a:spAutoFit/>
          </a:bodyPr>
          <a:lstStyle/>
          <a:p>
            <a:r>
              <a:rPr lang="ja-JP" altLang="en-US" sz="1600" b="1" dirty="0">
                <a:solidFill>
                  <a:srgbClr val="0000FF"/>
                </a:solidFill>
                <a:latin typeface="Meiryo" panose="020B0604030504040204" pitchFamily="50" charset="-128"/>
                <a:ea typeface="Meiryo" panose="020B0604030504040204" pitchFamily="50" charset="-128"/>
              </a:rPr>
              <a:t>〇</a:t>
            </a:r>
            <a:r>
              <a:rPr lang="ja-JP" altLang="en-US" sz="1600" b="1" dirty="0">
                <a:solidFill>
                  <a:srgbClr val="000000"/>
                </a:solidFill>
                <a:latin typeface="Meiryo" panose="020B0604030504040204" pitchFamily="50" charset="-128"/>
                <a:ea typeface="Meiryo" panose="020B0604030504040204" pitchFamily="50" charset="-128"/>
              </a:rPr>
              <a:t>就労・就学・介護の場合</a:t>
            </a:r>
            <a:endParaRPr lang="en-US" altLang="ja-JP" sz="1600" b="1" dirty="0">
              <a:solidFill>
                <a:srgbClr val="000000"/>
              </a:solidFill>
              <a:latin typeface="Meiryo" panose="020B0604030504040204" pitchFamily="50" charset="-128"/>
              <a:ea typeface="Meiryo" panose="020B0604030504040204" pitchFamily="50" charset="-128"/>
            </a:endParaRPr>
          </a:p>
          <a:p>
            <a:r>
              <a:rPr lang="ja-JP" altLang="en-US" sz="1600" b="1" dirty="0">
                <a:solidFill>
                  <a:srgbClr val="000000"/>
                </a:solidFill>
                <a:latin typeface="Meiryo" panose="020B0604030504040204" pitchFamily="50" charset="-128"/>
                <a:ea typeface="Meiryo" panose="020B0604030504040204" pitchFamily="50" charset="-128"/>
              </a:rPr>
              <a:t>　月</a:t>
            </a:r>
            <a:r>
              <a:rPr lang="en-US" altLang="ja-JP" sz="1600" b="1" dirty="0">
                <a:solidFill>
                  <a:srgbClr val="000000"/>
                </a:solidFill>
                <a:latin typeface="Meiryo" panose="020B0604030504040204" pitchFamily="50" charset="-128"/>
                <a:ea typeface="Meiryo" panose="020B0604030504040204" pitchFamily="50" charset="-128"/>
              </a:rPr>
              <a:t>60</a:t>
            </a:r>
            <a:r>
              <a:rPr lang="ja-JP" altLang="en-US" sz="1600" b="1" dirty="0">
                <a:solidFill>
                  <a:srgbClr val="000000"/>
                </a:solidFill>
                <a:latin typeface="Meiryo" panose="020B0604030504040204" pitchFamily="50" charset="-128"/>
                <a:ea typeface="Meiryo" panose="020B0604030504040204" pitchFamily="50" charset="-128"/>
              </a:rPr>
              <a:t>時間以上</a:t>
            </a:r>
            <a:endParaRPr lang="en-US" altLang="ja-JP" sz="1600" b="1" dirty="0">
              <a:solidFill>
                <a:srgbClr val="000000"/>
              </a:solidFill>
              <a:latin typeface="Meiryo" panose="020B0604030504040204" pitchFamily="50" charset="-128"/>
              <a:ea typeface="Meiryo" panose="020B0604030504040204" pitchFamily="50" charset="-128"/>
            </a:endParaRPr>
          </a:p>
        </p:txBody>
      </p:sp>
      <p:sp>
        <p:nvSpPr>
          <p:cNvPr id="18" name="正方形/長方形 17"/>
          <p:cNvSpPr/>
          <p:nvPr/>
        </p:nvSpPr>
        <p:spPr>
          <a:xfrm>
            <a:off x="6263745" y="4576563"/>
            <a:ext cx="2654407" cy="892552"/>
          </a:xfrm>
          <a:prstGeom prst="rect">
            <a:avLst/>
          </a:prstGeom>
          <a:ln>
            <a:solidFill>
              <a:schemeClr val="bg1">
                <a:lumMod val="50000"/>
              </a:schemeClr>
            </a:solidFill>
          </a:ln>
        </p:spPr>
        <p:txBody>
          <a:bodyPr wrap="square">
            <a:spAutoFit/>
          </a:bodyPr>
          <a:lstStyle/>
          <a:p>
            <a:r>
              <a:rPr lang="ja-JP" altLang="en-US" sz="1600" b="1" dirty="0">
                <a:solidFill>
                  <a:srgbClr val="FF0000"/>
                </a:solidFill>
                <a:latin typeface="Meiryo" panose="020B0604030504040204" pitchFamily="50" charset="-128"/>
                <a:ea typeface="Meiryo" panose="020B0604030504040204" pitchFamily="50" charset="-128"/>
              </a:rPr>
              <a:t>〇</a:t>
            </a:r>
            <a:r>
              <a:rPr lang="ja-JP" altLang="en-US" sz="1600" b="1" dirty="0">
                <a:solidFill>
                  <a:srgbClr val="000000"/>
                </a:solidFill>
                <a:latin typeface="Meiryo" panose="020B0604030504040204" pitchFamily="50" charset="-128"/>
                <a:ea typeface="Meiryo" panose="020B0604030504040204" pitchFamily="50" charset="-128"/>
              </a:rPr>
              <a:t>求職中でも申込可能</a:t>
            </a:r>
            <a:endParaRPr lang="en-US" altLang="ja-JP" sz="1600" b="1" dirty="0">
              <a:solidFill>
                <a:srgbClr val="000000"/>
              </a:solidFill>
              <a:latin typeface="Meiryo" panose="020B0604030504040204" pitchFamily="50" charset="-128"/>
              <a:ea typeface="Meiryo" panose="020B0604030504040204" pitchFamily="50" charset="-128"/>
            </a:endParaRPr>
          </a:p>
          <a:p>
            <a:r>
              <a:rPr lang="ja-JP" altLang="en-US" sz="1200" dirty="0">
                <a:solidFill>
                  <a:srgbClr val="000000"/>
                </a:solidFill>
                <a:latin typeface="Meiryo" panose="020B0604030504040204" pitchFamily="50" charset="-128"/>
                <a:ea typeface="Meiryo" panose="020B0604030504040204" pitchFamily="50" charset="-128"/>
              </a:rPr>
              <a:t>就職前に入所ができた場合、入所後３か月以内に就職し、就労証明書を提出していただくことになります。</a:t>
            </a:r>
          </a:p>
        </p:txBody>
      </p:sp>
      <p:sp>
        <p:nvSpPr>
          <p:cNvPr id="14" name="角丸四角形 20">
            <a:hlinkClick r:id="rId3" action="ppaction://hlinksldjump"/>
            <a:extLst>
              <a:ext uri="{FF2B5EF4-FFF2-40B4-BE49-F238E27FC236}">
                <a16:creationId xmlns:a16="http://schemas.microsoft.com/office/drawing/2014/main" id="{2C260C10-4ECD-43BC-A330-89C2862EDDB3}"/>
              </a:ext>
            </a:extLst>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24" name="角丸四角形 12">
            <a:hlinkClick r:id="rId4" action="ppaction://hlinksldjump"/>
            <a:extLst>
              <a:ext uri="{FF2B5EF4-FFF2-40B4-BE49-F238E27FC236}">
                <a16:creationId xmlns:a16="http://schemas.microsoft.com/office/drawing/2014/main" id="{25964E75-5797-4FB0-ADB5-722E1AECEA77}"/>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2142823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フローチャート: 代替処理 22">
            <a:extLst>
              <a:ext uri="{FF2B5EF4-FFF2-40B4-BE49-F238E27FC236}">
                <a16:creationId xmlns:a16="http://schemas.microsoft.com/office/drawing/2014/main" id="{B5231064-6709-4725-B48C-B4FBF2694922}"/>
              </a:ext>
            </a:extLst>
          </p:cNvPr>
          <p:cNvSpPr/>
          <p:nvPr/>
        </p:nvSpPr>
        <p:spPr>
          <a:xfrm>
            <a:off x="4822347" y="3418643"/>
            <a:ext cx="4939358" cy="3292173"/>
          </a:xfrm>
          <a:prstGeom prst="flowChartAlternateProcess">
            <a:avLst/>
          </a:prstGeom>
          <a:ln>
            <a:solidFill>
              <a:srgbClr val="2494D3"/>
            </a:solidFill>
          </a:ln>
        </p:spPr>
        <p:txBody>
          <a:bodyPr wrap="square" lIns="72000" rIns="72000" bIns="36000">
            <a:spAutoFit/>
          </a:bodyPr>
          <a:lstStyle/>
          <a:p>
            <a:r>
              <a:rPr lang="ja-JP" altLang="en-US" sz="2000" b="1" dirty="0">
                <a:solidFill>
                  <a:srgbClr val="2494D3"/>
                </a:solidFill>
                <a:latin typeface="Meiryo" panose="020B0604030504040204" pitchFamily="50" charset="-128"/>
                <a:ea typeface="Meiryo" panose="020B0604030504040204" pitchFamily="50" charset="-128"/>
              </a:rPr>
              <a:t>〇</a:t>
            </a:r>
            <a:r>
              <a:rPr lang="ja-JP" altLang="en-US" sz="2000" b="1" dirty="0">
                <a:solidFill>
                  <a:srgbClr val="000000"/>
                </a:solidFill>
                <a:latin typeface="Meiryo" panose="020B0604030504040204" pitchFamily="50" charset="-128"/>
                <a:ea typeface="Meiryo" panose="020B0604030504040204" pitchFamily="50" charset="-128"/>
              </a:rPr>
              <a:t>私立（民間）保育園</a:t>
            </a:r>
            <a:endParaRPr lang="en-US" altLang="ja-JP" sz="2000" b="1" dirty="0">
              <a:solidFill>
                <a:srgbClr val="000000"/>
              </a:solidFill>
              <a:latin typeface="Meiryo" panose="020B0604030504040204" pitchFamily="50" charset="-128"/>
              <a:ea typeface="Meiryo" panose="020B0604030504040204" pitchFamily="50" charset="-128"/>
            </a:endParaRPr>
          </a:p>
          <a:p>
            <a:r>
              <a:rPr lang="ja-JP" altLang="en-US" sz="2000" b="1" dirty="0">
                <a:solidFill>
                  <a:srgbClr val="2494D3"/>
                </a:solidFill>
                <a:latin typeface="Meiryo" panose="020B0604030504040204" pitchFamily="50" charset="-128"/>
                <a:ea typeface="Meiryo" panose="020B0604030504040204" pitchFamily="50" charset="-128"/>
              </a:rPr>
              <a:t>〇</a:t>
            </a:r>
            <a:r>
              <a:rPr lang="ja-JP" altLang="en-US" sz="2000" b="1" dirty="0">
                <a:solidFill>
                  <a:srgbClr val="000000"/>
                </a:solidFill>
                <a:latin typeface="Meiryo" panose="020B0604030504040204" pitchFamily="50" charset="-128"/>
                <a:ea typeface="Meiryo" panose="020B0604030504040204" pitchFamily="50" charset="-128"/>
              </a:rPr>
              <a:t>私立（民間）認定こども園</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2000" b="1" dirty="0">
                <a:solidFill>
                  <a:srgbClr val="2494D3"/>
                </a:solidFill>
                <a:latin typeface="Meiryo" panose="020B0604030504040204" pitchFamily="50" charset="-128"/>
                <a:ea typeface="Meiryo" panose="020B0604030504040204" pitchFamily="50" charset="-128"/>
              </a:rPr>
              <a:t>〇</a:t>
            </a:r>
            <a:r>
              <a:rPr lang="ja-JP" altLang="en-US" sz="2000" b="1" dirty="0">
                <a:solidFill>
                  <a:srgbClr val="000000"/>
                </a:solidFill>
                <a:latin typeface="Meiryo" panose="020B0604030504040204" pitchFamily="50" charset="-128"/>
                <a:ea typeface="Meiryo" panose="020B0604030504040204" pitchFamily="50" charset="-128"/>
              </a:rPr>
              <a:t>私立（民間）小規模保育事業所 　</a:t>
            </a:r>
            <a:endParaRPr lang="en-US" altLang="ja-JP" sz="1200"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社会福祉法人や学校法人等が運営している保育園です。保育園ごとに力を入れている分野が異なります。保育方針については、ＱＲコードからご確認ください。</a:t>
            </a:r>
            <a:endParaRPr lang="en-US" altLang="ja-JP" dirty="0">
              <a:solidFill>
                <a:srgbClr val="000000"/>
              </a:solidFill>
              <a:latin typeface="Meiryo" panose="020B0604030504040204" pitchFamily="50" charset="-128"/>
              <a:ea typeface="Meiryo" panose="020B0604030504040204" pitchFamily="50" charset="-128"/>
            </a:endParaRPr>
          </a:p>
          <a:p>
            <a:pPr algn="ctr"/>
            <a:endParaRPr lang="en-US" altLang="ja-JP" sz="1700" dirty="0">
              <a:solidFill>
                <a:srgbClr val="000000"/>
              </a:solidFill>
              <a:latin typeface="Meiryo" panose="020B0604030504040204" pitchFamily="50" charset="-128"/>
              <a:ea typeface="Meiryo" panose="020B0604030504040204" pitchFamily="50" charset="-128"/>
            </a:endParaRPr>
          </a:p>
          <a:p>
            <a:pPr algn="ctr"/>
            <a:endParaRPr lang="en-US" altLang="ja-JP" sz="1700" dirty="0">
              <a:solidFill>
                <a:srgbClr val="000000"/>
              </a:solidFill>
              <a:latin typeface="Meiryo" panose="020B0604030504040204" pitchFamily="50" charset="-128"/>
              <a:ea typeface="Meiryo" panose="020B0604030504040204" pitchFamily="50" charset="-128"/>
            </a:endParaRPr>
          </a:p>
          <a:p>
            <a:pPr algn="r"/>
            <a:r>
              <a:rPr lang="ja-JP" altLang="en-US" dirty="0">
                <a:solidFill>
                  <a:srgbClr val="000000"/>
                </a:solidFill>
                <a:latin typeface="Meiryo" panose="020B0604030504040204" pitchFamily="50" charset="-128"/>
                <a:ea typeface="Meiryo" panose="020B0604030504040204" pitchFamily="50" charset="-128"/>
                <a:hlinkClick r:id="rId3"/>
              </a:rPr>
              <a:t>←民間保育園について</a:t>
            </a:r>
            <a:endParaRPr lang="en-US" altLang="ja-JP" dirty="0">
              <a:solidFill>
                <a:srgbClr val="000000"/>
              </a:solidFill>
              <a:latin typeface="Meiryo" panose="020B0604030504040204" pitchFamily="50" charset="-128"/>
              <a:ea typeface="Meiryo" panose="020B0604030504040204" pitchFamily="50" charset="-128"/>
            </a:endParaRPr>
          </a:p>
        </p:txBody>
      </p:sp>
      <p:sp>
        <p:nvSpPr>
          <p:cNvPr id="27" name="角丸四角形 5">
            <a:extLst>
              <a:ext uri="{FF2B5EF4-FFF2-40B4-BE49-F238E27FC236}">
                <a16:creationId xmlns:a16="http://schemas.microsoft.com/office/drawing/2014/main" id="{6C96E8E9-E6DD-4842-B535-30A735C1F2B5}"/>
              </a:ext>
            </a:extLst>
          </p:cNvPr>
          <p:cNvSpPr/>
          <p:nvPr/>
        </p:nvSpPr>
        <p:spPr>
          <a:xfrm>
            <a:off x="144295" y="3418643"/>
            <a:ext cx="4554070" cy="3217902"/>
          </a:xfrm>
          <a:prstGeom prst="roundRect">
            <a:avLst/>
          </a:prstGeom>
          <a:ln>
            <a:solidFill>
              <a:srgbClr val="00B050"/>
            </a:solidFill>
          </a:ln>
        </p:spPr>
        <p:txBody>
          <a:bodyPr wrap="square" lIns="72000" rIns="72000">
            <a:spAutoFit/>
          </a:bodyPr>
          <a:lstStyle/>
          <a:p>
            <a:r>
              <a:rPr lang="ja-JP" altLang="en-US" sz="2400" b="1" dirty="0">
                <a:solidFill>
                  <a:srgbClr val="00B050"/>
                </a:solidFill>
                <a:latin typeface="Meiryo" panose="020B0604030504040204" pitchFamily="50" charset="-128"/>
                <a:ea typeface="Meiryo" panose="020B0604030504040204" pitchFamily="50" charset="-128"/>
              </a:rPr>
              <a:t>〇</a:t>
            </a:r>
            <a:r>
              <a:rPr lang="ja-JP" altLang="en-US" sz="2400" b="1" dirty="0">
                <a:solidFill>
                  <a:srgbClr val="000000"/>
                </a:solidFill>
                <a:latin typeface="Meiryo" panose="020B0604030504040204" pitchFamily="50" charset="-128"/>
                <a:ea typeface="Meiryo" panose="020B0604030504040204" pitchFamily="50" charset="-128"/>
              </a:rPr>
              <a:t>公立保育所</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市が運営する保育所で、保育士は市職員です。３つの保育方針のもと、各園にあわせた保育を実施しています。</a:t>
            </a:r>
            <a:endParaRPr lang="en-US" altLang="ja-JP" dirty="0">
              <a:solidFill>
                <a:srgbClr val="000000"/>
              </a:solidFill>
              <a:latin typeface="Meiryo" panose="020B0604030504040204" pitchFamily="50" charset="-128"/>
              <a:ea typeface="Meiryo" panose="020B0604030504040204" pitchFamily="50" charset="-128"/>
            </a:endParaRPr>
          </a:p>
          <a:p>
            <a:r>
              <a:rPr lang="ja-JP" altLang="en-US" sz="1700" dirty="0">
                <a:solidFill>
                  <a:srgbClr val="F28E95"/>
                </a:solidFill>
                <a:latin typeface="Meiryo" panose="020B0604030504040204" pitchFamily="50" charset="-128"/>
                <a:ea typeface="Meiryo" panose="020B0604030504040204" pitchFamily="50" charset="-128"/>
              </a:rPr>
              <a:t>●</a:t>
            </a:r>
            <a:r>
              <a:rPr lang="ja-JP" altLang="en-US" sz="1700" dirty="0">
                <a:solidFill>
                  <a:srgbClr val="000000"/>
                </a:solidFill>
                <a:latin typeface="Meiryo" panose="020B0604030504040204" pitchFamily="50" charset="-128"/>
                <a:ea typeface="Meiryo" panose="020B0604030504040204" pitchFamily="50" charset="-128"/>
              </a:rPr>
              <a:t>「心身ともにたくましい子（意欲）」</a:t>
            </a:r>
            <a:endParaRPr lang="en-US" altLang="ja-JP" sz="1700" dirty="0">
              <a:solidFill>
                <a:srgbClr val="000000"/>
              </a:solidFill>
              <a:latin typeface="Meiryo" panose="020B0604030504040204" pitchFamily="50" charset="-128"/>
              <a:ea typeface="Meiryo" panose="020B0604030504040204" pitchFamily="50" charset="-128"/>
            </a:endParaRPr>
          </a:p>
          <a:p>
            <a:r>
              <a:rPr lang="ja-JP" altLang="en-US" sz="1700" dirty="0">
                <a:solidFill>
                  <a:srgbClr val="F28E95"/>
                </a:solidFill>
                <a:latin typeface="Meiryo" panose="020B0604030504040204" pitchFamily="50" charset="-128"/>
                <a:ea typeface="Meiryo" panose="020B0604030504040204" pitchFamily="50" charset="-128"/>
              </a:rPr>
              <a:t>● </a:t>
            </a:r>
            <a:r>
              <a:rPr lang="ja-JP" altLang="en-US" sz="1700" dirty="0">
                <a:solidFill>
                  <a:srgbClr val="000000"/>
                </a:solidFill>
                <a:latin typeface="Meiryo" panose="020B0604030504040204" pitchFamily="50" charset="-128"/>
                <a:ea typeface="Meiryo" panose="020B0604030504040204" pitchFamily="50" charset="-128"/>
              </a:rPr>
              <a:t>「仲間を大切にする子（思いやり）」</a:t>
            </a:r>
            <a:endParaRPr lang="en-US" altLang="ja-JP" sz="1700" dirty="0">
              <a:solidFill>
                <a:srgbClr val="000000"/>
              </a:solidFill>
              <a:latin typeface="Meiryo" panose="020B0604030504040204" pitchFamily="50" charset="-128"/>
              <a:ea typeface="Meiryo" panose="020B0604030504040204" pitchFamily="50" charset="-128"/>
            </a:endParaRPr>
          </a:p>
          <a:p>
            <a:r>
              <a:rPr lang="ja-JP" altLang="en-US" sz="1700" dirty="0">
                <a:solidFill>
                  <a:srgbClr val="F28E95"/>
                </a:solidFill>
                <a:latin typeface="Meiryo" panose="020B0604030504040204" pitchFamily="50" charset="-128"/>
                <a:ea typeface="Meiryo" panose="020B0604030504040204" pitchFamily="50" charset="-128"/>
              </a:rPr>
              <a:t>● </a:t>
            </a:r>
            <a:r>
              <a:rPr lang="ja-JP" altLang="en-US" sz="1700" dirty="0">
                <a:solidFill>
                  <a:srgbClr val="000000"/>
                </a:solidFill>
                <a:latin typeface="Meiryo" panose="020B0604030504040204" pitchFamily="50" charset="-128"/>
                <a:ea typeface="Meiryo" panose="020B0604030504040204" pitchFamily="50" charset="-128"/>
              </a:rPr>
              <a:t>「感動し表現できる子（感性）」</a:t>
            </a:r>
            <a:endParaRPr lang="en-US" altLang="ja-JP" sz="1700"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endParaRPr lang="en-US" altLang="ja-JP" dirty="0">
              <a:solidFill>
                <a:srgbClr val="000000"/>
              </a:solidFill>
              <a:latin typeface="Meiryo" panose="020B0604030504040204" pitchFamily="50" charset="-128"/>
              <a:ea typeface="Meiryo" panose="020B0604030504040204" pitchFamily="50" charset="-128"/>
            </a:endParaRPr>
          </a:p>
          <a:p>
            <a:pPr algn="r"/>
            <a:r>
              <a:rPr lang="ja-JP" altLang="en-US" dirty="0">
                <a:solidFill>
                  <a:srgbClr val="000000"/>
                </a:solidFill>
                <a:latin typeface="Meiryo" panose="020B0604030504040204" pitchFamily="50" charset="-128"/>
                <a:ea typeface="Meiryo" panose="020B0604030504040204" pitchFamily="50" charset="-128"/>
                <a:hlinkClick r:id="rId4"/>
              </a:rPr>
              <a:t>←公立保育所について</a:t>
            </a:r>
            <a:endParaRPr lang="en-US" altLang="ja-JP" dirty="0">
              <a:solidFill>
                <a:srgbClr val="000000"/>
              </a:solidFill>
              <a:latin typeface="Meiryo" panose="020B0604030504040204" pitchFamily="50" charset="-128"/>
              <a:ea typeface="Meiryo" panose="020B0604030504040204" pitchFamily="50" charset="-128"/>
            </a:endParaRPr>
          </a:p>
        </p:txBody>
      </p:sp>
      <p:sp>
        <p:nvSpPr>
          <p:cNvPr id="8" name="正方形/長方形 7"/>
          <p:cNvSpPr/>
          <p:nvPr/>
        </p:nvSpPr>
        <p:spPr>
          <a:xfrm>
            <a:off x="2500398" y="788429"/>
            <a:ext cx="7261307" cy="307777"/>
          </a:xfrm>
          <a:prstGeom prst="rect">
            <a:avLst/>
          </a:prstGeom>
        </p:spPr>
        <p:txBody>
          <a:bodyPr wrap="square">
            <a:spAutoFit/>
          </a:bodyPr>
          <a:lstStyle/>
          <a:p>
            <a:r>
              <a:rPr lang="en-US" altLang="ja-JP" sz="1400" dirty="0"/>
              <a:t>【</a:t>
            </a:r>
            <a:r>
              <a:rPr lang="ja-JP" altLang="en-US" sz="1400" dirty="0"/>
              <a:t>出典</a:t>
            </a:r>
            <a:r>
              <a:rPr lang="en-US" altLang="ja-JP" sz="1400" dirty="0"/>
              <a:t>】</a:t>
            </a:r>
            <a:r>
              <a:rPr lang="ja-JP" altLang="en-US" sz="1400" dirty="0"/>
              <a:t>内閣府　子ども・子育て支援新制度 なるほど</a:t>
            </a:r>
            <a:r>
              <a:rPr lang="en-US" altLang="ja-JP" sz="1400" dirty="0"/>
              <a:t>BOOK</a:t>
            </a:r>
            <a:r>
              <a:rPr lang="ja-JP" altLang="en-US" sz="1400" dirty="0"/>
              <a:t>（平成</a:t>
            </a:r>
            <a:r>
              <a:rPr lang="en-US" altLang="ja-JP" sz="1400" dirty="0"/>
              <a:t>28</a:t>
            </a:r>
            <a:r>
              <a:rPr lang="ja-JP" altLang="en-US" sz="1400" dirty="0"/>
              <a:t>年</a:t>
            </a:r>
            <a:r>
              <a:rPr lang="en-US" altLang="ja-JP" sz="1400" dirty="0"/>
              <a:t>4</a:t>
            </a:r>
            <a:r>
              <a:rPr lang="ja-JP" altLang="en-US" sz="1400" dirty="0"/>
              <a:t>月改訂版）から一部抜粋</a:t>
            </a:r>
          </a:p>
        </p:txBody>
      </p:sp>
      <p:sp>
        <p:nvSpPr>
          <p:cNvPr id="9"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保育所等の種類　その１</a:t>
            </a:r>
            <a:endParaRPr lang="en-US" altLang="ja-JP" dirty="0"/>
          </a:p>
        </p:txBody>
      </p:sp>
      <p:grpSp>
        <p:nvGrpSpPr>
          <p:cNvPr id="17" name="グループ化 16"/>
          <p:cNvGrpSpPr/>
          <p:nvPr/>
        </p:nvGrpSpPr>
        <p:grpSpPr>
          <a:xfrm>
            <a:off x="466725" y="1138237"/>
            <a:ext cx="8972550" cy="2238375"/>
            <a:chOff x="466725" y="985837"/>
            <a:chExt cx="8972550" cy="2238375"/>
          </a:xfrm>
        </p:grpSpPr>
        <p:pic>
          <p:nvPicPr>
            <p:cNvPr id="2" name="図 1"/>
            <p:cNvPicPr>
              <a:picLocks noChangeAspect="1"/>
            </p:cNvPicPr>
            <p:nvPr/>
          </p:nvPicPr>
          <p:blipFill>
            <a:blip r:embed="rId5"/>
            <a:stretch>
              <a:fillRect/>
            </a:stretch>
          </p:blipFill>
          <p:spPr>
            <a:xfrm>
              <a:off x="466725" y="985837"/>
              <a:ext cx="8972550" cy="2238375"/>
            </a:xfrm>
            <a:prstGeom prst="rect">
              <a:avLst/>
            </a:prstGeom>
          </p:spPr>
        </p:pic>
        <p:pic>
          <p:nvPicPr>
            <p:cNvPr id="16" name="図 15"/>
            <p:cNvPicPr>
              <a:picLocks noChangeAspect="1"/>
            </p:cNvPicPr>
            <p:nvPr/>
          </p:nvPicPr>
          <p:blipFill>
            <a:blip r:embed="rId6"/>
            <a:stretch>
              <a:fillRect/>
            </a:stretch>
          </p:blipFill>
          <p:spPr>
            <a:xfrm>
              <a:off x="7914322" y="2824162"/>
              <a:ext cx="1321118" cy="301723"/>
            </a:xfrm>
            <a:prstGeom prst="rect">
              <a:avLst/>
            </a:prstGeom>
          </p:spPr>
        </p:pic>
      </p:grpSp>
      <p:sp>
        <p:nvSpPr>
          <p:cNvPr id="14" name="角丸四角形 20">
            <a:hlinkClick r:id="rId7" action="ppaction://hlinksldjump"/>
            <a:extLst>
              <a:ext uri="{FF2B5EF4-FFF2-40B4-BE49-F238E27FC236}">
                <a16:creationId xmlns:a16="http://schemas.microsoft.com/office/drawing/2014/main" id="{2C260C10-4ECD-43BC-A330-89C2862EDDB3}"/>
              </a:ext>
            </a:extLst>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20" name="角丸四角形 21">
            <a:hlinkClick r:id="rId8" action="ppaction://hlinksldjump"/>
            <a:extLst>
              <a:ext uri="{FF2B5EF4-FFF2-40B4-BE49-F238E27FC236}">
                <a16:creationId xmlns:a16="http://schemas.microsoft.com/office/drawing/2014/main" id="{B360D8AA-F86F-4EBC-9B08-AD38C0EDBC5B}"/>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pic>
        <p:nvPicPr>
          <p:cNvPr id="24" name="図 23">
            <a:extLst>
              <a:ext uri="{FF2B5EF4-FFF2-40B4-BE49-F238E27FC236}">
                <a16:creationId xmlns:a16="http://schemas.microsoft.com/office/drawing/2014/main" id="{FB213E81-E8BF-4267-AD2C-177B3C0F5F6D}"/>
              </a:ext>
            </a:extLst>
          </p:cNvPr>
          <p:cNvPicPr>
            <a:picLocks noChangeAspect="1"/>
          </p:cNvPicPr>
          <p:nvPr/>
        </p:nvPicPr>
        <p:blipFill>
          <a:blip r:embed="rId9"/>
          <a:stretch>
            <a:fillRect/>
          </a:stretch>
        </p:blipFill>
        <p:spPr>
          <a:xfrm>
            <a:off x="5836187" y="5683646"/>
            <a:ext cx="1008000" cy="1008000"/>
          </a:xfrm>
          <a:prstGeom prst="rect">
            <a:avLst/>
          </a:prstGeom>
        </p:spPr>
      </p:pic>
      <p:pic>
        <p:nvPicPr>
          <p:cNvPr id="26" name="図 25">
            <a:extLst>
              <a:ext uri="{FF2B5EF4-FFF2-40B4-BE49-F238E27FC236}">
                <a16:creationId xmlns:a16="http://schemas.microsoft.com/office/drawing/2014/main" id="{7E1A0B88-57CD-4425-ABD4-E24161E91488}"/>
              </a:ext>
            </a:extLst>
          </p:cNvPr>
          <p:cNvPicPr>
            <a:picLocks noChangeAspect="1"/>
          </p:cNvPicPr>
          <p:nvPr/>
        </p:nvPicPr>
        <p:blipFill>
          <a:blip r:embed="rId10"/>
          <a:stretch>
            <a:fillRect/>
          </a:stretch>
        </p:blipFill>
        <p:spPr>
          <a:xfrm>
            <a:off x="999445" y="5621876"/>
            <a:ext cx="1003502" cy="1008000"/>
          </a:xfrm>
          <a:prstGeom prst="rect">
            <a:avLst/>
          </a:prstGeom>
        </p:spPr>
      </p:pic>
    </p:spTree>
    <p:extLst>
      <p:ext uri="{BB962C8B-B14F-4D97-AF65-F5344CB8AC3E}">
        <p14:creationId xmlns:p14="http://schemas.microsoft.com/office/powerpoint/2010/main" val="1635138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492873" y="1077816"/>
            <a:ext cx="8972550" cy="4143985"/>
            <a:chOff x="466726" y="1143170"/>
            <a:chExt cx="8972550" cy="4143985"/>
          </a:xfrm>
        </p:grpSpPr>
        <p:pic>
          <p:nvPicPr>
            <p:cNvPr id="4" name="図 3"/>
            <p:cNvPicPr>
              <a:picLocks noChangeAspect="1"/>
            </p:cNvPicPr>
            <p:nvPr/>
          </p:nvPicPr>
          <p:blipFill>
            <a:blip r:embed="rId2"/>
            <a:stretch>
              <a:fillRect/>
            </a:stretch>
          </p:blipFill>
          <p:spPr>
            <a:xfrm>
              <a:off x="466726" y="1143170"/>
              <a:ext cx="8972550" cy="4143985"/>
            </a:xfrm>
            <a:prstGeom prst="rect">
              <a:avLst/>
            </a:prstGeom>
          </p:spPr>
        </p:pic>
        <p:pic>
          <p:nvPicPr>
            <p:cNvPr id="10" name="図 9"/>
            <p:cNvPicPr>
              <a:picLocks noChangeAspect="1"/>
            </p:cNvPicPr>
            <p:nvPr/>
          </p:nvPicPr>
          <p:blipFill>
            <a:blip r:embed="rId3"/>
            <a:stretch>
              <a:fillRect/>
            </a:stretch>
          </p:blipFill>
          <p:spPr>
            <a:xfrm>
              <a:off x="7820024" y="3314700"/>
              <a:ext cx="1247775" cy="230760"/>
            </a:xfrm>
            <a:prstGeom prst="rect">
              <a:avLst/>
            </a:prstGeom>
          </p:spPr>
        </p:pic>
      </p:grpSp>
      <p:sp>
        <p:nvSpPr>
          <p:cNvPr id="7"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保育所等の種類　その２</a:t>
            </a:r>
            <a:endParaRPr lang="en-US" altLang="ja-JP" dirty="0"/>
          </a:p>
        </p:txBody>
      </p:sp>
      <p:sp>
        <p:nvSpPr>
          <p:cNvPr id="12" name="角丸四角形 11">
            <a:hlinkClick r:id="rId4" action="ppaction://hlinksldjump"/>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13" name="角丸四角形 12">
            <a:hlinkClick r:id="rId5" action="ppaction://hlinksldjump"/>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pic>
        <p:nvPicPr>
          <p:cNvPr id="5" name="図 4">
            <a:extLst>
              <a:ext uri="{FF2B5EF4-FFF2-40B4-BE49-F238E27FC236}">
                <a16:creationId xmlns:a16="http://schemas.microsoft.com/office/drawing/2014/main" id="{63E029E4-B668-4C99-A96B-4E1C4A3EAFB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74305" y="5287155"/>
            <a:ext cx="6364969" cy="1456706"/>
          </a:xfrm>
          <a:prstGeom prst="rect">
            <a:avLst/>
          </a:prstGeom>
        </p:spPr>
      </p:pic>
      <p:pic>
        <p:nvPicPr>
          <p:cNvPr id="17" name="図 16">
            <a:extLst>
              <a:ext uri="{FF2B5EF4-FFF2-40B4-BE49-F238E27FC236}">
                <a16:creationId xmlns:a16="http://schemas.microsoft.com/office/drawing/2014/main" id="{8D489015-422B-4FAF-A9D7-BAE2AC709B9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66724" y="5151912"/>
            <a:ext cx="2607580" cy="1591949"/>
          </a:xfrm>
          <a:prstGeom prst="rect">
            <a:avLst/>
          </a:prstGeom>
        </p:spPr>
      </p:pic>
      <p:sp>
        <p:nvSpPr>
          <p:cNvPr id="3" name="テキスト ボックス 2">
            <a:extLst>
              <a:ext uri="{FF2B5EF4-FFF2-40B4-BE49-F238E27FC236}">
                <a16:creationId xmlns:a16="http://schemas.microsoft.com/office/drawing/2014/main" id="{26B56779-AD13-4831-95FB-99EC2974ECFD}"/>
              </a:ext>
            </a:extLst>
          </p:cNvPr>
          <p:cNvSpPr txBox="1"/>
          <p:nvPr/>
        </p:nvSpPr>
        <p:spPr>
          <a:xfrm>
            <a:off x="4660970" y="5466688"/>
            <a:ext cx="4536296" cy="646331"/>
          </a:xfrm>
          <a:prstGeom prst="rect">
            <a:avLst/>
          </a:prstGeom>
          <a:solidFill>
            <a:srgbClr val="FFFFE5"/>
          </a:solidFill>
          <a:ln>
            <a:noFill/>
          </a:ln>
        </p:spPr>
        <p:txBody>
          <a:bodyPr wrap="square" rtlCol="0">
            <a:spAutoFit/>
          </a:bodyPr>
          <a:lstStyle/>
          <a:p>
            <a:r>
              <a:rPr kumimoji="1" lang="ja-JP" altLang="en-US" sz="1200" dirty="0">
                <a:latin typeface="HGSｺﾞｼｯｸM" panose="020B0600000000000000" pitchFamily="50" charset="-128"/>
                <a:ea typeface="HGSｺﾞｼｯｸM" panose="020B0600000000000000" pitchFamily="50" charset="-128"/>
              </a:rPr>
              <a:t>３～５歳のお子さんは、保護者の働いている状況に</a:t>
            </a:r>
            <a:r>
              <a:rPr lang="ja-JP" altLang="en-US" sz="1200" dirty="0">
                <a:latin typeface="HGSｺﾞｼｯｸM" panose="020B0600000000000000" pitchFamily="50" charset="-128"/>
                <a:ea typeface="HGSｺﾞｼｯｸM" panose="020B0600000000000000" pitchFamily="50" charset="-128"/>
              </a:rPr>
              <a:t>関わりなく教育・保育を一緒に受けます。また、保護者の就労状況が変わっても、通いなれた園を継続して利用できる</a:t>
            </a:r>
            <a:r>
              <a:rPr kumimoji="1" lang="ja-JP" altLang="en-US" sz="1200" dirty="0">
                <a:latin typeface="HGSｺﾞｼｯｸM" panose="020B0600000000000000" pitchFamily="50" charset="-128"/>
                <a:ea typeface="HGSｺﾞｼｯｸM" panose="020B0600000000000000" pitchFamily="50" charset="-128"/>
              </a:rPr>
              <a:t>場合もあります。</a:t>
            </a:r>
          </a:p>
        </p:txBody>
      </p:sp>
      <p:sp>
        <p:nvSpPr>
          <p:cNvPr id="6" name="テキスト ボックス 5">
            <a:extLst>
              <a:ext uri="{FF2B5EF4-FFF2-40B4-BE49-F238E27FC236}">
                <a16:creationId xmlns:a16="http://schemas.microsoft.com/office/drawing/2014/main" id="{FB6506E4-CBB7-4B64-AC2D-D545B9089325}"/>
              </a:ext>
            </a:extLst>
          </p:cNvPr>
          <p:cNvSpPr txBox="1"/>
          <p:nvPr/>
        </p:nvSpPr>
        <p:spPr>
          <a:xfrm>
            <a:off x="4952999" y="2067764"/>
            <a:ext cx="3163045" cy="369332"/>
          </a:xfrm>
          <a:prstGeom prst="rect">
            <a:avLst/>
          </a:prstGeom>
          <a:noFill/>
        </p:spPr>
        <p:txBody>
          <a:bodyPr wrap="none" rtlCol="0">
            <a:spAutoFit/>
          </a:bodyPr>
          <a:lstStyle/>
          <a:p>
            <a:r>
              <a:rPr kumimoji="1" lang="ja-JP" altLang="en-US" dirty="0"/>
              <a:t>（保育所機能部分の枠で入所）</a:t>
            </a:r>
          </a:p>
        </p:txBody>
      </p:sp>
      <p:sp>
        <p:nvSpPr>
          <p:cNvPr id="14" name="四角形: 角を丸くする 13">
            <a:extLst>
              <a:ext uri="{FF2B5EF4-FFF2-40B4-BE49-F238E27FC236}">
                <a16:creationId xmlns:a16="http://schemas.microsoft.com/office/drawing/2014/main" id="{4DB467A4-D793-4B29-9C55-65569523CCB5}"/>
              </a:ext>
            </a:extLst>
          </p:cNvPr>
          <p:cNvSpPr/>
          <p:nvPr/>
        </p:nvSpPr>
        <p:spPr>
          <a:xfrm>
            <a:off x="4193829" y="2229677"/>
            <a:ext cx="746095" cy="244088"/>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400" b="1" dirty="0">
              <a:solidFill>
                <a:schemeClr val="bg1"/>
              </a:solidFill>
              <a:latin typeface="+mj-ea"/>
              <a:ea typeface="+mj-ea"/>
            </a:endParaRPr>
          </a:p>
        </p:txBody>
      </p:sp>
      <p:sp>
        <p:nvSpPr>
          <p:cNvPr id="18" name="正方形/長方形 17">
            <a:extLst>
              <a:ext uri="{FF2B5EF4-FFF2-40B4-BE49-F238E27FC236}">
                <a16:creationId xmlns:a16="http://schemas.microsoft.com/office/drawing/2014/main" id="{6BF06E5B-FAB6-4029-A8DD-6D2E2E0C41CF}"/>
              </a:ext>
            </a:extLst>
          </p:cNvPr>
          <p:cNvSpPr/>
          <p:nvPr/>
        </p:nvSpPr>
        <p:spPr>
          <a:xfrm>
            <a:off x="2373575" y="790819"/>
            <a:ext cx="7261307" cy="307777"/>
          </a:xfrm>
          <a:prstGeom prst="rect">
            <a:avLst/>
          </a:prstGeom>
        </p:spPr>
        <p:txBody>
          <a:bodyPr wrap="square">
            <a:spAutoFit/>
          </a:bodyPr>
          <a:lstStyle/>
          <a:p>
            <a:r>
              <a:rPr lang="en-US" altLang="ja-JP" sz="1400" dirty="0"/>
              <a:t>【</a:t>
            </a:r>
            <a:r>
              <a:rPr lang="ja-JP" altLang="en-US" sz="1400" dirty="0"/>
              <a:t>出典</a:t>
            </a:r>
            <a:r>
              <a:rPr lang="en-US" altLang="ja-JP" sz="1400" dirty="0"/>
              <a:t>】</a:t>
            </a:r>
            <a:r>
              <a:rPr lang="ja-JP" altLang="en-US" sz="1400" dirty="0"/>
              <a:t>内閣府　子ども・子育て支援新制度 なるほど</a:t>
            </a:r>
            <a:r>
              <a:rPr lang="en-US" altLang="ja-JP" sz="1400" dirty="0"/>
              <a:t>BOOK</a:t>
            </a:r>
            <a:r>
              <a:rPr lang="ja-JP" altLang="en-US" sz="1400" dirty="0"/>
              <a:t>（平成</a:t>
            </a:r>
            <a:r>
              <a:rPr lang="en-US" altLang="ja-JP" sz="1400" dirty="0"/>
              <a:t>28</a:t>
            </a:r>
            <a:r>
              <a:rPr lang="ja-JP" altLang="en-US" sz="1400" dirty="0"/>
              <a:t>年</a:t>
            </a:r>
            <a:r>
              <a:rPr lang="en-US" altLang="ja-JP" sz="1400" dirty="0"/>
              <a:t>4</a:t>
            </a:r>
            <a:r>
              <a:rPr lang="ja-JP" altLang="en-US" sz="1400" dirty="0"/>
              <a:t>月改訂版）から一部抜粋</a:t>
            </a:r>
          </a:p>
        </p:txBody>
      </p:sp>
      <p:pic>
        <p:nvPicPr>
          <p:cNvPr id="21" name="図 20">
            <a:extLst>
              <a:ext uri="{FF2B5EF4-FFF2-40B4-BE49-F238E27FC236}">
                <a16:creationId xmlns:a16="http://schemas.microsoft.com/office/drawing/2014/main" id="{7E9BBE5C-A15A-489B-B122-5B5E6F2BE950}"/>
              </a:ext>
            </a:extLst>
          </p:cNvPr>
          <p:cNvPicPr>
            <a:picLocks noChangeAspect="1"/>
          </p:cNvPicPr>
          <p:nvPr/>
        </p:nvPicPr>
        <p:blipFill rotWithShape="1">
          <a:blip r:embed="rId2"/>
          <a:srcRect l="7216" t="33607" r="81186" b="58966"/>
          <a:stretch/>
        </p:blipFill>
        <p:spPr>
          <a:xfrm>
            <a:off x="4193829" y="2221898"/>
            <a:ext cx="746095" cy="231117"/>
          </a:xfrm>
          <a:prstGeom prst="rect">
            <a:avLst/>
          </a:prstGeom>
        </p:spPr>
      </p:pic>
      <p:sp>
        <p:nvSpPr>
          <p:cNvPr id="15" name="テキスト ボックス 14">
            <a:extLst>
              <a:ext uri="{FF2B5EF4-FFF2-40B4-BE49-F238E27FC236}">
                <a16:creationId xmlns:a16="http://schemas.microsoft.com/office/drawing/2014/main" id="{E0200C53-B50C-4681-A330-CD926ABC6930}"/>
              </a:ext>
            </a:extLst>
          </p:cNvPr>
          <p:cNvSpPr txBox="1"/>
          <p:nvPr/>
        </p:nvSpPr>
        <p:spPr>
          <a:xfrm>
            <a:off x="4999131" y="3687138"/>
            <a:ext cx="3163045" cy="369332"/>
          </a:xfrm>
          <a:prstGeom prst="rect">
            <a:avLst/>
          </a:prstGeom>
          <a:noFill/>
        </p:spPr>
        <p:txBody>
          <a:bodyPr wrap="none" rtlCol="0">
            <a:spAutoFit/>
          </a:bodyPr>
          <a:lstStyle/>
          <a:p>
            <a:r>
              <a:rPr kumimoji="1" lang="ja-JP" altLang="en-US" dirty="0"/>
              <a:t>（</a:t>
            </a:r>
            <a:r>
              <a:rPr lang="ja-JP" altLang="en-US" dirty="0"/>
              <a:t>幼稚園</a:t>
            </a:r>
            <a:r>
              <a:rPr kumimoji="1" lang="ja-JP" altLang="en-US" dirty="0"/>
              <a:t>機能部分の枠で入所）</a:t>
            </a:r>
          </a:p>
        </p:txBody>
      </p:sp>
    </p:spTree>
    <p:extLst>
      <p:ext uri="{BB962C8B-B14F-4D97-AF65-F5344CB8AC3E}">
        <p14:creationId xmlns:p14="http://schemas.microsoft.com/office/powerpoint/2010/main" val="613198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保育所等の種類　その３</a:t>
            </a:r>
            <a:endParaRPr lang="en-US" altLang="ja-JP" dirty="0"/>
          </a:p>
        </p:txBody>
      </p:sp>
      <p:sp>
        <p:nvSpPr>
          <p:cNvPr id="6" name="正方形/長方形 5"/>
          <p:cNvSpPr/>
          <p:nvPr/>
        </p:nvSpPr>
        <p:spPr>
          <a:xfrm>
            <a:off x="2808581" y="797818"/>
            <a:ext cx="7261307" cy="307777"/>
          </a:xfrm>
          <a:prstGeom prst="rect">
            <a:avLst/>
          </a:prstGeom>
        </p:spPr>
        <p:txBody>
          <a:bodyPr wrap="square">
            <a:spAutoFit/>
          </a:bodyPr>
          <a:lstStyle/>
          <a:p>
            <a:r>
              <a:rPr lang="en-US" altLang="ja-JP" sz="1400" dirty="0"/>
              <a:t>【</a:t>
            </a:r>
            <a:r>
              <a:rPr lang="ja-JP" altLang="en-US" sz="1400" dirty="0"/>
              <a:t>出典</a:t>
            </a:r>
            <a:r>
              <a:rPr lang="en-US" altLang="ja-JP" sz="1400" dirty="0"/>
              <a:t>】</a:t>
            </a:r>
            <a:r>
              <a:rPr lang="ja-JP" altLang="en-US" sz="1400" dirty="0"/>
              <a:t>内閣府　子ども・子育て支援新制度 なるほど</a:t>
            </a:r>
            <a:r>
              <a:rPr lang="en-US" altLang="ja-JP" sz="1400" dirty="0"/>
              <a:t>BOOK</a:t>
            </a:r>
            <a:r>
              <a:rPr lang="ja-JP" altLang="en-US" sz="1400" dirty="0"/>
              <a:t>（平成</a:t>
            </a:r>
            <a:r>
              <a:rPr lang="en-US" altLang="ja-JP" sz="1400" dirty="0"/>
              <a:t>28</a:t>
            </a:r>
            <a:r>
              <a:rPr lang="ja-JP" altLang="en-US" sz="1400" dirty="0"/>
              <a:t>年</a:t>
            </a:r>
            <a:r>
              <a:rPr lang="en-US" altLang="ja-JP" sz="1400" dirty="0"/>
              <a:t>4</a:t>
            </a:r>
            <a:r>
              <a:rPr lang="ja-JP" altLang="en-US" sz="1400" dirty="0"/>
              <a:t>月改訂版）から抜粋</a:t>
            </a:r>
          </a:p>
        </p:txBody>
      </p:sp>
      <p:sp>
        <p:nvSpPr>
          <p:cNvPr id="12" name="正方形/長方形 11"/>
          <p:cNvSpPr/>
          <p:nvPr/>
        </p:nvSpPr>
        <p:spPr>
          <a:xfrm>
            <a:off x="398930" y="4194271"/>
            <a:ext cx="9507070" cy="2554545"/>
          </a:xfrm>
          <a:prstGeom prst="rect">
            <a:avLst/>
          </a:prstGeom>
        </p:spPr>
        <p:txBody>
          <a:bodyPr wrap="square">
            <a:spAutoFit/>
          </a:bodyPr>
          <a:lstStyle/>
          <a:p>
            <a:r>
              <a:rPr lang="ja-JP" altLang="en-US" sz="2400" b="1" dirty="0">
                <a:solidFill>
                  <a:srgbClr val="F28E95"/>
                </a:solidFill>
                <a:latin typeface="Meiryo" panose="020B0604030504040204" pitchFamily="50" charset="-128"/>
                <a:ea typeface="Meiryo" panose="020B0604030504040204" pitchFamily="50" charset="-128"/>
              </a:rPr>
              <a:t>〇</a:t>
            </a:r>
            <a:r>
              <a:rPr lang="ja-JP" altLang="en-US" sz="2400" b="1" dirty="0">
                <a:solidFill>
                  <a:srgbClr val="000000"/>
                </a:solidFill>
                <a:latin typeface="Meiryo" panose="020B0604030504040204" pitchFamily="50" charset="-128"/>
                <a:ea typeface="Meiryo" panose="020B0604030504040204" pitchFamily="50" charset="-128"/>
              </a:rPr>
              <a:t>地域型保育（小規模保育）の特徴</a:t>
            </a:r>
            <a:endParaRPr lang="en-US" altLang="ja-JP" sz="2400" b="1" dirty="0">
              <a:solidFill>
                <a:srgbClr val="000000"/>
              </a:solidFill>
              <a:latin typeface="Meiryo" panose="020B0604030504040204" pitchFamily="50" charset="-128"/>
              <a:ea typeface="Meiryo" panose="020B0604030504040204" pitchFamily="50" charset="-128"/>
            </a:endParaRPr>
          </a:p>
          <a:p>
            <a:endParaRPr lang="en-US" altLang="ja-JP" sz="1200" b="1" dirty="0">
              <a:solidFill>
                <a:srgbClr val="000000"/>
              </a:solidFill>
              <a:latin typeface="Meiryo" panose="020B0604030504040204" pitchFamily="50" charset="-128"/>
              <a:ea typeface="Meiryo" panose="020B0604030504040204" pitchFamily="50" charset="-128"/>
            </a:endParaRPr>
          </a:p>
          <a:p>
            <a:r>
              <a:rPr lang="ja-JP" altLang="en-US" sz="2200" b="1" dirty="0">
                <a:solidFill>
                  <a:srgbClr val="000000"/>
                </a:solidFill>
                <a:latin typeface="Meiryo" panose="020B0604030504040204" pitchFamily="50" charset="-128"/>
                <a:ea typeface="Meiryo" panose="020B0604030504040204" pitchFamily="50" charset="-128"/>
              </a:rPr>
              <a:t>　</a:t>
            </a:r>
            <a:r>
              <a:rPr lang="ja-JP" altLang="en-US" sz="2400" b="1" dirty="0">
                <a:solidFill>
                  <a:srgbClr val="000000"/>
                </a:solidFill>
                <a:latin typeface="Meiryo" panose="020B0604030504040204" pitchFamily="50" charset="-128"/>
                <a:ea typeface="Meiryo" panose="020B0604030504040204" pitchFamily="50" charset="-128"/>
              </a:rPr>
              <a:t>少人数（定員</a:t>
            </a:r>
            <a:r>
              <a:rPr lang="en-US" altLang="ja-JP" sz="2400" b="1" dirty="0">
                <a:solidFill>
                  <a:srgbClr val="000000"/>
                </a:solidFill>
                <a:latin typeface="Meiryo" panose="020B0604030504040204" pitchFamily="50" charset="-128"/>
                <a:ea typeface="Meiryo" panose="020B0604030504040204" pitchFamily="50" charset="-128"/>
              </a:rPr>
              <a:t>6</a:t>
            </a:r>
            <a:r>
              <a:rPr lang="ja-JP" altLang="en-US" sz="2400" b="1" dirty="0">
                <a:solidFill>
                  <a:srgbClr val="000000"/>
                </a:solidFill>
                <a:latin typeface="Meiryo" panose="020B0604030504040204" pitchFamily="50" charset="-128"/>
                <a:ea typeface="Meiryo" panose="020B0604030504040204" pitchFamily="50" charset="-128"/>
              </a:rPr>
              <a:t>～</a:t>
            </a:r>
            <a:r>
              <a:rPr lang="en-US" altLang="ja-JP" sz="2400" b="1" dirty="0">
                <a:solidFill>
                  <a:srgbClr val="000000"/>
                </a:solidFill>
                <a:latin typeface="Meiryo" panose="020B0604030504040204" pitchFamily="50" charset="-128"/>
                <a:ea typeface="Meiryo" panose="020B0604030504040204" pitchFamily="50" charset="-128"/>
              </a:rPr>
              <a:t>19</a:t>
            </a:r>
            <a:r>
              <a:rPr lang="ja-JP" altLang="en-US" sz="2400" b="1" dirty="0">
                <a:solidFill>
                  <a:srgbClr val="000000"/>
                </a:solidFill>
                <a:latin typeface="Meiryo" panose="020B0604030504040204" pitchFamily="50" charset="-128"/>
                <a:ea typeface="Meiryo" panose="020B0604030504040204" pitchFamily="50" charset="-128"/>
              </a:rPr>
              <a:t>人）を対象に、家庭的保育に近い雰囲気の</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　もと、きめ細かな保育を行います。</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1200" b="1" dirty="0">
                <a:solidFill>
                  <a:srgbClr val="000000"/>
                </a:solidFill>
                <a:latin typeface="Meiryo" panose="020B0604030504040204" pitchFamily="50" charset="-128"/>
                <a:ea typeface="Meiryo" panose="020B0604030504040204" pitchFamily="50" charset="-128"/>
              </a:rPr>
              <a:t>　</a:t>
            </a:r>
            <a:endParaRPr lang="en-US" altLang="ja-JP" sz="1200" b="1"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　</a:t>
            </a:r>
            <a:r>
              <a:rPr lang="en-US" altLang="ja-JP" sz="2400" b="1" dirty="0">
                <a:solidFill>
                  <a:srgbClr val="000000"/>
                </a:solidFill>
                <a:latin typeface="Meiryo" panose="020B0604030504040204" pitchFamily="50" charset="-128"/>
                <a:ea typeface="Meiryo" panose="020B0604030504040204" pitchFamily="50" charset="-128"/>
              </a:rPr>
              <a:t>3</a:t>
            </a:r>
            <a:r>
              <a:rPr lang="ja-JP" altLang="en-US" sz="2400" b="1" dirty="0">
                <a:solidFill>
                  <a:srgbClr val="000000"/>
                </a:solidFill>
                <a:latin typeface="Meiryo" panose="020B0604030504040204" pitchFamily="50" charset="-128"/>
                <a:ea typeface="Meiryo" panose="020B0604030504040204" pitchFamily="50" charset="-128"/>
              </a:rPr>
              <a:t>歳児以降は連携する認可保育所等への編入（進級）となる　　</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　か、</a:t>
            </a:r>
            <a:r>
              <a:rPr lang="en-US" altLang="ja-JP" sz="2400" b="1" dirty="0">
                <a:solidFill>
                  <a:srgbClr val="000000"/>
                </a:solidFill>
                <a:latin typeface="Meiryo" panose="020B0604030504040204" pitchFamily="50" charset="-128"/>
                <a:ea typeface="Meiryo" panose="020B0604030504040204" pitchFamily="50" charset="-128"/>
              </a:rPr>
              <a:t>4</a:t>
            </a:r>
            <a:r>
              <a:rPr lang="ja-JP" altLang="en-US" sz="2400" b="1" dirty="0">
                <a:solidFill>
                  <a:srgbClr val="000000"/>
                </a:solidFill>
                <a:latin typeface="Meiryo" panose="020B0604030504040204" pitchFamily="50" charset="-128"/>
                <a:ea typeface="Meiryo" panose="020B0604030504040204" pitchFamily="50" charset="-128"/>
              </a:rPr>
              <a:t>月入所申請（転所）をすることとなります。</a:t>
            </a:r>
          </a:p>
          <a:p>
            <a:endParaRPr lang="ja-JP" altLang="en-US" sz="1600" dirty="0">
              <a:solidFill>
                <a:srgbClr val="000000"/>
              </a:solidFill>
              <a:latin typeface="Meiryo" panose="020B0604030504040204" pitchFamily="50" charset="-128"/>
              <a:ea typeface="Meiryo" panose="020B0604030504040204" pitchFamily="50" charset="-128"/>
            </a:endParaRPr>
          </a:p>
        </p:txBody>
      </p:sp>
      <p:grpSp>
        <p:nvGrpSpPr>
          <p:cNvPr id="2" name="グループ化 1"/>
          <p:cNvGrpSpPr/>
          <p:nvPr/>
        </p:nvGrpSpPr>
        <p:grpSpPr>
          <a:xfrm>
            <a:off x="1300162" y="1199462"/>
            <a:ext cx="7305675" cy="2472652"/>
            <a:chOff x="1300162" y="1199462"/>
            <a:chExt cx="7305675" cy="2472652"/>
          </a:xfrm>
        </p:grpSpPr>
        <p:pic>
          <p:nvPicPr>
            <p:cNvPr id="8" name="図 7"/>
            <p:cNvPicPr>
              <a:picLocks noChangeAspect="1"/>
            </p:cNvPicPr>
            <p:nvPr/>
          </p:nvPicPr>
          <p:blipFill rotWithShape="1">
            <a:blip r:embed="rId2"/>
            <a:srcRect b="3136"/>
            <a:stretch/>
          </p:blipFill>
          <p:spPr>
            <a:xfrm>
              <a:off x="1300162" y="1199462"/>
              <a:ext cx="7305675" cy="2472652"/>
            </a:xfrm>
            <a:prstGeom prst="rect">
              <a:avLst/>
            </a:prstGeom>
          </p:spPr>
        </p:pic>
        <p:pic>
          <p:nvPicPr>
            <p:cNvPr id="11" name="図 10"/>
            <p:cNvPicPr>
              <a:picLocks noChangeAspect="1"/>
            </p:cNvPicPr>
            <p:nvPr/>
          </p:nvPicPr>
          <p:blipFill>
            <a:blip r:embed="rId3"/>
            <a:stretch>
              <a:fillRect/>
            </a:stretch>
          </p:blipFill>
          <p:spPr>
            <a:xfrm>
              <a:off x="7376154" y="2814226"/>
              <a:ext cx="1112526" cy="254084"/>
            </a:xfrm>
            <a:prstGeom prst="rect">
              <a:avLst/>
            </a:prstGeom>
          </p:spPr>
        </p:pic>
      </p:grpSp>
      <p:sp>
        <p:nvSpPr>
          <p:cNvPr id="16" name="角丸四角形 15">
            <a:hlinkClick r:id="rId4" action="ppaction://hlinksldjump"/>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13" name="角丸四角形 12">
            <a:hlinkClick r:id="rId5" action="ppaction://hlinksldjump"/>
            <a:extLst>
              <a:ext uri="{FF2B5EF4-FFF2-40B4-BE49-F238E27FC236}">
                <a16:creationId xmlns:a16="http://schemas.microsoft.com/office/drawing/2014/main" id="{9BD81BE6-5933-4718-972A-BD9520AFB34C}"/>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pic>
        <p:nvPicPr>
          <p:cNvPr id="5" name="図 4">
            <a:extLst>
              <a:ext uri="{FF2B5EF4-FFF2-40B4-BE49-F238E27FC236}">
                <a16:creationId xmlns:a16="http://schemas.microsoft.com/office/drawing/2014/main" id="{84C3675A-F88C-4491-96C6-08576FDE151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34160" y="1921557"/>
            <a:ext cx="1405279" cy="414811"/>
          </a:xfrm>
          <a:prstGeom prst="rect">
            <a:avLst/>
          </a:prstGeom>
        </p:spPr>
      </p:pic>
    </p:spTree>
    <p:extLst>
      <p:ext uri="{BB962C8B-B14F-4D97-AF65-F5344CB8AC3E}">
        <p14:creationId xmlns:p14="http://schemas.microsoft.com/office/powerpoint/2010/main" val="1055099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a:srcRect r="4849"/>
          <a:stretch/>
        </p:blipFill>
        <p:spPr>
          <a:xfrm>
            <a:off x="466725" y="1160938"/>
            <a:ext cx="8972550" cy="2762250"/>
          </a:xfrm>
          <a:prstGeom prst="rect">
            <a:avLst/>
          </a:prstGeom>
        </p:spPr>
      </p:pic>
      <p:sp>
        <p:nvSpPr>
          <p:cNvPr id="9"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保育所等の種類　その４</a:t>
            </a:r>
            <a:endParaRPr lang="en-US" altLang="ja-JP" dirty="0"/>
          </a:p>
        </p:txBody>
      </p:sp>
      <p:sp>
        <p:nvSpPr>
          <p:cNvPr id="14" name="正方形/長方形 13"/>
          <p:cNvSpPr/>
          <p:nvPr/>
        </p:nvSpPr>
        <p:spPr>
          <a:xfrm>
            <a:off x="2808581" y="797818"/>
            <a:ext cx="7261307" cy="307777"/>
          </a:xfrm>
          <a:prstGeom prst="rect">
            <a:avLst/>
          </a:prstGeom>
        </p:spPr>
        <p:txBody>
          <a:bodyPr wrap="square">
            <a:spAutoFit/>
          </a:bodyPr>
          <a:lstStyle/>
          <a:p>
            <a:r>
              <a:rPr lang="en-US" altLang="ja-JP" sz="1400" dirty="0"/>
              <a:t>【</a:t>
            </a:r>
            <a:r>
              <a:rPr lang="ja-JP" altLang="en-US" sz="1400" dirty="0"/>
              <a:t>出典</a:t>
            </a:r>
            <a:r>
              <a:rPr lang="en-US" altLang="ja-JP" sz="1400" dirty="0"/>
              <a:t>】</a:t>
            </a:r>
            <a:r>
              <a:rPr lang="ja-JP" altLang="en-US" sz="1400" dirty="0"/>
              <a:t>内閣府　子ども・子育て支援新制度 なるほど</a:t>
            </a:r>
            <a:r>
              <a:rPr lang="en-US" altLang="ja-JP" sz="1400" dirty="0"/>
              <a:t>BOOK</a:t>
            </a:r>
            <a:r>
              <a:rPr lang="ja-JP" altLang="en-US" sz="1400" dirty="0"/>
              <a:t>（平成</a:t>
            </a:r>
            <a:r>
              <a:rPr lang="en-US" altLang="ja-JP" sz="1400" dirty="0"/>
              <a:t>28</a:t>
            </a:r>
            <a:r>
              <a:rPr lang="ja-JP" altLang="en-US" sz="1400" dirty="0"/>
              <a:t>年</a:t>
            </a:r>
            <a:r>
              <a:rPr lang="en-US" altLang="ja-JP" sz="1400" dirty="0"/>
              <a:t>4</a:t>
            </a:r>
            <a:r>
              <a:rPr lang="ja-JP" altLang="en-US" sz="1400" dirty="0"/>
              <a:t>月改訂版）から抜粋</a:t>
            </a:r>
          </a:p>
        </p:txBody>
      </p:sp>
      <p:sp>
        <p:nvSpPr>
          <p:cNvPr id="18" name="正方形/長方形 17"/>
          <p:cNvSpPr/>
          <p:nvPr/>
        </p:nvSpPr>
        <p:spPr>
          <a:xfrm>
            <a:off x="260383" y="4661851"/>
            <a:ext cx="4870417" cy="1538883"/>
          </a:xfrm>
          <a:prstGeom prst="rect">
            <a:avLst/>
          </a:prstGeom>
        </p:spPr>
        <p:txBody>
          <a:bodyPr wrap="square">
            <a:spAutoFit/>
          </a:bodyPr>
          <a:lstStyle/>
          <a:p>
            <a:r>
              <a:rPr lang="ja-JP" altLang="en-US" sz="2400" b="1" dirty="0">
                <a:solidFill>
                  <a:srgbClr val="000000"/>
                </a:solidFill>
                <a:latin typeface="Meiryo" panose="020B0604030504040204" pitchFamily="50" charset="-128"/>
                <a:ea typeface="Meiryo" panose="020B0604030504040204" pitchFamily="50" charset="-128"/>
              </a:rPr>
              <a:t> 公立幼稚園 　</a:t>
            </a:r>
            <a:endParaRPr lang="en-US" altLang="ja-JP" sz="2400"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対　　象 </a:t>
            </a:r>
            <a:r>
              <a:rPr lang="en-US" altLang="ja-JP" dirty="0">
                <a:solidFill>
                  <a:srgbClr val="000000"/>
                </a:solidFill>
                <a:latin typeface="Meiryo" panose="020B0604030504040204" pitchFamily="50" charset="-128"/>
                <a:ea typeface="Meiryo" panose="020B0604030504040204" pitchFamily="50" charset="-128"/>
              </a:rPr>
              <a:t>… </a:t>
            </a:r>
            <a:r>
              <a:rPr lang="ja-JP" altLang="en-US" dirty="0">
                <a:solidFill>
                  <a:srgbClr val="000000"/>
                </a:solidFill>
                <a:latin typeface="Meiryo" panose="020B0604030504040204" pitchFamily="50" charset="-128"/>
                <a:ea typeface="Meiryo" panose="020B0604030504040204" pitchFamily="50" charset="-128"/>
              </a:rPr>
              <a:t>３～５歳児</a:t>
            </a:r>
            <a:r>
              <a:rPr lang="en-US" altLang="ja-JP" sz="1600" dirty="0">
                <a:solidFill>
                  <a:srgbClr val="000000"/>
                </a:solidFill>
                <a:latin typeface="Meiryo" panose="020B0604030504040204" pitchFamily="50" charset="-128"/>
                <a:ea typeface="Meiryo" panose="020B0604030504040204" pitchFamily="50" charset="-128"/>
              </a:rPr>
              <a:t>※</a:t>
            </a:r>
          </a:p>
          <a:p>
            <a:r>
              <a:rPr lang="ja-JP" altLang="en-US" dirty="0">
                <a:solidFill>
                  <a:srgbClr val="000000"/>
                </a:solidFill>
                <a:latin typeface="Meiryo" panose="020B0604030504040204" pitchFamily="50" charset="-128"/>
                <a:ea typeface="Meiryo" panose="020B0604030504040204" pitchFamily="50" charset="-128"/>
              </a:rPr>
              <a:t>　保 育  料 </a:t>
            </a:r>
            <a:r>
              <a:rPr lang="en-US" altLang="ja-JP" dirty="0">
                <a:solidFill>
                  <a:srgbClr val="000000"/>
                </a:solidFill>
                <a:latin typeface="Meiryo" panose="020B0604030504040204" pitchFamily="50" charset="-128"/>
                <a:ea typeface="Meiryo" panose="020B0604030504040204" pitchFamily="50" charset="-128"/>
              </a:rPr>
              <a:t>… </a:t>
            </a:r>
            <a:r>
              <a:rPr lang="ja-JP" altLang="en-US" dirty="0">
                <a:solidFill>
                  <a:srgbClr val="000000"/>
                </a:solidFill>
                <a:latin typeface="Meiryo" panose="020B0604030504040204" pitchFamily="50" charset="-128"/>
                <a:ea typeface="Meiryo" panose="020B0604030504040204" pitchFamily="50" charset="-128"/>
              </a:rPr>
              <a:t>無償</a:t>
            </a:r>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通　　園 </a:t>
            </a:r>
            <a:r>
              <a:rPr lang="en-US" altLang="ja-JP" dirty="0">
                <a:solidFill>
                  <a:srgbClr val="000000"/>
                </a:solidFill>
                <a:latin typeface="Meiryo" panose="020B0604030504040204" pitchFamily="50" charset="-128"/>
                <a:ea typeface="Meiryo" panose="020B0604030504040204" pitchFamily="50" charset="-128"/>
              </a:rPr>
              <a:t>… </a:t>
            </a:r>
            <a:r>
              <a:rPr lang="ja-JP" altLang="en-US" dirty="0">
                <a:solidFill>
                  <a:srgbClr val="000000"/>
                </a:solidFill>
                <a:latin typeface="Meiryo" panose="020B0604030504040204" pitchFamily="50" charset="-128"/>
                <a:ea typeface="Meiryo" panose="020B0604030504040204" pitchFamily="50" charset="-128"/>
              </a:rPr>
              <a:t>原則として通園区域内</a:t>
            </a:r>
            <a:endParaRPr lang="en-US" altLang="ja-JP" dirty="0">
              <a:solidFill>
                <a:srgbClr val="000000"/>
              </a:solidFill>
              <a:latin typeface="Meiryo" panose="020B0604030504040204" pitchFamily="50" charset="-128"/>
              <a:ea typeface="Meiryo" panose="020B0604030504040204" pitchFamily="50" charset="-128"/>
            </a:endParaRPr>
          </a:p>
          <a:p>
            <a:r>
              <a:rPr lang="ja-JP" altLang="en-US" sz="1600" dirty="0">
                <a:solidFill>
                  <a:srgbClr val="000000"/>
                </a:solidFill>
                <a:latin typeface="Meiryo" panose="020B0604030504040204" pitchFamily="50" charset="-128"/>
                <a:ea typeface="Meiryo" panose="020B0604030504040204" pitchFamily="50" charset="-128"/>
              </a:rPr>
              <a:t>　</a:t>
            </a:r>
            <a:r>
              <a:rPr lang="en-US" altLang="ja-JP" sz="1600" dirty="0">
                <a:solidFill>
                  <a:srgbClr val="000000"/>
                </a:solidFill>
                <a:latin typeface="Meiryo" panose="020B0604030504040204" pitchFamily="50" charset="-128"/>
                <a:ea typeface="Meiryo" panose="020B0604030504040204" pitchFamily="50" charset="-128"/>
              </a:rPr>
              <a:t>※</a:t>
            </a:r>
            <a:r>
              <a:rPr lang="ja-JP" altLang="en-US" sz="1600" dirty="0">
                <a:solidFill>
                  <a:srgbClr val="000000"/>
                </a:solidFill>
                <a:latin typeface="Meiryo" panose="020B0604030504040204" pitchFamily="50" charset="-128"/>
                <a:ea typeface="Meiryo" panose="020B0604030504040204" pitchFamily="50" charset="-128"/>
              </a:rPr>
              <a:t>３歳児対象は手代木南幼稚園、茎崎幼稚園のみ</a:t>
            </a:r>
            <a:endParaRPr lang="en-US" altLang="ja-JP" sz="1600" dirty="0">
              <a:solidFill>
                <a:srgbClr val="000000"/>
              </a:solidFill>
              <a:latin typeface="Meiryo" panose="020B0604030504040204" pitchFamily="50" charset="-128"/>
              <a:ea typeface="Meiryo" panose="020B0604030504040204" pitchFamily="50" charset="-128"/>
            </a:endParaRPr>
          </a:p>
        </p:txBody>
      </p:sp>
      <p:sp>
        <p:nvSpPr>
          <p:cNvPr id="19" name="正方形/長方形 18"/>
          <p:cNvSpPr/>
          <p:nvPr/>
        </p:nvSpPr>
        <p:spPr>
          <a:xfrm>
            <a:off x="5169851" y="4661851"/>
            <a:ext cx="4269424" cy="1846659"/>
          </a:xfrm>
          <a:prstGeom prst="rect">
            <a:avLst/>
          </a:prstGeom>
        </p:spPr>
        <p:txBody>
          <a:bodyPr wrap="square">
            <a:spAutoFit/>
          </a:bodyPr>
          <a:lstStyle/>
          <a:p>
            <a:r>
              <a:rPr lang="ja-JP" altLang="en-US" sz="2400" b="1" dirty="0">
                <a:solidFill>
                  <a:srgbClr val="D7C800"/>
                </a:solidFill>
                <a:latin typeface="Meiryo" panose="020B0604030504040204" pitchFamily="50" charset="-128"/>
                <a:ea typeface="Meiryo" panose="020B0604030504040204" pitchFamily="50" charset="-128"/>
              </a:rPr>
              <a:t> </a:t>
            </a:r>
            <a:r>
              <a:rPr lang="ja-JP" altLang="en-US" sz="2400" b="1" dirty="0">
                <a:solidFill>
                  <a:srgbClr val="000000"/>
                </a:solidFill>
                <a:latin typeface="Meiryo" panose="020B0604030504040204" pitchFamily="50" charset="-128"/>
                <a:ea typeface="Meiryo" panose="020B0604030504040204" pitchFamily="50" charset="-128"/>
              </a:rPr>
              <a:t>私立幼稚園 　</a:t>
            </a:r>
            <a:endParaRPr lang="en-US" altLang="ja-JP" sz="2400"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対　　象 </a:t>
            </a:r>
            <a:r>
              <a:rPr lang="en-US" altLang="ja-JP" dirty="0">
                <a:solidFill>
                  <a:srgbClr val="000000"/>
                </a:solidFill>
                <a:latin typeface="Meiryo" panose="020B0604030504040204" pitchFamily="50" charset="-128"/>
                <a:ea typeface="Meiryo" panose="020B0604030504040204" pitchFamily="50" charset="-128"/>
              </a:rPr>
              <a:t>…</a:t>
            </a:r>
            <a:r>
              <a:rPr lang="ja-JP" altLang="en-US" dirty="0">
                <a:solidFill>
                  <a:srgbClr val="000000"/>
                </a:solidFill>
                <a:latin typeface="Meiryo" panose="020B0604030504040204" pitchFamily="50" charset="-128"/>
                <a:ea typeface="Meiryo" panose="020B0604030504040204" pitchFamily="50" charset="-128"/>
              </a:rPr>
              <a:t> ３～５歳児（３年保育）</a:t>
            </a:r>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保 育  料 </a:t>
            </a:r>
            <a:r>
              <a:rPr lang="en-US" altLang="ja-JP" dirty="0">
                <a:solidFill>
                  <a:srgbClr val="000000"/>
                </a:solidFill>
                <a:latin typeface="Meiryo" panose="020B0604030504040204" pitchFamily="50" charset="-128"/>
                <a:ea typeface="Meiryo" panose="020B0604030504040204" pitchFamily="50" charset="-128"/>
              </a:rPr>
              <a:t>… </a:t>
            </a:r>
            <a:r>
              <a:rPr lang="ja-JP" altLang="en-US" dirty="0">
                <a:solidFill>
                  <a:srgbClr val="000000"/>
                </a:solidFill>
                <a:latin typeface="Meiryo" panose="020B0604030504040204" pitchFamily="50" charset="-128"/>
                <a:ea typeface="Meiryo" panose="020B0604030504040204" pitchFamily="50" charset="-128"/>
              </a:rPr>
              <a:t>新制度幼稚園は無償</a:t>
            </a:r>
            <a:endParaRPr lang="en-US" altLang="ja-JP"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新制度未移行幼稚園は月額</a:t>
            </a:r>
            <a:r>
              <a:rPr lang="en-US" altLang="ja-JP" dirty="0">
                <a:solidFill>
                  <a:srgbClr val="000000"/>
                </a:solidFill>
                <a:latin typeface="Meiryo" panose="020B0604030504040204" pitchFamily="50" charset="-128"/>
                <a:ea typeface="Meiryo" panose="020B0604030504040204" pitchFamily="50" charset="-128"/>
              </a:rPr>
              <a:t>2.57</a:t>
            </a:r>
            <a:r>
              <a:rPr lang="ja-JP" altLang="en-US" dirty="0">
                <a:solidFill>
                  <a:srgbClr val="000000"/>
                </a:solidFill>
                <a:latin typeface="Meiryo" panose="020B0604030504040204" pitchFamily="50" charset="-128"/>
                <a:ea typeface="Meiryo" panose="020B0604030504040204" pitchFamily="50" charset="-128"/>
              </a:rPr>
              <a:t>万円まで無償</a:t>
            </a:r>
            <a:r>
              <a:rPr lang="ja-JP" altLang="en-US" sz="1600" dirty="0">
                <a:solidFill>
                  <a:srgbClr val="000000"/>
                </a:solidFill>
                <a:latin typeface="Meiryo" panose="020B0604030504040204" pitchFamily="50" charset="-128"/>
                <a:ea typeface="Meiryo" panose="020B0604030504040204" pitchFamily="50" charset="-128"/>
              </a:rPr>
              <a:t>　</a:t>
            </a:r>
            <a:endParaRPr lang="en-US" altLang="ja-JP" sz="1600" dirty="0">
              <a:solidFill>
                <a:srgbClr val="000000"/>
              </a:solidFill>
              <a:latin typeface="Meiryo" panose="020B0604030504040204" pitchFamily="50" charset="-128"/>
              <a:ea typeface="Meiryo" panose="020B0604030504040204" pitchFamily="50" charset="-128"/>
            </a:endParaRPr>
          </a:p>
          <a:p>
            <a:r>
              <a:rPr lang="ja-JP" altLang="en-US" dirty="0">
                <a:solidFill>
                  <a:srgbClr val="000000"/>
                </a:solidFill>
                <a:latin typeface="Meiryo" panose="020B0604030504040204" pitchFamily="50" charset="-128"/>
                <a:ea typeface="Meiryo" panose="020B0604030504040204" pitchFamily="50" charset="-128"/>
              </a:rPr>
              <a:t>　通　　園 </a:t>
            </a:r>
            <a:r>
              <a:rPr lang="en-US" altLang="ja-JP" dirty="0">
                <a:solidFill>
                  <a:srgbClr val="000000"/>
                </a:solidFill>
                <a:latin typeface="Meiryo" panose="020B0604030504040204" pitchFamily="50" charset="-128"/>
                <a:ea typeface="Meiryo" panose="020B0604030504040204" pitchFamily="50" charset="-128"/>
              </a:rPr>
              <a:t>… </a:t>
            </a:r>
            <a:r>
              <a:rPr lang="ja-JP" altLang="en-US" dirty="0">
                <a:solidFill>
                  <a:srgbClr val="000000"/>
                </a:solidFill>
                <a:latin typeface="Meiryo" panose="020B0604030504040204" pitchFamily="50" charset="-128"/>
                <a:ea typeface="Meiryo" panose="020B0604030504040204" pitchFamily="50" charset="-128"/>
              </a:rPr>
              <a:t>制限なし</a:t>
            </a:r>
            <a:endParaRPr lang="en-US" altLang="ja-JP" sz="1600" dirty="0">
              <a:solidFill>
                <a:srgbClr val="000000"/>
              </a:solidFill>
              <a:latin typeface="Meiryo" panose="020B0604030504040204" pitchFamily="50" charset="-128"/>
              <a:ea typeface="Meiryo" panose="020B0604030504040204" pitchFamily="50" charset="-128"/>
            </a:endParaRPr>
          </a:p>
        </p:txBody>
      </p:sp>
      <p:sp>
        <p:nvSpPr>
          <p:cNvPr id="20" name="正方形/長方形 19"/>
          <p:cNvSpPr/>
          <p:nvPr/>
        </p:nvSpPr>
        <p:spPr>
          <a:xfrm>
            <a:off x="398929" y="4061687"/>
            <a:ext cx="9040346" cy="461665"/>
          </a:xfrm>
          <a:prstGeom prst="rect">
            <a:avLst/>
          </a:prstGeom>
        </p:spPr>
        <p:txBody>
          <a:bodyPr wrap="square">
            <a:spAutoFit/>
          </a:bodyPr>
          <a:lstStyle/>
          <a:p>
            <a:r>
              <a:rPr lang="ja-JP" altLang="en-US" sz="2400" b="1" dirty="0">
                <a:solidFill>
                  <a:srgbClr val="D7C800"/>
                </a:solidFill>
                <a:latin typeface="Meiryo" panose="020B0604030504040204" pitchFamily="50" charset="-128"/>
                <a:ea typeface="Meiryo" panose="020B0604030504040204" pitchFamily="50" charset="-128"/>
              </a:rPr>
              <a:t>〇</a:t>
            </a:r>
            <a:r>
              <a:rPr lang="ja-JP" altLang="en-US" sz="2400" b="1" dirty="0">
                <a:solidFill>
                  <a:srgbClr val="000000"/>
                </a:solidFill>
                <a:latin typeface="Meiryo" panose="020B0604030504040204" pitchFamily="50" charset="-128"/>
                <a:ea typeface="Meiryo" panose="020B0604030504040204" pitchFamily="50" charset="-128"/>
              </a:rPr>
              <a:t>市内の幼稚園の特徴</a:t>
            </a:r>
            <a:endParaRPr lang="en-US" altLang="ja-JP" sz="2400" b="1" dirty="0">
              <a:solidFill>
                <a:srgbClr val="000000"/>
              </a:solidFill>
              <a:latin typeface="Meiryo" panose="020B0604030504040204" pitchFamily="50" charset="-128"/>
              <a:ea typeface="Meiryo" panose="020B0604030504040204" pitchFamily="50" charset="-128"/>
            </a:endParaRPr>
          </a:p>
        </p:txBody>
      </p:sp>
      <p:sp>
        <p:nvSpPr>
          <p:cNvPr id="10" name="角丸四角形 24">
            <a:hlinkClick r:id="rId4" action="ppaction://hlinksldjump"/>
            <a:extLst>
              <a:ext uri="{FF2B5EF4-FFF2-40B4-BE49-F238E27FC236}">
                <a16:creationId xmlns:a16="http://schemas.microsoft.com/office/drawing/2014/main" id="{ED6B47BF-AFBE-4CF0-84CF-30C53117CD54}"/>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sp>
        <p:nvSpPr>
          <p:cNvPr id="12" name="角丸四角形 20">
            <a:hlinkClick r:id="rId5" action="ppaction://hlinksldjump"/>
            <a:extLst>
              <a:ext uri="{FF2B5EF4-FFF2-40B4-BE49-F238E27FC236}">
                <a16:creationId xmlns:a16="http://schemas.microsoft.com/office/drawing/2014/main" id="{59D2F0AD-BC45-4D05-925E-D1C64B3B98FA}"/>
              </a:ext>
            </a:extLst>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7768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下矢印 15"/>
          <p:cNvSpPr/>
          <p:nvPr/>
        </p:nvSpPr>
        <p:spPr>
          <a:xfrm>
            <a:off x="474330" y="1029393"/>
            <a:ext cx="1513207" cy="5659820"/>
          </a:xfrm>
          <a:prstGeom prst="downArrow">
            <a:avLst/>
          </a:prstGeom>
          <a:solidFill>
            <a:srgbClr val="FFFF99"/>
          </a:solidFill>
          <a:ln w="38100">
            <a:solidFill>
              <a:srgbClr val="FFC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1406"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保育所入所までの流れ</a:t>
            </a:r>
            <a:r>
              <a:rPr lang="ja-JP" altLang="en-US" dirty="0">
                <a:solidFill>
                  <a:srgbClr val="FF0000"/>
                </a:solidFill>
              </a:rPr>
              <a:t>（４月入所以外）</a:t>
            </a:r>
            <a:endParaRPr lang="en-US" altLang="ja-JP" sz="2000" dirty="0">
              <a:solidFill>
                <a:srgbClr val="FF0000"/>
              </a:solidFill>
            </a:endParaRPr>
          </a:p>
        </p:txBody>
      </p:sp>
      <p:sp>
        <p:nvSpPr>
          <p:cNvPr id="23" name="円/楕円 22"/>
          <p:cNvSpPr/>
          <p:nvPr/>
        </p:nvSpPr>
        <p:spPr>
          <a:xfrm>
            <a:off x="816564" y="1060387"/>
            <a:ext cx="814115" cy="814115"/>
          </a:xfrm>
          <a:prstGeom prst="ellipse">
            <a:avLst/>
          </a:prstGeom>
          <a:solidFill>
            <a:srgbClr val="FFC0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毎月</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５</a:t>
            </a:r>
            <a:r>
              <a:rPr kumimoji="1" lang="ja-JP" altLang="en-US" dirty="0">
                <a:solidFill>
                  <a:schemeClr val="tx1"/>
                </a:solidFill>
                <a:latin typeface="メイリオ" panose="020B0604030504040204" pitchFamily="50" charset="-128"/>
                <a:ea typeface="メイリオ" panose="020B0604030504040204" pitchFamily="50" charset="-128"/>
              </a:rPr>
              <a:t>日頃</a:t>
            </a:r>
          </a:p>
        </p:txBody>
      </p:sp>
      <p:sp>
        <p:nvSpPr>
          <p:cNvPr id="29" name="円/楕円 28"/>
          <p:cNvSpPr/>
          <p:nvPr/>
        </p:nvSpPr>
        <p:spPr>
          <a:xfrm>
            <a:off x="816564" y="2694556"/>
            <a:ext cx="814115" cy="814115"/>
          </a:xfrm>
          <a:prstGeom prst="ellipse">
            <a:avLst/>
          </a:prstGeom>
          <a:solidFill>
            <a:srgbClr val="FFC0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dirty="0">
                <a:solidFill>
                  <a:schemeClr val="tx1"/>
                </a:solidFill>
                <a:latin typeface="メイリオ" panose="020B0604030504040204" pitchFamily="50" charset="-128"/>
                <a:ea typeface="メイリオ" panose="020B0604030504040204" pitchFamily="50" charset="-128"/>
              </a:rPr>
              <a:t>17</a:t>
            </a:r>
            <a:r>
              <a:rPr lang="ja-JP" altLang="en-US" dirty="0">
                <a:solidFill>
                  <a:schemeClr val="tx1"/>
                </a:solidFill>
                <a:latin typeface="メイリオ" panose="020B0604030504040204" pitchFamily="50" charset="-128"/>
                <a:ea typeface="メイリオ" panose="020B0604030504040204" pitchFamily="50" charset="-128"/>
              </a:rPr>
              <a:t>日頃</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1" name="円/楕円 30"/>
          <p:cNvSpPr/>
          <p:nvPr/>
        </p:nvSpPr>
        <p:spPr>
          <a:xfrm>
            <a:off x="816564" y="5259428"/>
            <a:ext cx="814115" cy="814115"/>
          </a:xfrm>
          <a:prstGeom prst="ellipse">
            <a:avLst/>
          </a:prstGeom>
          <a:solidFill>
            <a:srgbClr val="FFC0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１日</a:t>
            </a:r>
            <a:endParaRPr lang="en-US" altLang="ja-JP" dirty="0">
              <a:solidFill>
                <a:schemeClr val="tx1"/>
              </a:solidFill>
              <a:latin typeface="メイリオ" panose="020B0604030504040204" pitchFamily="50" charset="-128"/>
              <a:ea typeface="メイリオ" panose="020B0604030504040204" pitchFamily="50" charset="-128"/>
            </a:endParaRPr>
          </a:p>
          <a:p>
            <a:pPr algn="ctr"/>
            <a:r>
              <a:rPr lang="ja-JP" altLang="en-US" dirty="0">
                <a:solidFill>
                  <a:schemeClr val="tx1"/>
                </a:solidFill>
                <a:latin typeface="メイリオ" panose="020B0604030504040204" pitchFamily="50" charset="-128"/>
                <a:ea typeface="メイリオ" panose="020B0604030504040204" pitchFamily="50" charset="-128"/>
              </a:rPr>
              <a:t>以降</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5" name="正方形/長方形 34"/>
          <p:cNvSpPr/>
          <p:nvPr/>
        </p:nvSpPr>
        <p:spPr>
          <a:xfrm>
            <a:off x="1845690" y="1246616"/>
            <a:ext cx="7425419" cy="738664"/>
          </a:xfrm>
          <a:prstGeom prst="rect">
            <a:avLst/>
          </a:prstGeom>
        </p:spPr>
        <p:txBody>
          <a:bodyPr wrap="square">
            <a:spAutoFit/>
          </a:bodyPr>
          <a:lstStyle/>
          <a:p>
            <a:r>
              <a:rPr lang="ja-JP" altLang="en-US" sz="2400" b="1" dirty="0">
                <a:latin typeface="Meiryo" panose="020B0604030504040204" pitchFamily="50" charset="-128"/>
                <a:ea typeface="Meiryo" panose="020B0604030504040204" pitchFamily="50" charset="-128"/>
              </a:rPr>
              <a:t> ： </a:t>
            </a:r>
            <a:r>
              <a:rPr lang="ja-JP" altLang="en-US" sz="2400" dirty="0">
                <a:latin typeface="Meiryo" panose="020B0604030504040204" pitchFamily="50" charset="-128"/>
                <a:ea typeface="Meiryo" panose="020B0604030504040204" pitchFamily="50" charset="-128"/>
              </a:rPr>
              <a:t>翌月入所の申込締切</a:t>
            </a:r>
            <a:r>
              <a:rPr lang="ja-JP" altLang="en-US" dirty="0">
                <a:latin typeface="Meiryo" panose="020B0604030504040204" pitchFamily="50" charset="-128"/>
                <a:ea typeface="Meiryo" panose="020B0604030504040204" pitchFamily="50" charset="-128"/>
              </a:rPr>
              <a:t>（５日が土日祝日の場合は翌開庁日）</a:t>
            </a:r>
            <a:endParaRPr lang="en-US" altLang="ja-JP" dirty="0">
              <a:latin typeface="Meiryo" panose="020B0604030504040204" pitchFamily="50" charset="-128"/>
              <a:ea typeface="Meiryo" panose="020B0604030504040204" pitchFamily="50" charset="-128"/>
            </a:endParaRPr>
          </a:p>
          <a:p>
            <a:r>
              <a:rPr lang="ja-JP" altLang="en-US" dirty="0">
                <a:latin typeface="Meiryo" panose="020B0604030504040204" pitchFamily="50" charset="-128"/>
                <a:ea typeface="Meiryo" panose="020B0604030504040204" pitchFamily="50" charset="-128"/>
              </a:rPr>
              <a:t>　　</a:t>
            </a:r>
            <a:r>
              <a:rPr lang="en-US" altLang="ja-JP" dirty="0">
                <a:latin typeface="Meiryo" panose="020B0604030504040204" pitchFamily="50" charset="-128"/>
                <a:ea typeface="Meiryo" panose="020B0604030504040204" pitchFamily="50" charset="-128"/>
              </a:rPr>
              <a:t>※</a:t>
            </a:r>
            <a:r>
              <a:rPr lang="ja-JP" altLang="en-US" dirty="0">
                <a:latin typeface="Meiryo" panose="020B0604030504040204" pitchFamily="50" charset="-128"/>
                <a:ea typeface="Meiryo" panose="020B0604030504040204" pitchFamily="50" charset="-128"/>
              </a:rPr>
              <a:t>締切日のみ</a:t>
            </a:r>
            <a:r>
              <a:rPr lang="en-US" altLang="ja-JP" dirty="0">
                <a:latin typeface="Meiryo" panose="020B0604030504040204" pitchFamily="50" charset="-128"/>
                <a:ea typeface="Meiryo" panose="020B0604030504040204" pitchFamily="50" charset="-128"/>
              </a:rPr>
              <a:t>16</a:t>
            </a:r>
            <a:r>
              <a:rPr lang="ja-JP" altLang="en-US" dirty="0">
                <a:latin typeface="Meiryo" panose="020B0604030504040204" pitchFamily="50" charset="-128"/>
                <a:ea typeface="Meiryo" panose="020B0604030504040204" pitchFamily="50" charset="-128"/>
              </a:rPr>
              <a:t>時</a:t>
            </a:r>
            <a:r>
              <a:rPr lang="en-US" altLang="ja-JP" dirty="0">
                <a:latin typeface="Meiryo" panose="020B0604030504040204" pitchFamily="50" charset="-128"/>
                <a:ea typeface="Meiryo" panose="020B0604030504040204" pitchFamily="50" charset="-128"/>
              </a:rPr>
              <a:t>30</a:t>
            </a:r>
            <a:r>
              <a:rPr lang="ja-JP" altLang="en-US" dirty="0">
                <a:latin typeface="Meiryo" panose="020B0604030504040204" pitchFamily="50" charset="-128"/>
                <a:ea typeface="Meiryo" panose="020B0604030504040204" pitchFamily="50" charset="-128"/>
              </a:rPr>
              <a:t>分に受付終了します。</a:t>
            </a:r>
            <a:endParaRPr lang="en-US" altLang="ja-JP" dirty="0">
              <a:latin typeface="Meiryo" panose="020B0604030504040204" pitchFamily="50" charset="-128"/>
              <a:ea typeface="Meiryo" panose="020B0604030504040204" pitchFamily="50" charset="-128"/>
            </a:endParaRPr>
          </a:p>
        </p:txBody>
      </p:sp>
      <p:sp>
        <p:nvSpPr>
          <p:cNvPr id="36" name="正方形/長方形 35"/>
          <p:cNvSpPr/>
          <p:nvPr/>
        </p:nvSpPr>
        <p:spPr>
          <a:xfrm>
            <a:off x="1845690" y="2870780"/>
            <a:ext cx="7425419" cy="461665"/>
          </a:xfrm>
          <a:prstGeom prst="rect">
            <a:avLst/>
          </a:prstGeom>
        </p:spPr>
        <p:txBody>
          <a:bodyPr wrap="square">
            <a:spAutoFit/>
          </a:bodyPr>
          <a:lstStyle/>
          <a:p>
            <a:r>
              <a:rPr lang="ja-JP" altLang="en-US" sz="2400" b="1" dirty="0">
                <a:latin typeface="Meiryo" panose="020B0604030504040204" pitchFamily="50" charset="-128"/>
                <a:ea typeface="Meiryo" panose="020B0604030504040204" pitchFamily="50" charset="-128"/>
              </a:rPr>
              <a:t> ： </a:t>
            </a:r>
            <a:r>
              <a:rPr lang="ja-JP" altLang="en-US" sz="2400" dirty="0">
                <a:latin typeface="Meiryo" panose="020B0604030504040204" pitchFamily="50" charset="-128"/>
                <a:ea typeface="Meiryo" panose="020B0604030504040204" pitchFamily="50" charset="-128"/>
              </a:rPr>
              <a:t>選考結果の通知</a:t>
            </a:r>
            <a:endParaRPr lang="en-US" altLang="ja-JP" dirty="0">
              <a:latin typeface="Meiryo" panose="020B0604030504040204" pitchFamily="50" charset="-128"/>
              <a:ea typeface="Meiryo" panose="020B0604030504040204" pitchFamily="50" charset="-128"/>
            </a:endParaRPr>
          </a:p>
        </p:txBody>
      </p:sp>
      <p:sp>
        <p:nvSpPr>
          <p:cNvPr id="37" name="正方形/長方形 36"/>
          <p:cNvSpPr/>
          <p:nvPr/>
        </p:nvSpPr>
        <p:spPr>
          <a:xfrm>
            <a:off x="1845690" y="4167090"/>
            <a:ext cx="7425419" cy="461665"/>
          </a:xfrm>
          <a:prstGeom prst="rect">
            <a:avLst/>
          </a:prstGeom>
        </p:spPr>
        <p:txBody>
          <a:bodyPr wrap="square">
            <a:spAutoFit/>
          </a:bodyPr>
          <a:lstStyle/>
          <a:p>
            <a:r>
              <a:rPr lang="ja-JP" altLang="en-US" sz="2400" b="1" dirty="0">
                <a:latin typeface="Meiryo" panose="020B0604030504040204" pitchFamily="50" charset="-128"/>
                <a:ea typeface="Meiryo" panose="020B0604030504040204" pitchFamily="50" charset="-128"/>
              </a:rPr>
              <a:t> ： </a:t>
            </a:r>
            <a:r>
              <a:rPr lang="ja-JP" altLang="en-US" sz="2400" dirty="0">
                <a:latin typeface="Meiryo" panose="020B0604030504040204" pitchFamily="50" charset="-128"/>
                <a:ea typeface="Meiryo" panose="020B0604030504040204" pitchFamily="50" charset="-128"/>
              </a:rPr>
              <a:t>医療機関での健康診断、保育所での面談</a:t>
            </a:r>
            <a:endParaRPr lang="en-US" altLang="ja-JP" sz="2400" dirty="0">
              <a:latin typeface="Meiryo" panose="020B0604030504040204" pitchFamily="50" charset="-128"/>
              <a:ea typeface="Meiryo" panose="020B0604030504040204" pitchFamily="50" charset="-128"/>
            </a:endParaRPr>
          </a:p>
        </p:txBody>
      </p:sp>
      <p:sp>
        <p:nvSpPr>
          <p:cNvPr id="32" name="正方形/長方形 31"/>
          <p:cNvSpPr/>
          <p:nvPr/>
        </p:nvSpPr>
        <p:spPr>
          <a:xfrm>
            <a:off x="1845690" y="5435652"/>
            <a:ext cx="7425419" cy="461665"/>
          </a:xfrm>
          <a:prstGeom prst="rect">
            <a:avLst/>
          </a:prstGeom>
        </p:spPr>
        <p:txBody>
          <a:bodyPr wrap="square">
            <a:spAutoFit/>
          </a:bodyPr>
          <a:lstStyle/>
          <a:p>
            <a:r>
              <a:rPr lang="ja-JP" altLang="en-US" sz="2400" b="1" dirty="0">
                <a:latin typeface="Meiryo" panose="020B0604030504040204" pitchFamily="50" charset="-128"/>
                <a:ea typeface="Meiryo" panose="020B0604030504040204" pitchFamily="50" charset="-128"/>
              </a:rPr>
              <a:t> ： </a:t>
            </a:r>
            <a:r>
              <a:rPr lang="ja-JP" altLang="en-US" sz="2400" dirty="0">
                <a:latin typeface="Meiryo" panose="020B0604030504040204" pitchFamily="50" charset="-128"/>
                <a:ea typeface="Meiryo" panose="020B0604030504040204" pitchFamily="50" charset="-128"/>
              </a:rPr>
              <a:t>入所</a:t>
            </a:r>
            <a:endParaRPr lang="en-US" altLang="ja-JP" sz="2400" dirty="0">
              <a:latin typeface="Meiryo" panose="020B0604030504040204" pitchFamily="50" charset="-128"/>
              <a:ea typeface="Meiryo" panose="020B0604030504040204" pitchFamily="50" charset="-128"/>
            </a:endParaRPr>
          </a:p>
        </p:txBody>
      </p:sp>
      <p:sp>
        <p:nvSpPr>
          <p:cNvPr id="33" name="正方形/長方形 32"/>
          <p:cNvSpPr/>
          <p:nvPr/>
        </p:nvSpPr>
        <p:spPr>
          <a:xfrm>
            <a:off x="3115839" y="5435652"/>
            <a:ext cx="6414654" cy="1631216"/>
          </a:xfrm>
          <a:prstGeom prst="rect">
            <a:avLst/>
          </a:prstGeom>
        </p:spPr>
        <p:txBody>
          <a:bodyPr wrap="square">
            <a:spAutoFit/>
          </a:bodyPr>
          <a:lstStyle/>
          <a:p>
            <a:r>
              <a:rPr lang="ja-JP" altLang="en-US" sz="2000" b="1" dirty="0">
                <a:solidFill>
                  <a:srgbClr val="0000FF"/>
                </a:solidFill>
                <a:latin typeface="メイリオ" panose="020B0604030504040204" pitchFamily="50" charset="-128"/>
                <a:ea typeface="メイリオ" panose="020B0604030504040204" pitchFamily="50" charset="-128"/>
              </a:rPr>
              <a:t>←  </a:t>
            </a:r>
            <a:r>
              <a:rPr lang="ja-JP" altLang="en-US" sz="2000" dirty="0">
                <a:latin typeface="メイリオ" panose="020B0604030504040204" pitchFamily="50" charset="-128"/>
                <a:ea typeface="メイリオ" panose="020B0604030504040204" pitchFamily="50" charset="-128"/>
              </a:rPr>
              <a:t>育休明けの方や月途中勤務開始の方の入所日も、</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入所月の１日となります。</a:t>
            </a:r>
            <a:endParaRPr lang="en-US" altLang="ja-JP" sz="2000" dirty="0">
              <a:latin typeface="メイリオ" panose="020B0604030504040204" pitchFamily="50" charset="-128"/>
              <a:ea typeface="メイリオ" panose="020B0604030504040204" pitchFamily="50" charset="-128"/>
            </a:endParaRPr>
          </a:p>
          <a:p>
            <a:r>
              <a:rPr lang="en-US" altLang="ja-JP" sz="2000" dirty="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内定しなかった場合、入所希望月の属する年度末（３月入所）までは継続して選考されます。</a:t>
            </a:r>
            <a:endParaRPr lang="en-US" altLang="ja-JP" sz="2000" dirty="0">
              <a:latin typeface="メイリオ" panose="020B0604030504040204" pitchFamily="50" charset="-128"/>
              <a:ea typeface="メイリオ" panose="020B0604030504040204" pitchFamily="50" charset="-128"/>
            </a:endParaRPr>
          </a:p>
          <a:p>
            <a:r>
              <a:rPr lang="ja-JP" altLang="en-US" sz="2000" dirty="0"/>
              <a:t>　　</a:t>
            </a:r>
            <a:endParaRPr lang="en-US" altLang="ja-JP" sz="1600" dirty="0"/>
          </a:p>
        </p:txBody>
      </p:sp>
      <p:sp>
        <p:nvSpPr>
          <p:cNvPr id="38" name="正方形/長方形 37"/>
          <p:cNvSpPr/>
          <p:nvPr/>
        </p:nvSpPr>
        <p:spPr>
          <a:xfrm>
            <a:off x="6973574" y="2074087"/>
            <a:ext cx="2297535" cy="707886"/>
          </a:xfrm>
          <a:prstGeom prst="rect">
            <a:avLst/>
          </a:prstGeom>
        </p:spPr>
        <p:txBody>
          <a:bodyPr wrap="square">
            <a:spAutoFit/>
          </a:bodyPr>
          <a:lstStyle/>
          <a:p>
            <a:pPr algn="ctr"/>
            <a:r>
              <a:rPr lang="ja-JP" altLang="en-US" sz="2000" dirty="0">
                <a:latin typeface="メイリオ" panose="020B0604030504040204" pitchFamily="50" charset="-128"/>
                <a:ea typeface="メイリオ" panose="020B0604030504040204" pitchFamily="50" charset="-128"/>
              </a:rPr>
              <a:t>希望する保育所の</a:t>
            </a:r>
            <a:endParaRPr lang="en-US" altLang="ja-JP" sz="2000" dirty="0">
              <a:latin typeface="メイリオ" panose="020B0604030504040204" pitchFamily="50" charset="-128"/>
              <a:ea typeface="メイリオ" panose="020B0604030504040204" pitchFamily="50" charset="-128"/>
            </a:endParaRPr>
          </a:p>
          <a:p>
            <a:pPr algn="ctr"/>
            <a:r>
              <a:rPr lang="ja-JP" altLang="en-US" sz="2000" dirty="0">
                <a:latin typeface="メイリオ" panose="020B0604030504040204" pitchFamily="50" charset="-128"/>
                <a:ea typeface="メイリオ" panose="020B0604030504040204" pitchFamily="50" charset="-128"/>
              </a:rPr>
              <a:t>空き状況</a:t>
            </a:r>
            <a:endParaRPr lang="en-US" altLang="ja-JP" sz="1600" dirty="0">
              <a:latin typeface="メイリオ" panose="020B0604030504040204" pitchFamily="50" charset="-128"/>
              <a:ea typeface="メイリオ" panose="020B0604030504040204" pitchFamily="50" charset="-128"/>
            </a:endParaRPr>
          </a:p>
        </p:txBody>
      </p:sp>
      <p:sp>
        <p:nvSpPr>
          <p:cNvPr id="40" name="正方形/長方形 39"/>
          <p:cNvSpPr/>
          <p:nvPr/>
        </p:nvSpPr>
        <p:spPr>
          <a:xfrm>
            <a:off x="6416335" y="2160143"/>
            <a:ext cx="867334" cy="492443"/>
          </a:xfrm>
          <a:prstGeom prst="rect">
            <a:avLst/>
          </a:prstGeom>
        </p:spPr>
        <p:txBody>
          <a:bodyPr wrap="square">
            <a:spAutoFit/>
          </a:bodyPr>
          <a:lstStyle/>
          <a:p>
            <a:pPr algn="ctr"/>
            <a:r>
              <a:rPr lang="ja-JP" altLang="en-US" sz="2600" b="1" dirty="0"/>
              <a:t>・</a:t>
            </a:r>
            <a:endParaRPr lang="en-US" altLang="ja-JP" sz="2600" b="1" dirty="0"/>
          </a:p>
        </p:txBody>
      </p:sp>
      <p:sp>
        <p:nvSpPr>
          <p:cNvPr id="41" name="正方形/長方形 40"/>
          <p:cNvSpPr/>
          <p:nvPr/>
        </p:nvSpPr>
        <p:spPr>
          <a:xfrm>
            <a:off x="3601632" y="2049675"/>
            <a:ext cx="3044536" cy="707886"/>
          </a:xfrm>
          <a:prstGeom prst="rect">
            <a:avLst/>
          </a:prstGeom>
        </p:spPr>
        <p:txBody>
          <a:bodyPr wrap="square">
            <a:spAutoFit/>
          </a:bodyPr>
          <a:lstStyle/>
          <a:p>
            <a:pPr algn="ctr"/>
            <a:r>
              <a:rPr lang="ja-JP" altLang="en-US" sz="2000" dirty="0">
                <a:latin typeface="メイリオ" panose="020B0604030504040204" pitchFamily="50" charset="-128"/>
                <a:ea typeface="メイリオ" panose="020B0604030504040204" pitchFamily="50" charset="-128"/>
              </a:rPr>
              <a:t>期限までに申込された</a:t>
            </a:r>
            <a:endParaRPr lang="en-US" altLang="ja-JP" sz="2000" dirty="0">
              <a:latin typeface="メイリオ" panose="020B0604030504040204" pitchFamily="50" charset="-128"/>
              <a:ea typeface="メイリオ" panose="020B0604030504040204" pitchFamily="50" charset="-128"/>
            </a:endParaRPr>
          </a:p>
          <a:p>
            <a:pPr algn="ctr"/>
            <a:r>
              <a:rPr lang="ja-JP" altLang="en-US" sz="2000" dirty="0">
                <a:latin typeface="メイリオ" panose="020B0604030504040204" pitchFamily="50" charset="-128"/>
                <a:ea typeface="メイリオ" panose="020B0604030504040204" pitchFamily="50" charset="-128"/>
              </a:rPr>
              <a:t>希望者の入所基準の点数</a:t>
            </a:r>
            <a:endParaRPr lang="en-US" altLang="ja-JP" sz="1600" dirty="0">
              <a:latin typeface="メイリオ" panose="020B0604030504040204" pitchFamily="50" charset="-128"/>
              <a:ea typeface="メイリオ" panose="020B0604030504040204" pitchFamily="50" charset="-128"/>
            </a:endParaRPr>
          </a:p>
        </p:txBody>
      </p:sp>
      <p:sp>
        <p:nvSpPr>
          <p:cNvPr id="43" name="正方形/長方形 42"/>
          <p:cNvSpPr/>
          <p:nvPr/>
        </p:nvSpPr>
        <p:spPr>
          <a:xfrm>
            <a:off x="2768776" y="2202503"/>
            <a:ext cx="694125" cy="400110"/>
          </a:xfrm>
          <a:prstGeom prst="rect">
            <a:avLst/>
          </a:prstGeom>
          <a:ln>
            <a:solidFill>
              <a:schemeClr val="bg1">
                <a:lumMod val="50000"/>
              </a:schemeClr>
            </a:solidFill>
          </a:ln>
        </p:spPr>
        <p:txBody>
          <a:bodyPr wrap="square">
            <a:spAutoFit/>
          </a:bodyPr>
          <a:lstStyle/>
          <a:p>
            <a:pPr algn="ctr"/>
            <a:r>
              <a:rPr lang="ja-JP" altLang="en-US" sz="2000" dirty="0">
                <a:latin typeface="メイリオ" panose="020B0604030504040204" pitchFamily="50" charset="-128"/>
                <a:ea typeface="メイリオ" panose="020B0604030504040204" pitchFamily="50" charset="-128"/>
              </a:rPr>
              <a:t>選考</a:t>
            </a:r>
            <a:endParaRPr lang="en-US" altLang="ja-JP" sz="2000" dirty="0">
              <a:latin typeface="メイリオ" panose="020B0604030504040204" pitchFamily="50" charset="-128"/>
              <a:ea typeface="メイリオ" panose="020B0604030504040204" pitchFamily="50" charset="-128"/>
            </a:endParaRPr>
          </a:p>
        </p:txBody>
      </p:sp>
      <p:sp>
        <p:nvSpPr>
          <p:cNvPr id="19" name="角丸四角形 20">
            <a:hlinkClick r:id="rId2" action="ppaction://hlinksldjump"/>
            <a:extLst>
              <a:ext uri="{FF2B5EF4-FFF2-40B4-BE49-F238E27FC236}">
                <a16:creationId xmlns:a16="http://schemas.microsoft.com/office/drawing/2014/main" id="{8174FBB0-FE10-476B-9B8A-636A7FC49C2D}"/>
              </a:ext>
            </a:extLst>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20" name="角丸四角形 12">
            <a:hlinkClick r:id="rId3" action="ppaction://hlinksldjump"/>
            <a:extLst>
              <a:ext uri="{FF2B5EF4-FFF2-40B4-BE49-F238E27FC236}">
                <a16:creationId xmlns:a16="http://schemas.microsoft.com/office/drawing/2014/main" id="{F1D6B6E4-4F74-463A-B272-750EF8D3E413}"/>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4083688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下矢印 15"/>
          <p:cNvSpPr/>
          <p:nvPr/>
        </p:nvSpPr>
        <p:spPr>
          <a:xfrm>
            <a:off x="474330" y="1029393"/>
            <a:ext cx="1602443" cy="5659820"/>
          </a:xfrm>
          <a:prstGeom prst="downArrow">
            <a:avLst/>
          </a:prstGeom>
          <a:solidFill>
            <a:srgbClr val="FF9900"/>
          </a:solidFill>
          <a:ln w="3810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1406" name="タイトル 1"/>
          <p:cNvSpPr txBox="1">
            <a:spLocks/>
          </p:cNvSpPr>
          <p:nvPr/>
        </p:nvSpPr>
        <p:spPr bwMode="auto">
          <a:xfrm>
            <a:off x="838200" y="188913"/>
            <a:ext cx="82296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ja-JP"/>
            </a:defPPr>
            <a:lvl1pPr algn="ctr">
              <a:lnSpc>
                <a:spcPct val="100000"/>
              </a:lnSpc>
              <a:spcBef>
                <a:spcPct val="0"/>
              </a:spcBef>
              <a:buFontTx/>
              <a:buNone/>
              <a:defRPr kumimoji="0" sz="2400">
                <a:solidFill>
                  <a:srgbClr val="000000"/>
                </a:solidFill>
                <a:latin typeface="HGPｺﾞｼｯｸM" panose="020B0600000000000000" pitchFamily="50" charset="-128"/>
                <a:ea typeface="HGPｺﾞｼｯｸM" panose="020B0600000000000000" pitchFamily="50" charset="-128"/>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r>
              <a:rPr lang="ja-JP" altLang="en-US" dirty="0"/>
              <a:t>保育所入所までの流れ</a:t>
            </a:r>
            <a:r>
              <a:rPr lang="ja-JP" altLang="en-US" dirty="0">
                <a:solidFill>
                  <a:srgbClr val="FF0000"/>
                </a:solidFill>
              </a:rPr>
              <a:t>（４月入所）</a:t>
            </a:r>
            <a:endParaRPr lang="en-US" altLang="ja-JP" sz="2000" dirty="0">
              <a:solidFill>
                <a:srgbClr val="FF0000"/>
              </a:solidFill>
            </a:endParaRPr>
          </a:p>
        </p:txBody>
      </p:sp>
      <p:sp>
        <p:nvSpPr>
          <p:cNvPr id="23" name="円/楕円 22"/>
          <p:cNvSpPr/>
          <p:nvPr/>
        </p:nvSpPr>
        <p:spPr>
          <a:xfrm>
            <a:off x="877782" y="1366659"/>
            <a:ext cx="772473" cy="772473"/>
          </a:xfrm>
          <a:prstGeom prst="ellipse">
            <a:avLst/>
          </a:prstGeom>
          <a:solidFill>
            <a:srgbClr val="FFFF99"/>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dirty="0">
                <a:solidFill>
                  <a:schemeClr val="tx1"/>
                </a:solidFill>
                <a:latin typeface="メイリオ" panose="020B0604030504040204" pitchFamily="50" charset="-128"/>
                <a:ea typeface="メイリオ" panose="020B0604030504040204" pitchFamily="50" charset="-128"/>
              </a:rPr>
              <a:t>1</a:t>
            </a:r>
            <a:r>
              <a:rPr lang="en-US" altLang="ja-JP" dirty="0">
                <a:solidFill>
                  <a:schemeClr val="tx1"/>
                </a:solidFill>
                <a:latin typeface="メイリオ" panose="020B0604030504040204" pitchFamily="50" charset="-128"/>
                <a:ea typeface="メイリオ" panose="020B0604030504040204" pitchFamily="50" charset="-128"/>
              </a:rPr>
              <a:t>0</a:t>
            </a:r>
            <a:r>
              <a:rPr lang="ja-JP" altLang="en-US" dirty="0">
                <a:solidFill>
                  <a:schemeClr val="tx1"/>
                </a:solidFill>
                <a:latin typeface="メイリオ" panose="020B0604030504040204" pitchFamily="50" charset="-128"/>
                <a:ea typeface="メイリオ" panose="020B0604030504040204" pitchFamily="50" charset="-128"/>
              </a:rPr>
              <a:t>月</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29" name="円/楕円 28"/>
          <p:cNvSpPr/>
          <p:nvPr/>
        </p:nvSpPr>
        <p:spPr>
          <a:xfrm>
            <a:off x="877783" y="2390558"/>
            <a:ext cx="772473" cy="772473"/>
          </a:xfrm>
          <a:prstGeom prst="ellipse">
            <a:avLst/>
          </a:prstGeom>
          <a:solidFill>
            <a:srgbClr val="FFFF99"/>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dirty="0">
                <a:solidFill>
                  <a:schemeClr val="tx1"/>
                </a:solidFill>
                <a:latin typeface="メイリオ" panose="020B0604030504040204" pitchFamily="50" charset="-128"/>
                <a:ea typeface="メイリオ" panose="020B0604030504040204" pitchFamily="50" charset="-128"/>
              </a:rPr>
              <a:t>11</a:t>
            </a:r>
            <a:r>
              <a:rPr lang="ja-JP" altLang="en-US" dirty="0">
                <a:solidFill>
                  <a:schemeClr val="tx1"/>
                </a:solidFill>
                <a:latin typeface="メイリオ" panose="020B0604030504040204" pitchFamily="50" charset="-128"/>
                <a:ea typeface="メイリオ" panose="020B0604030504040204" pitchFamily="50" charset="-128"/>
              </a:rPr>
              <a:t>月</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0" name="円/楕円 29"/>
          <p:cNvSpPr/>
          <p:nvPr/>
        </p:nvSpPr>
        <p:spPr>
          <a:xfrm>
            <a:off x="877783" y="4305312"/>
            <a:ext cx="772473" cy="772473"/>
          </a:xfrm>
          <a:prstGeom prst="ellipse">
            <a:avLst/>
          </a:prstGeom>
          <a:solidFill>
            <a:srgbClr val="FFFF99"/>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３月</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9" name="正方形/長方形 38"/>
          <p:cNvSpPr/>
          <p:nvPr/>
        </p:nvSpPr>
        <p:spPr>
          <a:xfrm>
            <a:off x="1842849" y="1226218"/>
            <a:ext cx="7585982" cy="830997"/>
          </a:xfrm>
          <a:prstGeom prst="rect">
            <a:avLst/>
          </a:prstGeom>
        </p:spPr>
        <p:txBody>
          <a:bodyPr wrap="square">
            <a:spAutoFit/>
          </a:bodyPr>
          <a:lstStyle/>
          <a:p>
            <a:r>
              <a:rPr lang="ja-JP" altLang="en-US" sz="2400" b="1" dirty="0">
                <a:solidFill>
                  <a:srgbClr val="000000"/>
                </a:solidFill>
                <a:latin typeface="Meiryo" panose="020B0604030504040204" pitchFamily="50" charset="-128"/>
                <a:ea typeface="Meiryo" panose="020B0604030504040204" pitchFamily="50" charset="-128"/>
              </a:rPr>
              <a:t>１日頃 ：</a:t>
            </a:r>
            <a:r>
              <a:rPr lang="ja-JP" altLang="en-US" sz="2400" dirty="0">
                <a:solidFill>
                  <a:srgbClr val="000000"/>
                </a:solidFill>
                <a:latin typeface="Meiryo" panose="020B0604030504040204" pitchFamily="50" charset="-128"/>
                <a:ea typeface="Meiryo" panose="020B0604030504040204" pitchFamily="50" charset="-128"/>
              </a:rPr>
              <a:t>広報つくばで入所手続きの概要お知らせ</a:t>
            </a:r>
            <a:endParaRPr lang="en-US" altLang="ja-JP" sz="2400"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中旬頃 ：</a:t>
            </a:r>
            <a:r>
              <a:rPr lang="ja-JP" altLang="en-US" sz="2400" dirty="0">
                <a:solidFill>
                  <a:srgbClr val="000000"/>
                </a:solidFill>
                <a:latin typeface="Meiryo" panose="020B0604030504040204" pitchFamily="50" charset="-128"/>
                <a:ea typeface="Meiryo" panose="020B0604030504040204" pitchFamily="50" charset="-128"/>
              </a:rPr>
              <a:t>ホームページで入所案内や空き情報の公開</a:t>
            </a:r>
            <a:endParaRPr lang="en-US" altLang="ja-JP" sz="2400" dirty="0">
              <a:solidFill>
                <a:srgbClr val="000000"/>
              </a:solidFill>
              <a:latin typeface="Meiryo" panose="020B0604030504040204" pitchFamily="50" charset="-128"/>
              <a:ea typeface="Meiryo" panose="020B0604030504040204" pitchFamily="50" charset="-128"/>
            </a:endParaRPr>
          </a:p>
        </p:txBody>
      </p:sp>
      <p:sp>
        <p:nvSpPr>
          <p:cNvPr id="40" name="正方形/長方形 39"/>
          <p:cNvSpPr/>
          <p:nvPr/>
        </p:nvSpPr>
        <p:spPr>
          <a:xfrm>
            <a:off x="1845688" y="2222094"/>
            <a:ext cx="7425419" cy="1200329"/>
          </a:xfrm>
          <a:prstGeom prst="rect">
            <a:avLst/>
          </a:prstGeom>
        </p:spPr>
        <p:txBody>
          <a:bodyPr wrap="square">
            <a:spAutoFit/>
          </a:bodyPr>
          <a:lstStyle/>
          <a:p>
            <a:r>
              <a:rPr lang="ja-JP" altLang="en-US" sz="2400" b="1" dirty="0">
                <a:solidFill>
                  <a:srgbClr val="000000"/>
                </a:solidFill>
                <a:latin typeface="Meiryo" panose="020B0604030504040204" pitchFamily="50" charset="-128"/>
                <a:ea typeface="Meiryo" panose="020B0604030504040204" pitchFamily="50" charset="-128"/>
              </a:rPr>
              <a:t>１日</a:t>
            </a:r>
            <a:endParaRPr lang="en-US" altLang="ja-JP" sz="2400" b="1"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　～　 ：</a:t>
            </a:r>
            <a:r>
              <a:rPr lang="ja-JP" altLang="en-US" sz="2400" dirty="0">
                <a:solidFill>
                  <a:srgbClr val="000000"/>
                </a:solidFill>
                <a:latin typeface="Meiryo" panose="020B0604030504040204" pitchFamily="50" charset="-128"/>
                <a:ea typeface="Meiryo" panose="020B0604030504040204" pitchFamily="50" charset="-128"/>
              </a:rPr>
              <a:t>申込手続き</a:t>
            </a:r>
            <a:r>
              <a:rPr lang="ja-JP" altLang="en-US" dirty="0">
                <a:solidFill>
                  <a:srgbClr val="000000"/>
                </a:solidFill>
                <a:latin typeface="Meiryo" panose="020B0604030504040204" pitchFamily="50" charset="-128"/>
                <a:ea typeface="Meiryo" panose="020B0604030504040204" pitchFamily="50" charset="-128"/>
              </a:rPr>
              <a:t>（電子申請）</a:t>
            </a:r>
            <a:endParaRPr lang="en-US" altLang="ja-JP" dirty="0">
              <a:solidFill>
                <a:srgbClr val="000000"/>
              </a:solidFill>
              <a:latin typeface="Meiryo" panose="020B0604030504040204" pitchFamily="50" charset="-128"/>
              <a:ea typeface="Meiryo" panose="020B0604030504040204" pitchFamily="50" charset="-128"/>
            </a:endParaRPr>
          </a:p>
          <a:p>
            <a:r>
              <a:rPr lang="ja-JP" altLang="en-US" sz="2400" b="1" dirty="0">
                <a:solidFill>
                  <a:srgbClr val="000000"/>
                </a:solidFill>
                <a:latin typeface="Meiryo" panose="020B0604030504040204" pitchFamily="50" charset="-128"/>
                <a:ea typeface="Meiryo" panose="020B0604030504040204" pitchFamily="50" charset="-128"/>
              </a:rPr>
              <a:t>中旬頃</a:t>
            </a:r>
            <a:endParaRPr lang="en-US" altLang="ja-JP" sz="2400" b="1" dirty="0">
              <a:solidFill>
                <a:srgbClr val="000000"/>
              </a:solidFill>
              <a:latin typeface="Meiryo" panose="020B0604030504040204" pitchFamily="50" charset="-128"/>
              <a:ea typeface="Meiryo" panose="020B0604030504040204" pitchFamily="50" charset="-128"/>
            </a:endParaRPr>
          </a:p>
        </p:txBody>
      </p:sp>
      <p:sp>
        <p:nvSpPr>
          <p:cNvPr id="32" name="正方形/長方形 31"/>
          <p:cNvSpPr/>
          <p:nvPr/>
        </p:nvSpPr>
        <p:spPr>
          <a:xfrm>
            <a:off x="1845690" y="4479181"/>
            <a:ext cx="7425419" cy="461665"/>
          </a:xfrm>
          <a:prstGeom prst="rect">
            <a:avLst/>
          </a:prstGeom>
        </p:spPr>
        <p:txBody>
          <a:bodyPr wrap="square">
            <a:spAutoFit/>
          </a:bodyPr>
          <a:lstStyle/>
          <a:p>
            <a:r>
              <a:rPr lang="ja-JP" altLang="en-US" sz="2400" b="1" dirty="0">
                <a:solidFill>
                  <a:srgbClr val="000000"/>
                </a:solidFill>
                <a:latin typeface="Meiryo" panose="020B0604030504040204" pitchFamily="50" charset="-128"/>
                <a:ea typeface="Meiryo" panose="020B0604030504040204" pitchFamily="50" charset="-128"/>
              </a:rPr>
              <a:t>上旬頃 ：</a:t>
            </a:r>
            <a:r>
              <a:rPr lang="ja-JP" altLang="en-US" sz="2400" dirty="0">
                <a:solidFill>
                  <a:srgbClr val="000000"/>
                </a:solidFill>
                <a:latin typeface="Meiryo" panose="020B0604030504040204" pitchFamily="50" charset="-128"/>
                <a:ea typeface="Meiryo" panose="020B0604030504040204" pitchFamily="50" charset="-128"/>
              </a:rPr>
              <a:t>二次選考結果の通知</a:t>
            </a:r>
            <a:endParaRPr lang="en-US" altLang="ja-JP" sz="2400" dirty="0">
              <a:solidFill>
                <a:srgbClr val="000000"/>
              </a:solidFill>
              <a:latin typeface="Meiryo" panose="020B0604030504040204" pitchFamily="50" charset="-128"/>
              <a:ea typeface="Meiryo" panose="020B0604030504040204" pitchFamily="50" charset="-128"/>
            </a:endParaRPr>
          </a:p>
        </p:txBody>
      </p:sp>
      <p:sp>
        <p:nvSpPr>
          <p:cNvPr id="33" name="正方形/長方形 32"/>
          <p:cNvSpPr/>
          <p:nvPr/>
        </p:nvSpPr>
        <p:spPr>
          <a:xfrm>
            <a:off x="1845690" y="5387151"/>
            <a:ext cx="7425419" cy="461665"/>
          </a:xfrm>
          <a:prstGeom prst="rect">
            <a:avLst/>
          </a:prstGeom>
        </p:spPr>
        <p:txBody>
          <a:bodyPr wrap="square">
            <a:spAutoFit/>
          </a:bodyPr>
          <a:lstStyle/>
          <a:p>
            <a:r>
              <a:rPr lang="ja-JP" altLang="en-US" sz="2400" b="1" dirty="0">
                <a:solidFill>
                  <a:srgbClr val="000000"/>
                </a:solidFill>
                <a:latin typeface="Meiryo" panose="020B0604030504040204" pitchFamily="50" charset="-128"/>
                <a:ea typeface="Meiryo" panose="020B0604030504040204" pitchFamily="50" charset="-128"/>
              </a:rPr>
              <a:t>中旬頃 ： </a:t>
            </a:r>
            <a:r>
              <a:rPr lang="ja-JP" altLang="en-US" sz="2400" dirty="0">
                <a:solidFill>
                  <a:srgbClr val="000000"/>
                </a:solidFill>
                <a:latin typeface="Meiryo" panose="020B0604030504040204" pitchFamily="50" charset="-128"/>
                <a:ea typeface="Meiryo" panose="020B0604030504040204" pitchFamily="50" charset="-128"/>
              </a:rPr>
              <a:t>医療機関での健康診断、保育所での面談</a:t>
            </a:r>
            <a:endParaRPr lang="en-US" altLang="ja-JP" sz="2400" dirty="0">
              <a:solidFill>
                <a:srgbClr val="000000"/>
              </a:solidFill>
              <a:latin typeface="Meiryo" panose="020B0604030504040204" pitchFamily="50" charset="-128"/>
              <a:ea typeface="Meiryo" panose="020B0604030504040204" pitchFamily="50" charset="-128"/>
            </a:endParaRPr>
          </a:p>
        </p:txBody>
      </p:sp>
      <p:sp>
        <p:nvSpPr>
          <p:cNvPr id="34" name="正方形/長方形 33"/>
          <p:cNvSpPr/>
          <p:nvPr/>
        </p:nvSpPr>
        <p:spPr>
          <a:xfrm>
            <a:off x="6011470" y="2615155"/>
            <a:ext cx="2405819" cy="400110"/>
          </a:xfrm>
          <a:prstGeom prst="rect">
            <a:avLst/>
          </a:prstGeom>
        </p:spPr>
        <p:txBody>
          <a:bodyPr wrap="square">
            <a:spAutoFit/>
          </a:bodyPr>
          <a:lstStyle/>
          <a:p>
            <a:r>
              <a:rPr lang="ja-JP" altLang="en-US" sz="2000" b="1" dirty="0">
                <a:solidFill>
                  <a:srgbClr val="0000FF"/>
                </a:solidFill>
              </a:rPr>
              <a:t>← </a:t>
            </a:r>
            <a:r>
              <a:rPr lang="ja-JP" altLang="en-US" sz="1600" dirty="0">
                <a:latin typeface="メイリオ" panose="020B0604030504040204" pitchFamily="50" charset="-128"/>
                <a:ea typeface="メイリオ" panose="020B0604030504040204" pitchFamily="50" charset="-128"/>
              </a:rPr>
              <a:t>第３希望まで記載</a:t>
            </a:r>
            <a:endParaRPr lang="en-US" altLang="ja-JP" sz="1600" dirty="0">
              <a:latin typeface="メイリオ" panose="020B0604030504040204" pitchFamily="50" charset="-128"/>
              <a:ea typeface="メイリオ" panose="020B0604030504040204" pitchFamily="50" charset="-128"/>
            </a:endParaRPr>
          </a:p>
        </p:txBody>
      </p:sp>
      <p:sp>
        <p:nvSpPr>
          <p:cNvPr id="36" name="正方形/長方形 35"/>
          <p:cNvSpPr/>
          <p:nvPr/>
        </p:nvSpPr>
        <p:spPr>
          <a:xfrm>
            <a:off x="3144971" y="5746409"/>
            <a:ext cx="6424313" cy="892552"/>
          </a:xfrm>
          <a:prstGeom prst="rect">
            <a:avLst/>
          </a:prstGeom>
        </p:spPr>
        <p:txBody>
          <a:bodyPr wrap="square">
            <a:spAutoFit/>
          </a:bodyPr>
          <a:lstStyle/>
          <a:p>
            <a:r>
              <a:rPr lang="ja-JP" altLang="en-US" sz="2000" b="1" dirty="0">
                <a:solidFill>
                  <a:srgbClr val="0000FF"/>
                </a:solidFill>
              </a:rPr>
              <a:t>← </a:t>
            </a:r>
            <a:r>
              <a:rPr lang="ja-JP" altLang="en-US" sz="1600" dirty="0">
                <a:latin typeface="メイリオ" panose="020B0604030504040204" pitchFamily="50" charset="-128"/>
                <a:ea typeface="メイリオ" panose="020B0604030504040204" pitchFamily="50" charset="-128"/>
              </a:rPr>
              <a:t>最終的に内定しなかった場合、育児休業の延長、認可外保育施設、一時預かり等をご検討ください。</a:t>
            </a:r>
            <a:endParaRPr lang="en-US" altLang="ja-JP" sz="16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５月入所～翌年３月入所までは、継続して選考されます。</a:t>
            </a:r>
            <a:endParaRPr lang="en-US" altLang="ja-JP" sz="1600" dirty="0">
              <a:latin typeface="メイリオ" panose="020B0604030504040204" pitchFamily="50" charset="-128"/>
              <a:ea typeface="メイリオ" panose="020B0604030504040204" pitchFamily="50" charset="-128"/>
            </a:endParaRPr>
          </a:p>
        </p:txBody>
      </p:sp>
      <p:sp>
        <p:nvSpPr>
          <p:cNvPr id="17" name="正方形/長方形 16">
            <a:extLst>
              <a:ext uri="{FF2B5EF4-FFF2-40B4-BE49-F238E27FC236}">
                <a16:creationId xmlns:a16="http://schemas.microsoft.com/office/drawing/2014/main" id="{7DF7C063-5A99-405C-A6A6-6DD97F903C09}"/>
              </a:ext>
            </a:extLst>
          </p:cNvPr>
          <p:cNvSpPr/>
          <p:nvPr/>
        </p:nvSpPr>
        <p:spPr>
          <a:xfrm>
            <a:off x="7083103" y="4833153"/>
            <a:ext cx="2383440" cy="553998"/>
          </a:xfrm>
          <a:prstGeom prst="rect">
            <a:avLst/>
          </a:prstGeom>
        </p:spPr>
        <p:txBody>
          <a:bodyPr wrap="square">
            <a:spAutoFit/>
          </a:bodyPr>
          <a:lstStyle/>
          <a:p>
            <a:r>
              <a:rPr lang="ja-JP" altLang="en-US" sz="1600" b="1" dirty="0">
                <a:solidFill>
                  <a:srgbClr val="0000FF"/>
                </a:solidFill>
              </a:rPr>
              <a:t>↑</a:t>
            </a:r>
            <a:r>
              <a:rPr lang="ja-JP" altLang="en-US" sz="1400" dirty="0">
                <a:latin typeface="メイリオ" panose="020B0604030504040204" pitchFamily="50" charset="-128"/>
                <a:ea typeface="メイリオ" panose="020B0604030504040204" pitchFamily="50" charset="-128"/>
              </a:rPr>
              <a:t>保育所の申込みについて</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2026</a:t>
            </a:r>
            <a:r>
              <a:rPr lang="ja-JP" altLang="en-US" sz="1400" dirty="0">
                <a:latin typeface="メイリオ" panose="020B0604030504040204" pitchFamily="50" charset="-128"/>
                <a:ea typeface="メイリオ" panose="020B0604030504040204" pitchFamily="50" charset="-128"/>
              </a:rPr>
              <a:t>年</a:t>
            </a:r>
            <a:r>
              <a:rPr lang="en-US" altLang="ja-JP" sz="1400" dirty="0">
                <a:latin typeface="メイリオ" panose="020B0604030504040204" pitchFamily="50" charset="-128"/>
                <a:ea typeface="メイリオ" panose="020B0604030504040204" pitchFamily="50" charset="-128"/>
              </a:rPr>
              <a:t>4</a:t>
            </a:r>
            <a:r>
              <a:rPr lang="ja-JP" altLang="en-US" sz="1400" dirty="0">
                <a:latin typeface="メイリオ" panose="020B0604030504040204" pitchFamily="50" charset="-128"/>
                <a:ea typeface="メイリオ" panose="020B0604030504040204" pitchFamily="50" charset="-128"/>
              </a:rPr>
              <a:t>月入所）</a:t>
            </a:r>
            <a:endParaRPr lang="en-US" altLang="ja-JP" sz="1400" dirty="0">
              <a:latin typeface="メイリオ" panose="020B0604030504040204" pitchFamily="50" charset="-128"/>
              <a:ea typeface="メイリオ" panose="020B0604030504040204" pitchFamily="50" charset="-128"/>
            </a:endParaRPr>
          </a:p>
        </p:txBody>
      </p:sp>
      <p:sp>
        <p:nvSpPr>
          <p:cNvPr id="19" name="円/楕円 29">
            <a:extLst>
              <a:ext uri="{FF2B5EF4-FFF2-40B4-BE49-F238E27FC236}">
                <a16:creationId xmlns:a16="http://schemas.microsoft.com/office/drawing/2014/main" id="{37F09553-693C-4176-8D30-F245008DE35C}"/>
              </a:ext>
            </a:extLst>
          </p:cNvPr>
          <p:cNvSpPr/>
          <p:nvPr/>
        </p:nvSpPr>
        <p:spPr>
          <a:xfrm>
            <a:off x="889601" y="3370011"/>
            <a:ext cx="772473" cy="772473"/>
          </a:xfrm>
          <a:prstGeom prst="ellipse">
            <a:avLst/>
          </a:prstGeom>
          <a:solidFill>
            <a:srgbClr val="FFFF99"/>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１月</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20" name="正方形/長方形 19">
            <a:extLst>
              <a:ext uri="{FF2B5EF4-FFF2-40B4-BE49-F238E27FC236}">
                <a16:creationId xmlns:a16="http://schemas.microsoft.com/office/drawing/2014/main" id="{1E8D2F67-54E0-4442-8263-921E658CD79E}"/>
              </a:ext>
            </a:extLst>
          </p:cNvPr>
          <p:cNvSpPr/>
          <p:nvPr/>
        </p:nvSpPr>
        <p:spPr>
          <a:xfrm>
            <a:off x="1857508" y="3543880"/>
            <a:ext cx="7425419" cy="461665"/>
          </a:xfrm>
          <a:prstGeom prst="rect">
            <a:avLst/>
          </a:prstGeom>
        </p:spPr>
        <p:txBody>
          <a:bodyPr wrap="square">
            <a:spAutoFit/>
          </a:bodyPr>
          <a:lstStyle/>
          <a:p>
            <a:r>
              <a:rPr lang="ja-JP" altLang="en-US" sz="2400" b="1" dirty="0">
                <a:solidFill>
                  <a:srgbClr val="000000"/>
                </a:solidFill>
                <a:latin typeface="Meiryo" panose="020B0604030504040204" pitchFamily="50" charset="-128"/>
                <a:ea typeface="Meiryo" panose="020B0604030504040204" pitchFamily="50" charset="-128"/>
              </a:rPr>
              <a:t>下旬頃 ：</a:t>
            </a:r>
            <a:r>
              <a:rPr lang="ja-JP" altLang="en-US" sz="2400" dirty="0">
                <a:solidFill>
                  <a:srgbClr val="000000"/>
                </a:solidFill>
                <a:latin typeface="Meiryo" panose="020B0604030504040204" pitchFamily="50" charset="-128"/>
                <a:ea typeface="Meiryo" panose="020B0604030504040204" pitchFamily="50" charset="-128"/>
              </a:rPr>
              <a:t>一次選考結果の通知</a:t>
            </a:r>
            <a:endParaRPr lang="en-US" altLang="ja-JP" sz="2400" dirty="0">
              <a:solidFill>
                <a:srgbClr val="000000"/>
              </a:solidFill>
              <a:latin typeface="Meiryo" panose="020B0604030504040204" pitchFamily="50" charset="-128"/>
              <a:ea typeface="Meiryo" panose="020B0604030504040204" pitchFamily="50" charset="-128"/>
            </a:endParaRPr>
          </a:p>
        </p:txBody>
      </p:sp>
      <p:sp>
        <p:nvSpPr>
          <p:cNvPr id="21" name="正方形/長方形 20">
            <a:extLst>
              <a:ext uri="{FF2B5EF4-FFF2-40B4-BE49-F238E27FC236}">
                <a16:creationId xmlns:a16="http://schemas.microsoft.com/office/drawing/2014/main" id="{13718716-C953-47BE-8C65-15E443B90B28}"/>
              </a:ext>
            </a:extLst>
          </p:cNvPr>
          <p:cNvSpPr/>
          <p:nvPr/>
        </p:nvSpPr>
        <p:spPr>
          <a:xfrm>
            <a:off x="3165515" y="3832520"/>
            <a:ext cx="6159012" cy="646331"/>
          </a:xfrm>
          <a:prstGeom prst="rect">
            <a:avLst/>
          </a:prstGeom>
        </p:spPr>
        <p:txBody>
          <a:bodyPr wrap="square">
            <a:spAutoFit/>
          </a:bodyPr>
          <a:lstStyle/>
          <a:p>
            <a:r>
              <a:rPr lang="ja-JP" altLang="en-US" sz="2000" b="1" dirty="0">
                <a:solidFill>
                  <a:srgbClr val="0000FF"/>
                </a:solidFill>
              </a:rPr>
              <a:t>← </a:t>
            </a:r>
            <a:r>
              <a:rPr lang="ja-JP" altLang="en-US" sz="1600" dirty="0">
                <a:latin typeface="メイリオ" panose="020B0604030504040204" pitchFamily="50" charset="-128"/>
                <a:ea typeface="メイリオ" panose="020B0604030504040204" pitchFamily="50" charset="-128"/>
              </a:rPr>
              <a:t>内定しなかった場合、</a:t>
            </a:r>
            <a:endParaRPr lang="en-US" altLang="ja-JP" sz="16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　　自動的に二次選考が実施されます。</a:t>
            </a:r>
            <a:endParaRPr lang="en-US" altLang="ja-JP" sz="1600" dirty="0">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DEBFEB37-D030-4C9C-B2FE-2E1A862A2294}"/>
              </a:ext>
            </a:extLst>
          </p:cNvPr>
          <p:cNvSpPr/>
          <p:nvPr/>
        </p:nvSpPr>
        <p:spPr>
          <a:xfrm>
            <a:off x="3138806" y="4786986"/>
            <a:ext cx="6159012" cy="646331"/>
          </a:xfrm>
          <a:prstGeom prst="rect">
            <a:avLst/>
          </a:prstGeom>
        </p:spPr>
        <p:txBody>
          <a:bodyPr wrap="square">
            <a:spAutoFit/>
          </a:bodyPr>
          <a:lstStyle/>
          <a:p>
            <a:r>
              <a:rPr lang="ja-JP" altLang="en-US" sz="2000" b="1" dirty="0">
                <a:solidFill>
                  <a:srgbClr val="0000FF"/>
                </a:solidFill>
              </a:rPr>
              <a:t>← </a:t>
            </a:r>
            <a:r>
              <a:rPr lang="ja-JP" altLang="en-US" sz="1600" dirty="0">
                <a:latin typeface="メイリオ" panose="020B0604030504040204" pitchFamily="50" charset="-128"/>
                <a:ea typeface="メイリオ" panose="020B0604030504040204" pitchFamily="50" charset="-128"/>
              </a:rPr>
              <a:t>内定しなかった場合、</a:t>
            </a:r>
            <a:endParaRPr lang="en-US" altLang="ja-JP" sz="16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　　</a:t>
            </a:r>
            <a:r>
              <a:rPr lang="ja-JP" altLang="en-US" sz="1600" b="1" u="sng" dirty="0">
                <a:latin typeface="メイリオ" panose="020B0604030504040204" pitchFamily="50" charset="-128"/>
                <a:ea typeface="メイリオ" panose="020B0604030504040204" pitchFamily="50" charset="-128"/>
              </a:rPr>
              <a:t>希望者のみに希望外選考が実施されます。</a:t>
            </a:r>
            <a:endParaRPr lang="en-US" altLang="ja-JP" sz="1600" b="1" u="sng" dirty="0">
              <a:latin typeface="メイリオ" panose="020B0604030504040204" pitchFamily="50" charset="-128"/>
              <a:ea typeface="メイリオ" panose="020B0604030504040204" pitchFamily="50" charset="-128"/>
            </a:endParaRPr>
          </a:p>
        </p:txBody>
      </p:sp>
      <p:sp>
        <p:nvSpPr>
          <p:cNvPr id="24" name="角丸四角形 20">
            <a:hlinkClick r:id="rId2" action="ppaction://hlinksldjump"/>
            <a:extLst>
              <a:ext uri="{FF2B5EF4-FFF2-40B4-BE49-F238E27FC236}">
                <a16:creationId xmlns:a16="http://schemas.microsoft.com/office/drawing/2014/main" id="{68837DD5-305A-4B90-9888-13C59A420A75}"/>
              </a:ext>
            </a:extLst>
          </p:cNvPr>
          <p:cNvSpPr/>
          <p:nvPr/>
        </p:nvSpPr>
        <p:spPr>
          <a:xfrm>
            <a:off x="7517289" y="222012"/>
            <a:ext cx="900000" cy="360000"/>
          </a:xfrm>
          <a:prstGeom prst="round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b="1" dirty="0">
                <a:latin typeface="メイリオ" panose="020B0604030504040204" pitchFamily="50" charset="-128"/>
                <a:ea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rPr>
              <a:t>前へ</a:t>
            </a:r>
            <a:endParaRPr kumimoji="1" lang="ja-JP" altLang="en-US" sz="1400" b="1" dirty="0">
              <a:latin typeface="メイリオ" panose="020B0604030504040204" pitchFamily="50" charset="-128"/>
              <a:ea typeface="メイリオ" panose="020B0604030504040204" pitchFamily="50" charset="-128"/>
            </a:endParaRPr>
          </a:p>
        </p:txBody>
      </p:sp>
      <p:sp>
        <p:nvSpPr>
          <p:cNvPr id="25" name="角丸四角形 12">
            <a:hlinkClick r:id="rId3" action="ppaction://hlinksldjump"/>
            <a:extLst>
              <a:ext uri="{FF2B5EF4-FFF2-40B4-BE49-F238E27FC236}">
                <a16:creationId xmlns:a16="http://schemas.microsoft.com/office/drawing/2014/main" id="{8D1A06CD-6B07-427A-9FCE-CA5959EAA793}"/>
              </a:ext>
            </a:extLst>
          </p:cNvPr>
          <p:cNvSpPr/>
          <p:nvPr/>
        </p:nvSpPr>
        <p:spPr>
          <a:xfrm>
            <a:off x="8669284" y="222012"/>
            <a:ext cx="900000" cy="360000"/>
          </a:xfrm>
          <a:prstGeom prst="roundRect">
            <a:avLst/>
          </a:prstGeom>
          <a:solidFill>
            <a:srgbClr val="FF0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atin typeface="メイリオ" panose="020B0604030504040204" pitchFamily="50" charset="-128"/>
                <a:ea typeface="メイリオ" panose="020B0604030504040204" pitchFamily="50" charset="-128"/>
              </a:rPr>
              <a:t>次</a:t>
            </a:r>
            <a:r>
              <a:rPr lang="ja-JP" altLang="en-US" sz="1400" b="1" dirty="0">
                <a:latin typeface="メイリオ" panose="020B0604030504040204" pitchFamily="50" charset="-128"/>
                <a:ea typeface="メイリオ" panose="020B0604030504040204" pitchFamily="50" charset="-128"/>
              </a:rPr>
              <a:t>へ </a:t>
            </a:r>
            <a:r>
              <a:rPr lang="en-US" altLang="ja-JP" sz="1400" b="1" dirty="0">
                <a:latin typeface="メイリオ" panose="020B0604030504040204" pitchFamily="50" charset="-128"/>
                <a:ea typeface="メイリオ" panose="020B0604030504040204" pitchFamily="50" charset="-128"/>
              </a:rPr>
              <a:t>»</a:t>
            </a:r>
          </a:p>
        </p:txBody>
      </p:sp>
      <p:pic>
        <p:nvPicPr>
          <p:cNvPr id="4" name="図 3">
            <a:extLst>
              <a:ext uri="{FF2B5EF4-FFF2-40B4-BE49-F238E27FC236}">
                <a16:creationId xmlns:a16="http://schemas.microsoft.com/office/drawing/2014/main" id="{33261717-BF94-43E4-9A93-BB8FCF8D79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43666" y="3193647"/>
            <a:ext cx="1647245" cy="1647245"/>
          </a:xfrm>
          <a:prstGeom prst="rect">
            <a:avLst/>
          </a:prstGeom>
          <a:ln>
            <a:solidFill>
              <a:schemeClr val="tx1"/>
            </a:solidFill>
          </a:ln>
        </p:spPr>
      </p:pic>
    </p:spTree>
    <p:extLst>
      <p:ext uri="{BB962C8B-B14F-4D97-AF65-F5344CB8AC3E}">
        <p14:creationId xmlns:p14="http://schemas.microsoft.com/office/powerpoint/2010/main" val="1504786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2427</Words>
  <Application>Microsoft Office PowerPoint</Application>
  <PresentationFormat>A4 210 x 297 mm</PresentationFormat>
  <Paragraphs>328</Paragraphs>
  <Slides>18</Slides>
  <Notes>5</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18</vt:i4>
      </vt:variant>
    </vt:vector>
  </HeadingPairs>
  <TitlesOfParts>
    <vt:vector size="28" baseType="lpstr">
      <vt:lpstr>HGPｺﾞｼｯｸM</vt:lpstr>
      <vt:lpstr>HGSｺﾞｼｯｸM</vt:lpstr>
      <vt:lpstr>맑은 고딕</vt:lpstr>
      <vt:lpstr>ＭＳ Ｐゴシック</vt:lpstr>
      <vt:lpstr>メイリオ</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2024-05-13T07:05:43Z</dcterms:created>
  <dcterms:modified xsi:type="dcterms:W3CDTF">2026-06-25T00:20:31Z</dcterms:modified>
</cp:coreProperties>
</file>