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8"/>
  </p:notesMasterIdLst>
  <p:sldIdLst>
    <p:sldId id="282" r:id="rId2"/>
    <p:sldId id="288" r:id="rId3"/>
    <p:sldId id="283" r:id="rId4"/>
    <p:sldId id="284" r:id="rId5"/>
    <p:sldId id="285" r:id="rId6"/>
    <p:sldId id="289" r:id="rId7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48B6B0-91AB-41D8-ACAA-884D50AE16C9}" type="datetimeFigureOut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409575" y="1233488"/>
            <a:ext cx="5916613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A921CEF-12ED-4C93-BEF4-606AF345ED1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0503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61F8C2-EEA0-4D5C-ADA9-C128F7C2FB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5E6D89CD-CBDA-4D46-B496-5C85D85EFEB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9421BC9-A222-42A2-B56F-9CEF45451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01975D-B93A-42F5-93C3-04402F07D4C6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1B4CBF9-01EA-48B7-9494-B7E71575C1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DFBA2CE-6887-41B2-8A95-BC9A9DAE28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5784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21A1FAC-7C5B-429F-99C0-4E221F1169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D45D3B0-1D8A-48D3-BCF0-F10AD1F5800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A460D4A-D53B-4DBF-847F-130D933493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61740-1B50-4816-A854-B6D75E7B9CDF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3DD8AB5-E71E-4869-8C2D-DA5FA4FC83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E30C0F7-DEFE-4C57-93F9-BB5FDB00E2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9013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DCDB86A-10F9-43B3-BCC7-661509401F9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C75D8B8-3350-40A9-80B0-7D311283CD0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14B63E8-547C-4A81-9517-67ECDACF63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44789-5502-41E4-AC9D-45DF7E2D2037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9E0C434-759E-4D7C-AE77-7F2C2CA755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544757E-0D40-4A5A-9248-A27C88AFEB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32933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93502A-492C-4E56-B4A3-5F7CBA455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E1546FB-C936-4C44-82FB-8A54628924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7CC2F03-1695-48E9-B09F-1EF89205D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469F1-BB2B-4E7F-89DC-FC6CC2F080AE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BD34D81-417B-4885-9668-50757BA9B3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167A51A-F1B4-4A5E-ACD5-FF73B1D89C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6035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6C3098C-C34E-4E6D-B27B-2F9C53FE8F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22673C9D-2BD5-404C-8A48-8F453136C5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977BD2-1CD3-4280-B7D7-A20F0A7425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4F80AB-C9C4-49CF-92D2-EE1774B1F45B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79B59F0-93E8-469A-B712-2985EAA6A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AA2CB1F-4500-4F69-B58B-05C6BA4C87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16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2FFAFC-128E-4E93-BEA4-1683006E7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C8E00A2-DFAF-49F8-8023-73606243911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EC4033F-312A-4C98-BAE8-4FDDA5B541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0937E9E-C3F8-4967-B8A7-12E5BAD3DC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56B2EE-4152-4AF2-B758-474EFD020B85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D79985-5442-4D39-B315-33E39964A5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F1CC35F-7CD3-4DCF-A866-84679AC728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594848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CEF272E-BC07-43A7-B963-6AF25DC02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2E26281-F6AD-484C-9ECB-4AAC84C54C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9EDCEBDF-346C-41F5-948E-22B9FDAB540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BA87151D-26CF-4B06-B9B5-C02BCE5F86A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CCD3C7B5-E562-4ECC-B03C-AC47FFDECC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0551689-6738-4DC8-B319-39AE340E9B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A4D80C-6D9C-4918-8B76-2197F3E3E04B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20A52221-679C-4468-9460-F23DC85668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2C7AFAF0-5E52-4D9D-8FF3-A0F1B4DF0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30616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AD4EB3A-A57D-4BF6-9331-F5C2DF4B7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FBE8B1-7D19-4DCB-B5CE-20089A9B16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951C-2738-46E3-BF0A-9895571E651B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D1271224-258E-4CEE-B462-3BE89E8A2E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FD40728-1741-4C88-8127-1A2788F9B2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007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3EE8375-F48C-4866-A137-8A9AC0FC88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D861A1-155E-474C-9FA1-297E91078891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35A5DE6-25CF-4124-92AD-A7F38C2E1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F05C1F1A-AD5F-4142-AA22-733EA6E5DE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88165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A402BA-C23C-42BA-ABD9-85464F672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72F2181-AC83-45BB-9010-C8D4FE9D24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FD87B86-3377-49D2-847A-337044CD22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3E65D6-3648-45C0-BBE4-BBB7E7759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4D9DF7-A703-4B85-82C3-CD0290F5CDCC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0D23F59-BF42-4FBC-A077-4565270F92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A5C26AE4-BEE5-4971-875E-EF5A0B849E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5196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94D54DF-684C-44EB-8986-4C54315C7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BB77CE83-BFD8-4E5A-9BDF-E6DAB88187A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B496881B-98B0-4189-8712-B10CE31DD37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2ED7001-CB4A-450F-90D5-4595BCAA32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03031C-02F9-46D1-A614-527356471DD6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9338963-6992-4C2A-8C0F-8D5E2EE8F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657C881D-FE70-4D22-87E8-D0AA38765A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57454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9A1E0FFE-D9B0-42B0-A058-F8F5D5044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40E0761D-C5DF-4732-B44B-9BC9F95B986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BC8C9E5-3FC0-47A3-9EA3-148C1CB3B09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62A024-416B-450F-9131-917286E66C68}" type="datetime1">
              <a:rPr kumimoji="1" lang="ja-JP" altLang="en-US" smtClean="0"/>
              <a:t>2024/6/13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D805EA4-AE9E-44FA-A5D8-66859EDF9E0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4C63323-6C6F-48FB-BA7F-E65022D93F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2643ED-8565-4A36-A59A-DC3DE282369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406380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F42D17E-2AB4-4AB2-B1DF-BD8D0C418A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8144" y="3716169"/>
            <a:ext cx="10515601" cy="2097833"/>
          </a:xfrm>
        </p:spPr>
        <p:txBody>
          <a:bodyPr>
            <a:normAutofit fontScale="90000"/>
          </a:bodyPr>
          <a:lstStyle/>
          <a:p>
            <a:r>
              <a:rPr lang="ja-JP" altLang="en-US" sz="24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</a:t>
            </a:r>
            <a:br>
              <a:rPr lang="en-US" altLang="ja-JP" sz="53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</a:t>
            </a:r>
            <a:br>
              <a:rPr lang="en-US" altLang="ja-JP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支援者氏名・所属・職種　</a:t>
            </a:r>
            <a:br>
              <a:rPr lang="en-US" altLang="ja-JP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１</a:t>
            </a:r>
            <a:br>
              <a:rPr lang="en-US" altLang="ja-JP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２</a:t>
            </a:r>
            <a:br>
              <a:rPr lang="en-US" altLang="ja-JP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36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３</a:t>
            </a:r>
            <a:br>
              <a:rPr lang="en-US" altLang="ja-JP" b="1" dirty="0"/>
            </a:br>
            <a:r>
              <a:rPr lang="ja-JP" altLang="ja-JP" b="1" dirty="0"/>
              <a:t>　</a:t>
            </a:r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00BFDD5D-DD6A-4B2C-842D-2D132119DE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1</a:t>
            </a:fld>
            <a:endParaRPr kumimoji="1" lang="ja-JP" altLang="en-US"/>
          </a:p>
        </p:txBody>
      </p:sp>
      <p:sp>
        <p:nvSpPr>
          <p:cNvPr id="7" name="コンテンツ プレースホルダー 6">
            <a:extLst>
              <a:ext uri="{FF2B5EF4-FFF2-40B4-BE49-F238E27FC236}">
                <a16:creationId xmlns:a16="http://schemas.microsoft.com/office/drawing/2014/main" id="{4ED689DB-5C62-4114-8CD0-26851994FF7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64727" y="5962939"/>
            <a:ext cx="6373091" cy="60960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en-US" altLang="ja-JP" sz="16000" dirty="0"/>
              <a:t> </a:t>
            </a:r>
            <a:r>
              <a:rPr lang="ja-JP" altLang="en-US" sz="14400" dirty="0"/>
              <a:t> </a:t>
            </a:r>
            <a:r>
              <a:rPr lang="ja-JP" altLang="en-US" sz="8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同席の有無     本人･家族</a:t>
            </a:r>
            <a:r>
              <a:rPr lang="en-US" altLang="ja-JP" sz="8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8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                   </a:t>
            </a:r>
            <a:r>
              <a:rPr lang="en-US" altLang="ja-JP" sz="8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ja-JP" sz="80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en-US" altLang="ja-JP" sz="8000" dirty="0"/>
              <a:t> </a:t>
            </a:r>
            <a:endParaRPr lang="ja-JP" altLang="ja-JP" sz="8000" dirty="0"/>
          </a:p>
          <a:p>
            <a:pPr marL="0" indent="0">
              <a:buNone/>
            </a:pPr>
            <a:r>
              <a:rPr lang="en-US" altLang="ja-JP" sz="16000" dirty="0"/>
              <a:t> </a:t>
            </a:r>
            <a:endParaRPr lang="ja-JP" altLang="ja-JP" sz="16000" dirty="0"/>
          </a:p>
          <a:p>
            <a:pPr marL="0" indent="0">
              <a:buNone/>
            </a:pPr>
            <a:r>
              <a:rPr lang="en-US" altLang="ja-JP" sz="16000" dirty="0"/>
              <a:t> </a:t>
            </a:r>
            <a:endParaRPr lang="ja-JP" altLang="ja-JP" sz="16000" dirty="0"/>
          </a:p>
          <a:p>
            <a:pPr marL="0" indent="0">
              <a:buNone/>
            </a:pPr>
            <a:r>
              <a:rPr lang="en-US" altLang="ja-JP" sz="4800" dirty="0"/>
              <a:t> </a:t>
            </a:r>
            <a:endParaRPr lang="ja-JP" altLang="ja-JP" sz="4800" dirty="0"/>
          </a:p>
          <a:p>
            <a:pPr marL="0" indent="0">
              <a:buNone/>
            </a:pPr>
            <a:r>
              <a:rPr lang="en-US" altLang="ja-JP" sz="4800" dirty="0"/>
              <a:t> </a:t>
            </a:r>
            <a:endParaRPr lang="ja-JP" altLang="ja-JP" sz="4800" dirty="0"/>
          </a:p>
          <a:p>
            <a:endParaRPr lang="ja-JP" altLang="ja-JP" sz="4800" dirty="0"/>
          </a:p>
          <a:p>
            <a:endParaRPr lang="ja-JP" altLang="ja-JP" sz="4800" dirty="0"/>
          </a:p>
          <a:p>
            <a:r>
              <a:rPr lang="en-US" altLang="ja-JP" sz="4800" dirty="0"/>
              <a:t> </a:t>
            </a:r>
            <a:endParaRPr lang="ja-JP" altLang="ja-JP" sz="4800" dirty="0"/>
          </a:p>
          <a:p>
            <a:endParaRPr kumimoji="1" lang="ja-JP" altLang="en-US" dirty="0"/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CE96615E-483C-4F48-A378-4D8A6552DD72}"/>
              </a:ext>
            </a:extLst>
          </p:cNvPr>
          <p:cNvSpPr txBox="1"/>
          <p:nvPr/>
        </p:nvSpPr>
        <p:spPr>
          <a:xfrm>
            <a:off x="9280234" y="1027559"/>
            <a:ext cx="289098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年    月    日</a:t>
            </a:r>
            <a:br>
              <a:rPr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endParaRPr kumimoji="1" lang="ja-JP" altLang="en-US" sz="20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64FC20D-C7CB-4149-973D-C9F9A37549CA}"/>
              </a:ext>
            </a:extLst>
          </p:cNvPr>
          <p:cNvSpPr txBox="1"/>
          <p:nvPr/>
        </p:nvSpPr>
        <p:spPr>
          <a:xfrm>
            <a:off x="1401620" y="196562"/>
            <a:ext cx="892463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sz="48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退院前情報共有チェックシート</a:t>
            </a:r>
            <a:endParaRPr kumimoji="1" lang="ja-JP" altLang="en-US" sz="4800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AA570D0C-B290-4AB1-B192-767366E9F3E7}"/>
              </a:ext>
            </a:extLst>
          </p:cNvPr>
          <p:cNvSpPr txBox="1"/>
          <p:nvPr/>
        </p:nvSpPr>
        <p:spPr>
          <a:xfrm>
            <a:off x="748145" y="1735445"/>
            <a:ext cx="10515601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氏名（ふりがな）</a:t>
            </a:r>
            <a:br>
              <a:rPr lang="en-US" altLang="ja-JP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endParaRPr kumimoji="1" lang="ja-JP" altLang="en-US" sz="3200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6511FD3A-A6DC-4B37-B0D0-A12F2E327B5C}"/>
              </a:ext>
            </a:extLst>
          </p:cNvPr>
          <p:cNvSpPr txBox="1"/>
          <p:nvPr/>
        </p:nvSpPr>
        <p:spPr>
          <a:xfrm>
            <a:off x="831268" y="2655887"/>
            <a:ext cx="466436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病院</a:t>
            </a:r>
            <a:r>
              <a:rPr lang="en-US" altLang="ja-JP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ID</a:t>
            </a:r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</a:t>
            </a:r>
            <a:endParaRPr kumimoji="1" lang="ja-JP" altLang="en-US" sz="3200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A3475BFD-6EE5-4D9C-B665-CDF58B27B2B8}"/>
              </a:ext>
            </a:extLst>
          </p:cNvPr>
          <p:cNvSpPr txBox="1"/>
          <p:nvPr/>
        </p:nvSpPr>
        <p:spPr>
          <a:xfrm>
            <a:off x="5642264" y="2743605"/>
            <a:ext cx="54783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32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病室番号　</a:t>
            </a:r>
            <a:endParaRPr kumimoji="1" lang="ja-JP" altLang="en-US" sz="3200" dirty="0"/>
          </a:p>
        </p:txBody>
      </p:sp>
    </p:spTree>
    <p:extLst>
      <p:ext uri="{BB962C8B-B14F-4D97-AF65-F5344CB8AC3E}">
        <p14:creationId xmlns:p14="http://schemas.microsoft.com/office/powerpoint/2010/main" val="7543832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E866EB9-9355-453D-B840-5A45E81961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7165" y="365125"/>
            <a:ext cx="11573162" cy="6164984"/>
          </a:xfrm>
        </p:spPr>
        <p:txBody>
          <a:bodyPr/>
          <a:lstStyle/>
          <a:p>
            <a:r>
              <a:rPr lang="ja-JP" altLang="ja-JP" sz="48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１　本人・家族の希望と心配</a:t>
            </a:r>
            <a:br>
              <a:rPr lang="en-US" altLang="ja-JP" sz="4800" b="1" dirty="0">
                <a:latin typeface="+mn-lt"/>
              </a:rPr>
            </a:br>
            <a:br>
              <a:rPr lang="en-US" altLang="ja-JP" sz="4800" b="1" dirty="0">
                <a:latin typeface="+mn-lt"/>
              </a:rPr>
            </a:br>
            <a:r>
              <a:rPr lang="ja-JP" altLang="en-US" sz="4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退院に向けて、病院に聞いておきたいこと</a:t>
            </a:r>
            <a:br>
              <a:rPr lang="ja-JP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en-US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en-US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en-US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r>
              <a:rPr lang="ja-JP" altLang="en-US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・ケアマネ等にお願いしたいこと</a:t>
            </a:r>
            <a:br>
              <a:rPr lang="ja-JP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br>
              <a:rPr lang="ja-JP" altLang="en-US" dirty="0">
                <a:latin typeface="+mn-lt"/>
              </a:rPr>
            </a:br>
            <a:endParaRPr kumimoji="1" lang="ja-JP" altLang="en-US" dirty="0">
              <a:latin typeface="+mn-lt"/>
            </a:endParaRP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255CE3E-736D-418B-AF02-FEE74ED69E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94643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>
            <a:extLst>
              <a:ext uri="{FF2B5EF4-FFF2-40B4-BE49-F238E27FC236}">
                <a16:creationId xmlns:a16="http://schemas.microsoft.com/office/drawing/2014/main" id="{D98897F0-A898-4891-8827-7C2E4BC7EF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3</a:t>
            </a:fld>
            <a:endParaRPr kumimoji="1" lang="ja-JP" altLang="en-US"/>
          </a:p>
        </p:txBody>
      </p:sp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7922771C-E1A1-46A4-A788-8018B381D31D}"/>
              </a:ext>
            </a:extLst>
          </p:cNvPr>
          <p:cNvSpPr/>
          <p:nvPr/>
        </p:nvSpPr>
        <p:spPr>
          <a:xfrm>
            <a:off x="757383" y="136525"/>
            <a:ext cx="10982036" cy="61042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ja-JP" altLang="ja-JP" sz="48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２　在宅支援者からの質問意見</a:t>
            </a:r>
            <a:endParaRPr lang="ja-JP" altLang="ja-JP" sz="48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ja-JP" altLang="en-US" sz="3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</a:t>
            </a:r>
            <a:r>
              <a:rPr lang="en-US" altLang="ja-JP" sz="3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ja-JP" sz="3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ｹｱﾏﾈｼﾞｬｰ･ﾍﾙﾊﾟｰ等</a:t>
            </a:r>
            <a:r>
              <a:rPr lang="en-US" altLang="ja-JP" sz="3200" b="1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)</a:t>
            </a:r>
            <a:endParaRPr lang="ja-JP" altLang="ja-JP" sz="32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ja-JP" altLang="en-US" sz="4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ja-JP" sz="4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家の見取り図</a:t>
            </a:r>
            <a:endParaRPr lang="en-US" altLang="ja-JP" sz="4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ja-JP" altLang="ja-JP" sz="4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ja-JP" altLang="en-US" sz="4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ja-JP" sz="4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トイレ等の状況</a:t>
            </a:r>
            <a:endParaRPr lang="en-US" altLang="ja-JP" sz="4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ja-JP" altLang="ja-JP" sz="4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ja-JP" altLang="en-US" sz="4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ja-JP" sz="4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お風呂の状況</a:t>
            </a:r>
            <a:endParaRPr lang="en-US" altLang="ja-JP" sz="4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endParaRPr lang="ja-JP" altLang="ja-JP" sz="400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ja-JP" altLang="en-US" sz="4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ja-JP" sz="400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主な介護者など</a:t>
            </a:r>
          </a:p>
        </p:txBody>
      </p:sp>
    </p:spTree>
    <p:extLst>
      <p:ext uri="{BB962C8B-B14F-4D97-AF65-F5344CB8AC3E}">
        <p14:creationId xmlns:p14="http://schemas.microsoft.com/office/powerpoint/2010/main" val="6942959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CD9C7410-DF89-42BF-8761-3C3DBB70FD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4</a:t>
            </a:fld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C9C0C00-6E8A-4365-B71A-3E3FA0E60B90}"/>
              </a:ext>
            </a:extLst>
          </p:cNvPr>
          <p:cNvSpPr/>
          <p:nvPr/>
        </p:nvSpPr>
        <p:spPr>
          <a:xfrm>
            <a:off x="414338" y="274290"/>
            <a:ext cx="11363324" cy="6309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ja-JP" altLang="ja-JP" sz="48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３　緊急時の対応</a:t>
            </a:r>
            <a:endParaRPr lang="ja-JP" altLang="ja-JP" sz="48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主治医に連絡が必要な状態やかかりつけ医に相談すること等</a:t>
            </a:r>
          </a:p>
          <a:p>
            <a:r>
              <a:rPr lang="en-US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 </a:t>
            </a:r>
            <a:endParaRPr lang="ja-JP" altLang="ja-JP" sz="4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  </a:t>
            </a:r>
            <a:endParaRPr lang="ja-JP" altLang="ja-JP" sz="4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ja-JP" altLang="en-US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</a:t>
            </a:r>
            <a:r>
              <a:rPr lang="ja-JP" altLang="ja-JP" sz="40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緊急時の連絡先（家族、知人、支援者等）</a:t>
            </a:r>
          </a:p>
          <a:p>
            <a:r>
              <a:rPr lang="en-US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1</a:t>
            </a:r>
            <a:r>
              <a:rPr lang="ja-JP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　 </a:t>
            </a:r>
            <a:r>
              <a:rPr lang="en-US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TEL</a:t>
            </a:r>
            <a:endParaRPr lang="ja-JP" altLang="ja-JP" sz="4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2</a:t>
            </a:r>
            <a:r>
              <a:rPr lang="ja-JP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 　</a:t>
            </a:r>
            <a:r>
              <a:rPr lang="en-US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TEL</a:t>
            </a:r>
            <a:endParaRPr lang="ja-JP" altLang="ja-JP" sz="4400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r>
              <a:rPr lang="en-US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3</a:t>
            </a:r>
            <a:r>
              <a:rPr lang="ja-JP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　　　　　　　 　</a:t>
            </a:r>
            <a:r>
              <a:rPr lang="en-US" altLang="ja-JP" sz="4400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TEL</a:t>
            </a:r>
            <a:r>
              <a:rPr lang="ja-JP" altLang="ja-JP" sz="4800" dirty="0"/>
              <a:t>　</a:t>
            </a:r>
            <a:endParaRPr lang="ja-JP" altLang="en-US" sz="4800" dirty="0"/>
          </a:p>
        </p:txBody>
      </p:sp>
    </p:spTree>
    <p:extLst>
      <p:ext uri="{BB962C8B-B14F-4D97-AF65-F5344CB8AC3E}">
        <p14:creationId xmlns:p14="http://schemas.microsoft.com/office/powerpoint/2010/main" val="199700305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1AD6D07-4EB9-43BF-8874-24719FCC61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50983"/>
            <a:ext cx="10515600" cy="1091766"/>
          </a:xfrm>
        </p:spPr>
        <p:txBody>
          <a:bodyPr>
            <a:normAutofit fontScale="90000"/>
          </a:bodyPr>
          <a:lstStyle/>
          <a:p>
            <a:r>
              <a:rPr lang="ja-JP" altLang="en-US" sz="4900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≪在宅支援者が知っておきたいこと①≫</a:t>
            </a:r>
            <a:br>
              <a:rPr lang="ja-JP" altLang="en-US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endParaRPr kumimoji="1" lang="ja-JP" altLang="en-US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A0FC276-63CA-4AFC-A6AA-1FD197830EF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3309" y="1330037"/>
            <a:ext cx="11425382" cy="5714711"/>
          </a:xfrm>
        </p:spPr>
        <p:txBody>
          <a:bodyPr>
            <a:normAutofit/>
          </a:bodyPr>
          <a:lstStyle/>
          <a:p>
            <a:pPr marL="53340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状態像のポイント（入院前・現在の状況の変化等）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　　　　　</a:t>
            </a: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ＡＤＬ改善の余地（有　・困難　・維持等）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en-US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 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移動と移乗、入院中のリハビリテーション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　　　</a:t>
            </a: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食事の内容と食事介助の方法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en-US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 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排泄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　</a:t>
            </a: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寝具と体位交換、皮膚トラブルの有無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en-US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 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入院中の入浴・保清の方法と頻度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　</a:t>
            </a: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睡眠・更衣・口腔ケア・その他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en-US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 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認知機能・精神面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　　　　　　　　　　　　</a:t>
            </a: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かかりつけ医師、歯科医師、薬局の有無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 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 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3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必要な医療処置の有無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 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ts val="1200"/>
              </a:lnSpc>
              <a:spcBef>
                <a:spcPts val="0"/>
              </a:spcBef>
              <a:buNone/>
            </a:pPr>
            <a:r>
              <a:rPr lang="en-US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 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□</a:t>
            </a:r>
            <a:r>
              <a:rPr lang="ja-JP" altLang="en-US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 </a:t>
            </a: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行なっている医療処置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・必要な医療器具（インスリン等）・福祉機器はあるか。また、使い方は習得できているか</a:t>
            </a:r>
            <a:endParaRPr lang="ja-JP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Times New Roman" panose="02020603050405020304" pitchFamily="18" charset="0"/>
            </a:endParaRPr>
          </a:p>
          <a:p>
            <a:pPr marL="533400" lvl="0" indent="0" algn="just">
              <a:lnSpc>
                <a:spcPct val="100000"/>
              </a:lnSpc>
              <a:spcBef>
                <a:spcPts val="0"/>
              </a:spcBef>
              <a:buNone/>
            </a:pPr>
            <a:r>
              <a:rPr lang="ja-JP" altLang="ja-JP" sz="2000" kern="50" dirty="0">
                <a:solidFill>
                  <a:prstClr val="black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  <a:cs typeface="ＭＳ Ｐゴシック" panose="020B0600070205080204" pitchFamily="50" charset="-128"/>
              </a:rPr>
              <a:t>・自宅に帰ってから使用する消耗品の有無、具体的購入方法について</a:t>
            </a:r>
            <a:endParaRPr lang="en-US" altLang="ja-JP" sz="2000" kern="50" dirty="0">
              <a:solidFill>
                <a:prstClr val="black"/>
              </a:solidFill>
              <a:latin typeface="BIZ UDゴシック" panose="020B0400000000000000" pitchFamily="49" charset="-128"/>
              <a:ea typeface="BIZ UDゴシック" panose="020B0400000000000000" pitchFamily="49" charset="-128"/>
              <a:cs typeface="ＭＳ Ｐゴシック" panose="020B0600070205080204" pitchFamily="50" charset="-128"/>
            </a:endParaRPr>
          </a:p>
          <a:p>
            <a:pPr marL="533400" lv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ja-JP" altLang="ja-JP" sz="2000" kern="50" dirty="0">
              <a:solidFill>
                <a:prstClr val="black"/>
              </a:solidFill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EBA8B4F-0104-4F50-A8E7-3E21651BFA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631197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1179251-CA7A-4EF6-BED6-04E8019653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b="1" dirty="0">
                <a:solidFill>
                  <a:srgbClr val="0070C0"/>
                </a:solidFill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≪在宅支援者が知っておきたいこと②≫</a:t>
            </a:r>
            <a:endParaRPr kumimoji="1" lang="ja-JP" altLang="en-US" b="1" dirty="0">
              <a:solidFill>
                <a:srgbClr val="0070C0"/>
              </a:solidFill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41D2B11-A20D-4AA0-97F0-2C7A097B04D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667250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 介護指導の内容と計画</a:t>
            </a: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・介護・介助方法は習得できているか                </a:t>
            </a:r>
            <a:endParaRPr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・介護認定（なし ･ 申請中 ･　あり     　）</a:t>
            </a: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・ケアプラン作成（　未　・　済　）</a:t>
            </a:r>
          </a:p>
          <a:p>
            <a:endParaRPr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 定時薬と頓用薬</a:t>
            </a: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・必要な定時薬・頓用薬は処方されたか     </a:t>
            </a:r>
            <a:endParaRPr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・服薬管理</a:t>
            </a:r>
            <a:r>
              <a:rPr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(</a:t>
            </a: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　可能 ･ 介助が必要 ）</a:t>
            </a:r>
          </a:p>
          <a:p>
            <a:endParaRPr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 退院日・退院後の日程</a:t>
            </a: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・退院の日時：</a:t>
            </a: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・外来受診日：</a:t>
            </a:r>
            <a:br>
              <a:rPr lang="en-US" altLang="ja-JP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</a:br>
            <a:endParaRPr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□レスパイトケア</a:t>
            </a:r>
            <a:endParaRPr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・病院の受入れ可否（　可　・　不可　）</a:t>
            </a:r>
            <a:endParaRPr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r>
              <a:rPr lang="ja-JP" altLang="en-US" sz="2000" b="1" dirty="0">
                <a:latin typeface="BIZ UDゴシック" panose="020B0400000000000000" pitchFamily="49" charset="-128"/>
                <a:ea typeface="BIZ UDゴシック" panose="020B0400000000000000" pitchFamily="49" charset="-128"/>
              </a:rPr>
              <a:t>・受入れまでの流れや相談窓口</a:t>
            </a:r>
            <a:endParaRPr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en-US" altLang="ja-JP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pPr marL="0" indent="0">
              <a:buNone/>
            </a:pPr>
            <a:endParaRPr lang="ja-JP" altLang="en-US" sz="2000" b="1" dirty="0">
              <a:latin typeface="BIZ UDゴシック" panose="020B0400000000000000" pitchFamily="49" charset="-128"/>
              <a:ea typeface="BIZ UDゴシック" panose="020B0400000000000000" pitchFamily="49" charset="-128"/>
            </a:endParaRPr>
          </a:p>
          <a:p>
            <a:endParaRPr kumimoji="1" lang="ja-JP" altLang="en-US" dirty="0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82F06E1-7191-451E-8F8E-48EFED2408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2643ED-8565-4A36-A59A-DC3DE282369D}" type="slidenum">
              <a:rPr kumimoji="1" lang="ja-JP" altLang="en-US" smtClean="0"/>
              <a:t>6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63053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81</Words>
  <Application>Microsoft Office PowerPoint</Application>
  <PresentationFormat>ワイド画面</PresentationFormat>
  <Paragraphs>85</Paragraphs>
  <Slides>6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6</vt:i4>
      </vt:variant>
    </vt:vector>
  </HeadingPairs>
  <TitlesOfParts>
    <vt:vector size="15" baseType="lpstr">
      <vt:lpstr>BIZ UDゴシック</vt:lpstr>
      <vt:lpstr>ＭＳ Ｐゴシック</vt:lpstr>
      <vt:lpstr>ＭＳ 明朝</vt:lpstr>
      <vt:lpstr>游ゴシック</vt:lpstr>
      <vt:lpstr>游ゴシック Light</vt:lpstr>
      <vt:lpstr>Arial</vt:lpstr>
      <vt:lpstr>Century</vt:lpstr>
      <vt:lpstr>Times New Roman</vt:lpstr>
      <vt:lpstr>Office テーマ</vt:lpstr>
      <vt:lpstr>　　　　　 　　　　　 支援者氏名・所属・職種　 　１ 　２ 　３ 　</vt:lpstr>
      <vt:lpstr>１　本人・家族の希望と心配  ・退院に向けて、病院に聞いておきたいこと    ・ケアマネ等にお願いしたいこと  </vt:lpstr>
      <vt:lpstr>PowerPoint プレゼンテーション</vt:lpstr>
      <vt:lpstr>PowerPoint プレゼンテーション</vt:lpstr>
      <vt:lpstr>≪在宅支援者が知っておきたいこと①≫ </vt:lpstr>
      <vt:lpstr>≪在宅支援者が知っておきたいこと②≫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2024-06-13T01:10:32Z</dcterms:created>
  <dcterms:modified xsi:type="dcterms:W3CDTF">2024-06-13T01:10:45Z</dcterms:modified>
</cp:coreProperties>
</file>