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</p:sldIdLst>
  <p:sldSz cx="10691813" cy="15119350"/>
  <p:notesSz cx="9866313" cy="142954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80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50" d="100"/>
          <a:sy n="150" d="100"/>
        </p:scale>
        <p:origin x="-906" y="-9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6C34C0-3C8F-4A7F-9FAF-9A08B5A5C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477" y="2474395"/>
            <a:ext cx="8018860" cy="5263774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B578995-149F-4C03-9F8E-C88B1C49D8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336D87-D5D5-40C7-B524-1DB20C379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15A2-431F-42AF-811F-DD7DFAA5F07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85B3A4-49CA-4C41-8E26-9718B62E1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2C4009-6A0F-4A82-913D-C01DBD071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E1B0-82FA-4815-8BD7-A8F3058F0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81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A975DB-37C1-4058-8B9B-378731EBC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EBB460E-840F-4851-B870-987641AFB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A8F09A-4FC7-407D-A40E-869FBB306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15A2-431F-42AF-811F-DD7DFAA5F07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4345AD-2B94-4319-A97C-F041A393C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52823B-5E96-4098-BECC-FE1E659DE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E1B0-82FA-4815-8BD7-A8F3058F0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751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66F9925-9B6D-46E5-9D5E-16AD15B8F1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C0271B0-15E1-4A39-B06A-DF5FA9822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062" y="804966"/>
            <a:ext cx="6782619" cy="1281295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22A4B1-6ABA-4384-ABBA-5E1BDC5DF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15A2-431F-42AF-811F-DD7DFAA5F07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37A88D-878B-440B-B042-BA6794097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EE2D42-A79F-40E3-AE4C-FCC849328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E1B0-82FA-4815-8BD7-A8F3058F0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119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6AE72B-BD03-4E34-9D6D-E86F121F3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78FF5F-7983-480E-8445-B9FF45F4D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1DC66E-A7E5-4F6F-A3AA-4C913DAA1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15A2-431F-42AF-811F-DD7DFAA5F07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E54C6F-24FB-4E56-ABC7-DA2AA6FA0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1538BB-9E53-420E-ACD4-0E2571754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E1B0-82FA-4815-8BD7-A8F3058F0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604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5D3E5C-EE42-4D06-98F5-715953858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3769340"/>
            <a:ext cx="9221689" cy="6289229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281DE7-0C1E-4D69-9EED-A936B3FD1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10118067"/>
            <a:ext cx="9221689" cy="3307357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6CAC30-A263-462A-9FB1-B6F840721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15A2-431F-42AF-811F-DD7DFAA5F07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EE4BFA-B054-42B9-AAF0-BFFAA5F9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D25F37-9542-48CA-BE71-20B1A2F5D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E1B0-82FA-4815-8BD7-A8F3058F0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84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9DEE95-FEE4-49FD-8A79-EA2D30A37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17DA52-80A8-408E-A3F9-C40FB3D189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8C00D90-2336-4E03-980E-82118C526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302A35-CE13-40A9-92F2-D40BB51AF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15A2-431F-42AF-811F-DD7DFAA5F07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6ACB0E-EBEE-4F7C-A06E-2A435A087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255F9D3-9B80-4149-AAD2-44E4324E9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E1B0-82FA-4815-8BD7-A8F3058F0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005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2345A5-3340-43F6-8C62-F395281F3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804967"/>
            <a:ext cx="9221689" cy="292237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49BD55-5B1A-449A-8B1A-02ECD077C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455" y="3706342"/>
            <a:ext cx="4523138" cy="1816421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61B987E-FC7E-4B90-B453-4DE7E3B7A2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455" y="5522763"/>
            <a:ext cx="4523138" cy="812315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65224F9-D695-470B-91CF-C46F55FE4E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2730" y="3706342"/>
            <a:ext cx="4545413" cy="1816421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88D6F79-AFD6-40EA-935B-12A6E7B39C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2730" y="5522763"/>
            <a:ext cx="4545413" cy="812315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B6FE70C-DFB8-4504-A473-FC213DA19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15A2-431F-42AF-811F-DD7DFAA5F07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1A50E44-5661-40FA-9DDF-DE2B4CA7F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DD9FE8B-2226-4068-8837-C562359A8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E1B0-82FA-4815-8BD7-A8F3058F0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91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3EFA75-5534-4E5E-B791-188D6F9BC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B9F620-7BC0-407F-B4DF-FBC9B8797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15A2-431F-42AF-811F-DD7DFAA5F07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6326D8F-92DA-4E95-88AF-CA04155BD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512F2A1-B227-4DE6-ADF0-38A330DCA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E1B0-82FA-4815-8BD7-A8F3058F0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12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05FBC97-553A-495B-A9B4-74D559C17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15A2-431F-42AF-811F-DD7DFAA5F07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C95236C-9F79-4287-B2F2-B1FA945E8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04CD6C0-4C08-443E-AA89-C86F4B0E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E1B0-82FA-4815-8BD7-A8F3058F0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E4B65CF-F58D-48F8-9316-3D33239803C2}"/>
              </a:ext>
            </a:extLst>
          </p:cNvPr>
          <p:cNvSpPr/>
          <p:nvPr userDrawn="1"/>
        </p:nvSpPr>
        <p:spPr>
          <a:xfrm>
            <a:off x="447869" y="412950"/>
            <a:ext cx="9815804" cy="14310755"/>
          </a:xfrm>
          <a:prstGeom prst="roundRect">
            <a:avLst>
              <a:gd name="adj" fmla="val 888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482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740E1-5735-4966-8C08-13ABE6BF8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840666-AE15-4B27-AAA6-A92CC5969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413" y="2176908"/>
            <a:ext cx="5412730" cy="10744538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532385E-FF9C-4488-9FBA-4AF6C4D0A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3F9DF0F-969B-46AD-89FD-A04AE3497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15A2-431F-42AF-811F-DD7DFAA5F07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84FA75-9A9B-462D-BC58-AE0935BBE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E9F933-F0F3-4E32-A701-EAA042CE1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E1B0-82FA-4815-8BD7-A8F3058F0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536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5BA18E-008B-48A9-B4F0-46D4399A0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E9A9973-7A26-40CD-938C-894224E59F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5413" y="2176908"/>
            <a:ext cx="5412730" cy="10744538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3BE7CA6-C731-4EE5-9B89-3B84E4D424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0D0A330-A86A-4059-85DA-F967B4DE5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15A2-431F-42AF-811F-DD7DFAA5F07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F97BF8-2AEB-4C20-B33A-3B1111101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FA97B3-3C61-4EA8-AE88-4735F121D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5E1B0-82FA-4815-8BD7-A8F3058F0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9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AAC4A78-8BDF-435C-B2DE-8D530588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62" y="804967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B0E442B-5F42-4C62-9C12-1153B839C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6824E8-2AF1-45BB-83BC-217E6B3854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062" y="14013399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C15A2-431F-42AF-811F-DD7DFAA5F07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DBD85D-647F-4A5D-9994-942143CFC0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3" y="14013399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AAB3A8-F0AD-404A-92CE-237A30C9B7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1093" y="14013399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5E1B0-82FA-4815-8BD7-A8F3058F03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53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kumimoji="1"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kumimoji="1"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C7E298-F667-456F-B11B-E12708232048}"/>
              </a:ext>
            </a:extLst>
          </p:cNvPr>
          <p:cNvSpPr txBox="1"/>
          <p:nvPr/>
        </p:nvSpPr>
        <p:spPr>
          <a:xfrm>
            <a:off x="3931974" y="415476"/>
            <a:ext cx="2832894" cy="44026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災害時連携シート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2980BBCC-EF63-40C4-BE04-9046EEBE01FB}"/>
              </a:ext>
            </a:extLst>
          </p:cNvPr>
          <p:cNvSpPr/>
          <p:nvPr/>
        </p:nvSpPr>
        <p:spPr>
          <a:xfrm>
            <a:off x="609600" y="1321491"/>
            <a:ext cx="9486900" cy="1878455"/>
          </a:xfrm>
          <a:prstGeom prst="roundRect">
            <a:avLst>
              <a:gd name="adj" fmla="val 1511"/>
            </a:avLst>
          </a:prstGeom>
          <a:solidFill>
            <a:schemeClr val="accent5">
              <a:lumMod val="60000"/>
              <a:lumOff val="4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2C981C97-589F-4FCC-9B6A-B8F43D44A066}"/>
              </a:ext>
            </a:extLst>
          </p:cNvPr>
          <p:cNvSpPr/>
          <p:nvPr/>
        </p:nvSpPr>
        <p:spPr>
          <a:xfrm>
            <a:off x="729209" y="1443584"/>
            <a:ext cx="3883366" cy="402514"/>
          </a:xfrm>
          <a:prstGeom prst="roundRect">
            <a:avLst>
              <a:gd name="adj" fmla="val 12673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rgbClr val="FF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B91F8872-DFCC-4227-8CD9-70EED83D2EC1}"/>
              </a:ext>
            </a:extLst>
          </p:cNvPr>
          <p:cNvSpPr/>
          <p:nvPr/>
        </p:nvSpPr>
        <p:spPr>
          <a:xfrm>
            <a:off x="729209" y="1883388"/>
            <a:ext cx="3881826" cy="684539"/>
          </a:xfrm>
          <a:prstGeom prst="roundRect">
            <a:avLst>
              <a:gd name="adj" fmla="val 8407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tx1"/>
                </a:solidFill>
              </a:rPr>
              <a:t>          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 〒　　　　</a:t>
            </a:r>
            <a:r>
              <a:rPr kumimoji="1" lang="ja-JP" altLang="en-US" sz="1200" b="1" dirty="0">
                <a:solidFill>
                  <a:srgbClr val="C00000"/>
                </a:solidFill>
              </a:rPr>
              <a:t>　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つくば市</a:t>
            </a:r>
          </a:p>
          <a:p>
            <a:r>
              <a:rPr kumimoji="1" lang="en-US" altLang="ja-JP" sz="1400" b="1" dirty="0">
                <a:solidFill>
                  <a:srgbClr val="FF0000"/>
                </a:solidFill>
              </a:rPr>
              <a:t>               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   </a:t>
            </a:r>
            <a:r>
              <a:rPr kumimoji="1" lang="en-US" altLang="ja-JP" sz="1200" b="1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  <a:endParaRPr kumimoji="1" lang="ja-JP" altLang="en-US" sz="1200" b="1" dirty="0">
              <a:solidFill>
                <a:srgbClr val="FF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7B9F158-DF10-45D9-B743-99BEEBCCACE5}"/>
              </a:ext>
            </a:extLst>
          </p:cNvPr>
          <p:cNvSpPr txBox="1"/>
          <p:nvPr/>
        </p:nvSpPr>
        <p:spPr>
          <a:xfrm>
            <a:off x="7582323" y="592268"/>
            <a:ext cx="2472267" cy="44026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作成日：　　　年　　月　　日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D58A1D1B-FF9D-4D4E-8223-16193DAF9F03}"/>
              </a:ext>
            </a:extLst>
          </p:cNvPr>
          <p:cNvSpPr txBox="1"/>
          <p:nvPr/>
        </p:nvSpPr>
        <p:spPr>
          <a:xfrm>
            <a:off x="447674" y="988007"/>
            <a:ext cx="9820275" cy="2566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algn="ctr"/>
            <a:r>
              <a:rPr kumimoji="1"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災害時、本人とご家族、支援を受けている事業所や関係機関とのスムーズな連絡・連携を行うために情報をまとめたシートです。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D04BB29-C193-4354-8603-6F9B31B3E501}"/>
              </a:ext>
            </a:extLst>
          </p:cNvPr>
          <p:cNvSpPr txBox="1"/>
          <p:nvPr/>
        </p:nvSpPr>
        <p:spPr>
          <a:xfrm>
            <a:off x="7966156" y="3319250"/>
            <a:ext cx="2138743" cy="375708"/>
          </a:xfrm>
          <a:prstGeom prst="rect">
            <a:avLst/>
          </a:prstGeom>
          <a:solidFill>
            <a:schemeClr val="tx1"/>
          </a:solidFill>
        </p:spPr>
        <p:txBody>
          <a:bodyPr wrap="none" bIns="72000" rtlCol="0" anchor="ctr" anchorCtr="0">
            <a:noAutofit/>
          </a:bodyPr>
          <a:lstStyle/>
          <a:p>
            <a:pPr algn="ctr"/>
            <a:r>
              <a:rPr kumimoji="1" lang="ja-JP" altLang="en-US" sz="14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災害時 状況確認履歴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5648BF16-E78A-4905-9E8E-713CDA538D74}"/>
              </a:ext>
            </a:extLst>
          </p:cNvPr>
          <p:cNvSpPr txBox="1"/>
          <p:nvPr/>
        </p:nvSpPr>
        <p:spPr>
          <a:xfrm>
            <a:off x="500100" y="14478525"/>
            <a:ext cx="9682764" cy="2430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①自宅の損壊がない、②電気・水道が利用できる、③洪水や土砂災害のリスクがない、④本人の体調に変化がない場合、安全確保の</a:t>
            </a:r>
            <a:r>
              <a:rPr kumimoji="1"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</a:t>
            </a:r>
            <a:r>
              <a:rPr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、在宅避難も選択肢の一つです。</a:t>
            </a:r>
            <a:endParaRPr kumimoji="1"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6224AF25-1045-4D1F-AE2B-9F02A896BBDD}"/>
              </a:ext>
            </a:extLst>
          </p:cNvPr>
          <p:cNvSpPr txBox="1"/>
          <p:nvPr/>
        </p:nvSpPr>
        <p:spPr>
          <a:xfrm>
            <a:off x="3815818" y="13100838"/>
            <a:ext cx="3247646" cy="13421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en-US" altLang="ja-JP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シートの使い方</a:t>
            </a:r>
            <a:r>
              <a:rPr kumimoji="1" lang="en-US" altLang="ja-JP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kumimoji="1"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●発災した時</a:t>
            </a:r>
            <a:endParaRPr kumimoji="1" lang="en-US" altLang="ja-JP" sz="1000" b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災害時における学校や事業所との連絡手段・体制を確保しましょう。発災時、大きな病院は「災害拠点病院」に指定される場合があり、もし主治医が大きな病院の場合、体調不良時のみの対応となる場合があります。</a:t>
            </a:r>
            <a:endParaRPr kumimoji="1" lang="en-US" altLang="ja-JP" sz="1000" b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発災時と平時の支援内容を違いを把握・確認して記入しておきましょう。</a:t>
            </a:r>
            <a:endParaRPr kumimoji="1" lang="en-US" altLang="ja-JP" sz="1000" b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133465DC-A520-46F1-AFCB-A4DAF0374BF0}"/>
              </a:ext>
            </a:extLst>
          </p:cNvPr>
          <p:cNvSpPr txBox="1"/>
          <p:nvPr/>
        </p:nvSpPr>
        <p:spPr>
          <a:xfrm>
            <a:off x="747447" y="1871546"/>
            <a:ext cx="705213" cy="44026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住所</a:t>
            </a:r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FD6406AF-39D5-4EFD-84D7-8C89D531E0B4}"/>
              </a:ext>
            </a:extLst>
          </p:cNvPr>
          <p:cNvSpPr/>
          <p:nvPr/>
        </p:nvSpPr>
        <p:spPr>
          <a:xfrm>
            <a:off x="2196698" y="2642839"/>
            <a:ext cx="7780192" cy="474586"/>
          </a:xfrm>
          <a:prstGeom prst="roundRect">
            <a:avLst>
              <a:gd name="adj" fmla="val 17608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10000"/>
              </a:lnSpc>
            </a:pPr>
            <a:endParaRPr kumimoji="1" lang="ja-JP" altLang="en-US" sz="1100" b="1" dirty="0">
              <a:solidFill>
                <a:srgbClr val="FF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D2D51A2F-0F56-46B9-AA87-A0AF617541E6}"/>
              </a:ext>
            </a:extLst>
          </p:cNvPr>
          <p:cNvSpPr txBox="1"/>
          <p:nvPr/>
        </p:nvSpPr>
        <p:spPr>
          <a:xfrm>
            <a:off x="4625570" y="1436609"/>
            <a:ext cx="1283972" cy="1181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  <a:tabLst>
                <a:tab pos="1790700" algn="l"/>
              </a:tabLst>
            </a:pP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連絡手段</a:t>
            </a:r>
            <a:endParaRPr kumimoji="1"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30000"/>
              </a:lnSpc>
              <a:tabLst>
                <a:tab pos="1790700" algn="l"/>
              </a:tabLst>
            </a:pP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□電　話</a:t>
            </a:r>
            <a:endParaRPr kumimoji="1"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30000"/>
              </a:lnSpc>
              <a:tabLst>
                <a:tab pos="1790700" algn="l"/>
              </a:tabLst>
            </a:pP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□メール</a:t>
            </a:r>
            <a:endParaRPr kumimoji="1"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30000"/>
              </a:lnSpc>
              <a:tabLst>
                <a:tab pos="1790700" algn="l"/>
              </a:tabLst>
            </a:pP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□その他</a:t>
            </a:r>
          </a:p>
        </p:txBody>
      </p: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73F0A49F-CD51-4017-82D9-46F0AE86B2D2}"/>
              </a:ext>
            </a:extLst>
          </p:cNvPr>
          <p:cNvSpPr/>
          <p:nvPr/>
        </p:nvSpPr>
        <p:spPr>
          <a:xfrm>
            <a:off x="737482" y="2644874"/>
            <a:ext cx="1365496" cy="489541"/>
          </a:xfrm>
          <a:prstGeom prst="roundRect">
            <a:avLst>
              <a:gd name="adj" fmla="val 19772"/>
            </a:avLst>
          </a:prstGeom>
          <a:solidFill>
            <a:schemeClr val="accent6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bIns="72000"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災害準備</a:t>
            </a:r>
            <a:endParaRPr kumimoji="1"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していること</a:t>
            </a:r>
            <a:endParaRPr kumimoji="1" lang="ja-JP" altLang="en-US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C729E14C-AF2D-4E9D-8135-82C3108BE867}"/>
              </a:ext>
            </a:extLst>
          </p:cNvPr>
          <p:cNvGrpSpPr/>
          <p:nvPr/>
        </p:nvGrpSpPr>
        <p:grpSpPr>
          <a:xfrm>
            <a:off x="5460825" y="1781280"/>
            <a:ext cx="1508905" cy="776955"/>
            <a:chOff x="1951707" y="2813983"/>
            <a:chExt cx="2216152" cy="898389"/>
          </a:xfrm>
        </p:grpSpPr>
        <p:sp>
          <p:nvSpPr>
            <p:cNvPr id="89" name="四角形: 角を丸くする 88">
              <a:extLst>
                <a:ext uri="{FF2B5EF4-FFF2-40B4-BE49-F238E27FC236}">
                  <a16:creationId xmlns:a16="http://schemas.microsoft.com/office/drawing/2014/main" id="{06DB5C2D-1180-4304-BE2E-396F594A56AA}"/>
                </a:ext>
              </a:extLst>
            </p:cNvPr>
            <p:cNvSpPr/>
            <p:nvPr/>
          </p:nvSpPr>
          <p:spPr>
            <a:xfrm>
              <a:off x="1951707" y="2813983"/>
              <a:ext cx="2216152" cy="279264"/>
            </a:xfrm>
            <a:prstGeom prst="roundRect">
              <a:avLst>
                <a:gd name="adj" fmla="val 1940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4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91" name="四角形: 角を丸くする 90">
              <a:extLst>
                <a:ext uri="{FF2B5EF4-FFF2-40B4-BE49-F238E27FC236}">
                  <a16:creationId xmlns:a16="http://schemas.microsoft.com/office/drawing/2014/main" id="{554A6E8D-A1DF-406D-95AE-9948A92B2A0C}"/>
                </a:ext>
              </a:extLst>
            </p:cNvPr>
            <p:cNvSpPr/>
            <p:nvPr/>
          </p:nvSpPr>
          <p:spPr>
            <a:xfrm>
              <a:off x="1951707" y="3128308"/>
              <a:ext cx="2216152" cy="279264"/>
            </a:xfrm>
            <a:prstGeom prst="roundRect">
              <a:avLst>
                <a:gd name="adj" fmla="val 16250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endParaRPr kumimoji="1" lang="ja-JP" altLang="en-US" sz="14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92" name="四角形: 角を丸くする 91">
              <a:extLst>
                <a:ext uri="{FF2B5EF4-FFF2-40B4-BE49-F238E27FC236}">
                  <a16:creationId xmlns:a16="http://schemas.microsoft.com/office/drawing/2014/main" id="{72770423-B4DA-413C-918C-F5B87F591932}"/>
                </a:ext>
              </a:extLst>
            </p:cNvPr>
            <p:cNvSpPr/>
            <p:nvPr/>
          </p:nvSpPr>
          <p:spPr>
            <a:xfrm>
              <a:off x="1951708" y="3433108"/>
              <a:ext cx="2216151" cy="279264"/>
            </a:xfrm>
            <a:prstGeom prst="roundRect">
              <a:avLst>
                <a:gd name="adj" fmla="val 16250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4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 </a:t>
              </a:r>
              <a:r>
                <a:rPr kumimoji="1" lang="en-US" altLang="ja-JP" sz="1400" dirty="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 </a:t>
              </a:r>
              <a:endParaRPr kumimoji="1" lang="ja-JP" altLang="en-US" sz="1400" dirty="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0856465D-0316-4ADE-98A8-0132E5877729}"/>
              </a:ext>
            </a:extLst>
          </p:cNvPr>
          <p:cNvSpPr txBox="1"/>
          <p:nvPr/>
        </p:nvSpPr>
        <p:spPr>
          <a:xfrm>
            <a:off x="747446" y="1410705"/>
            <a:ext cx="1347259" cy="440267"/>
          </a:xfrm>
          <a:prstGeom prst="rect">
            <a:avLst/>
          </a:prstGeom>
          <a:noFill/>
        </p:spPr>
        <p:txBody>
          <a:bodyPr wrap="none" rtlCol="0" anchor="ctr" anchorCtr="0">
            <a:noAutofit/>
          </a:bodyPr>
          <a:lstStyle/>
          <a:p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名前</a:t>
            </a:r>
            <a:r>
              <a:rPr kumimoji="1"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（本人）</a:t>
            </a:r>
            <a:endParaRPr kumimoji="1" lang="ja-JP" altLang="en-US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56CCD68E-02FE-4829-8BFF-4C36AB1CA788}"/>
              </a:ext>
            </a:extLst>
          </p:cNvPr>
          <p:cNvSpPr txBox="1"/>
          <p:nvPr/>
        </p:nvSpPr>
        <p:spPr>
          <a:xfrm>
            <a:off x="6867702" y="1693907"/>
            <a:ext cx="1115551" cy="10596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30000"/>
              </a:lnSpc>
              <a:tabLst>
                <a:tab pos="1790700" algn="l"/>
              </a:tabLst>
            </a:pP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 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 　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30000"/>
              </a:lnSpc>
              <a:tabLst>
                <a:tab pos="1790700" algn="l"/>
              </a:tabLst>
            </a:pP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</a:t>
            </a:r>
            <a:r>
              <a:rPr kumimoji="1"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30000"/>
              </a:lnSpc>
              <a:tabLst>
                <a:tab pos="1790700" algn="l"/>
              </a:tabLst>
            </a:pP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</a:t>
            </a:r>
            <a:r>
              <a:rPr kumimoji="1"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F2C6CB74-A8F8-40D5-99C8-DE0219B29993}"/>
              </a:ext>
            </a:extLst>
          </p:cNvPr>
          <p:cNvGrpSpPr/>
          <p:nvPr/>
        </p:nvGrpSpPr>
        <p:grpSpPr>
          <a:xfrm>
            <a:off x="7794237" y="1767133"/>
            <a:ext cx="1528628" cy="747473"/>
            <a:chOff x="5336378" y="2820080"/>
            <a:chExt cx="1891563" cy="898388"/>
          </a:xfrm>
        </p:grpSpPr>
        <p:sp>
          <p:nvSpPr>
            <p:cNvPr id="95" name="四角形: 角を丸くする 94">
              <a:extLst>
                <a:ext uri="{FF2B5EF4-FFF2-40B4-BE49-F238E27FC236}">
                  <a16:creationId xmlns:a16="http://schemas.microsoft.com/office/drawing/2014/main" id="{32DB04CF-7C76-4729-85B1-2E2C73197A1B}"/>
                </a:ext>
              </a:extLst>
            </p:cNvPr>
            <p:cNvSpPr/>
            <p:nvPr/>
          </p:nvSpPr>
          <p:spPr>
            <a:xfrm>
              <a:off x="5336378" y="2820080"/>
              <a:ext cx="1891563" cy="279264"/>
            </a:xfrm>
            <a:prstGeom prst="roundRect">
              <a:avLst>
                <a:gd name="adj" fmla="val 14983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4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 </a:t>
              </a:r>
              <a:endParaRPr kumimoji="1" lang="ja-JP" altLang="en-US" sz="14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96" name="四角形: 角を丸くする 95">
              <a:extLst>
                <a:ext uri="{FF2B5EF4-FFF2-40B4-BE49-F238E27FC236}">
                  <a16:creationId xmlns:a16="http://schemas.microsoft.com/office/drawing/2014/main" id="{63013DED-BC93-4AAF-96A0-8738FF345CE1}"/>
                </a:ext>
              </a:extLst>
            </p:cNvPr>
            <p:cNvSpPr/>
            <p:nvPr/>
          </p:nvSpPr>
          <p:spPr>
            <a:xfrm>
              <a:off x="5336381" y="3134403"/>
              <a:ext cx="1889657" cy="279264"/>
            </a:xfrm>
            <a:prstGeom prst="roundRect">
              <a:avLst>
                <a:gd name="adj" fmla="val 14983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400" dirty="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 </a:t>
              </a:r>
              <a:endParaRPr kumimoji="1" lang="ja-JP" altLang="en-US" sz="1400" dirty="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97" name="四角形: 角を丸くする 96">
              <a:extLst>
                <a:ext uri="{FF2B5EF4-FFF2-40B4-BE49-F238E27FC236}">
                  <a16:creationId xmlns:a16="http://schemas.microsoft.com/office/drawing/2014/main" id="{AEAFDC9D-7F02-40C1-AD8F-1BB21A5EC647}"/>
                </a:ext>
              </a:extLst>
            </p:cNvPr>
            <p:cNvSpPr/>
            <p:nvPr/>
          </p:nvSpPr>
          <p:spPr>
            <a:xfrm>
              <a:off x="5336380" y="3439204"/>
              <a:ext cx="1889657" cy="279264"/>
            </a:xfrm>
            <a:prstGeom prst="roundRect">
              <a:avLst>
                <a:gd name="adj" fmla="val 13344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400" dirty="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 </a:t>
              </a:r>
              <a:endParaRPr kumimoji="1" lang="ja-JP" altLang="en-US" sz="1400" dirty="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sp>
        <p:nvSpPr>
          <p:cNvPr id="322" name="四角形: 角を丸くする 321">
            <a:extLst>
              <a:ext uri="{FF2B5EF4-FFF2-40B4-BE49-F238E27FC236}">
                <a16:creationId xmlns:a16="http://schemas.microsoft.com/office/drawing/2014/main" id="{06AC5F14-222D-47CA-B718-E46DEAAD5A3D}"/>
              </a:ext>
            </a:extLst>
          </p:cNvPr>
          <p:cNvSpPr/>
          <p:nvPr/>
        </p:nvSpPr>
        <p:spPr>
          <a:xfrm>
            <a:off x="7983252" y="4789076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t" anchorCtr="0"/>
          <a:lstStyle/>
          <a:p>
            <a:pPr>
              <a:lnSpc>
                <a:spcPct val="120000"/>
              </a:lnSpc>
            </a:pPr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時　　分</a:t>
            </a:r>
            <a:endParaRPr kumimoji="1" lang="ja-JP" altLang="en-US" sz="105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3" name="四角形: 角を丸くする 322">
            <a:extLst>
              <a:ext uri="{FF2B5EF4-FFF2-40B4-BE49-F238E27FC236}">
                <a16:creationId xmlns:a16="http://schemas.microsoft.com/office/drawing/2014/main" id="{E00AA465-D656-4199-A753-67D298F10120}"/>
              </a:ext>
            </a:extLst>
          </p:cNvPr>
          <p:cNvSpPr/>
          <p:nvPr/>
        </p:nvSpPr>
        <p:spPr>
          <a:xfrm>
            <a:off x="7983252" y="5470234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時　　分</a:t>
            </a:r>
            <a:endParaRPr kumimoji="1" lang="ja-JP" altLang="en-US" sz="105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4" name="四角形: 角を丸くする 323">
            <a:extLst>
              <a:ext uri="{FF2B5EF4-FFF2-40B4-BE49-F238E27FC236}">
                <a16:creationId xmlns:a16="http://schemas.microsoft.com/office/drawing/2014/main" id="{DAE72E70-6F4D-4B74-A626-719ACC021C40}"/>
              </a:ext>
            </a:extLst>
          </p:cNvPr>
          <p:cNvSpPr/>
          <p:nvPr/>
        </p:nvSpPr>
        <p:spPr>
          <a:xfrm>
            <a:off x="7983252" y="6164048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時　　分</a:t>
            </a:r>
            <a:endParaRPr kumimoji="1" lang="ja-JP" altLang="en-US" sz="1050" b="1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5" name="四角形: 角を丸くする 324">
            <a:extLst>
              <a:ext uri="{FF2B5EF4-FFF2-40B4-BE49-F238E27FC236}">
                <a16:creationId xmlns:a16="http://schemas.microsoft.com/office/drawing/2014/main" id="{127A8AC0-8391-4264-B8C8-DCF4676E2C7B}"/>
              </a:ext>
            </a:extLst>
          </p:cNvPr>
          <p:cNvSpPr/>
          <p:nvPr/>
        </p:nvSpPr>
        <p:spPr>
          <a:xfrm>
            <a:off x="7983252" y="6845250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時　　分</a:t>
            </a:r>
            <a:endParaRPr kumimoji="1" lang="ja-JP" altLang="en-US" sz="1050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4" name="四角形: 角を丸くする 413">
            <a:extLst>
              <a:ext uri="{FF2B5EF4-FFF2-40B4-BE49-F238E27FC236}">
                <a16:creationId xmlns:a16="http://schemas.microsoft.com/office/drawing/2014/main" id="{7295C514-6C04-4C06-863A-467C7744D4C1}"/>
              </a:ext>
            </a:extLst>
          </p:cNvPr>
          <p:cNvSpPr/>
          <p:nvPr/>
        </p:nvSpPr>
        <p:spPr>
          <a:xfrm>
            <a:off x="7983253" y="4095218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時　　分</a:t>
            </a:r>
            <a:endParaRPr kumimoji="1" lang="ja-JP" altLang="en-US" sz="1050" b="1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5" name="四角形: 角を丸くする 414">
            <a:extLst>
              <a:ext uri="{FF2B5EF4-FFF2-40B4-BE49-F238E27FC236}">
                <a16:creationId xmlns:a16="http://schemas.microsoft.com/office/drawing/2014/main" id="{B2FFB350-9F87-4F84-BB92-8F57B49D8292}"/>
              </a:ext>
            </a:extLst>
          </p:cNvPr>
          <p:cNvSpPr/>
          <p:nvPr/>
        </p:nvSpPr>
        <p:spPr>
          <a:xfrm>
            <a:off x="7983252" y="7526408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時　　分</a:t>
            </a:r>
            <a:endParaRPr kumimoji="1" lang="ja-JP" altLang="en-US" sz="105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6" name="四角形: 角を丸くする 415">
            <a:extLst>
              <a:ext uri="{FF2B5EF4-FFF2-40B4-BE49-F238E27FC236}">
                <a16:creationId xmlns:a16="http://schemas.microsoft.com/office/drawing/2014/main" id="{B693A3F5-7B0A-4391-869A-3D976365F53F}"/>
              </a:ext>
            </a:extLst>
          </p:cNvPr>
          <p:cNvSpPr/>
          <p:nvPr/>
        </p:nvSpPr>
        <p:spPr>
          <a:xfrm>
            <a:off x="7983252" y="8220266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時　　分</a:t>
            </a:r>
            <a:endParaRPr kumimoji="1" lang="en-US" altLang="ja-JP" sz="105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7" name="四角形: 角を丸くする 416">
            <a:extLst>
              <a:ext uri="{FF2B5EF4-FFF2-40B4-BE49-F238E27FC236}">
                <a16:creationId xmlns:a16="http://schemas.microsoft.com/office/drawing/2014/main" id="{ACC27C87-4B04-4C44-B7D2-F1B8792A2018}"/>
              </a:ext>
            </a:extLst>
          </p:cNvPr>
          <p:cNvSpPr/>
          <p:nvPr/>
        </p:nvSpPr>
        <p:spPr>
          <a:xfrm>
            <a:off x="7983252" y="8901424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kumimoji="1" lang="ja-JP" altLang="en-US" sz="105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　　分</a:t>
            </a:r>
            <a:endParaRPr kumimoji="1"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8" name="四角形: 角を丸くする 417">
            <a:extLst>
              <a:ext uri="{FF2B5EF4-FFF2-40B4-BE49-F238E27FC236}">
                <a16:creationId xmlns:a16="http://schemas.microsoft.com/office/drawing/2014/main" id="{3650B216-F405-4D22-AA8E-A9484CEA01DD}"/>
              </a:ext>
            </a:extLst>
          </p:cNvPr>
          <p:cNvSpPr/>
          <p:nvPr/>
        </p:nvSpPr>
        <p:spPr>
          <a:xfrm>
            <a:off x="7983252" y="9582582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kumimoji="1" lang="ja-JP" altLang="en-US" sz="105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　　分</a:t>
            </a:r>
            <a:endParaRPr kumimoji="1" lang="ja-JP" altLang="en-US" sz="1050" b="1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9" name="四角形: 角を丸くする 418">
            <a:extLst>
              <a:ext uri="{FF2B5EF4-FFF2-40B4-BE49-F238E27FC236}">
                <a16:creationId xmlns:a16="http://schemas.microsoft.com/office/drawing/2014/main" id="{C90F5469-39F5-4F0F-B187-26A033CDEC28}"/>
              </a:ext>
            </a:extLst>
          </p:cNvPr>
          <p:cNvSpPr/>
          <p:nvPr/>
        </p:nvSpPr>
        <p:spPr>
          <a:xfrm>
            <a:off x="7983252" y="10276440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kumimoji="1" lang="ja-JP" altLang="en-US" sz="105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　　分</a:t>
            </a:r>
            <a:endParaRPr kumimoji="1" lang="ja-JP" altLang="en-US" sz="1050" b="1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20" name="四角形: 角を丸くする 419">
            <a:extLst>
              <a:ext uri="{FF2B5EF4-FFF2-40B4-BE49-F238E27FC236}">
                <a16:creationId xmlns:a16="http://schemas.microsoft.com/office/drawing/2014/main" id="{D239FC3E-E686-4985-97EA-86DCAF30D283}"/>
              </a:ext>
            </a:extLst>
          </p:cNvPr>
          <p:cNvSpPr/>
          <p:nvPr/>
        </p:nvSpPr>
        <p:spPr>
          <a:xfrm>
            <a:off x="7983253" y="10957598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kumimoji="1" lang="ja-JP" altLang="en-US" sz="105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　　分</a:t>
            </a:r>
            <a:endParaRPr kumimoji="1" lang="ja-JP" altLang="en-US" sz="1050" b="1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21" name="テキスト ボックス 420">
            <a:extLst>
              <a:ext uri="{FF2B5EF4-FFF2-40B4-BE49-F238E27FC236}">
                <a16:creationId xmlns:a16="http://schemas.microsoft.com/office/drawing/2014/main" id="{6B8B2CFE-A949-467E-B323-BF8456832801}"/>
              </a:ext>
            </a:extLst>
          </p:cNvPr>
          <p:cNvSpPr txBox="1"/>
          <p:nvPr/>
        </p:nvSpPr>
        <p:spPr>
          <a:xfrm>
            <a:off x="7966156" y="3747118"/>
            <a:ext cx="2095608" cy="29238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ja-JP" altLang="en-US" sz="120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</a:t>
            </a:r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ja-JP" altLang="en-US" sz="120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sz="120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</a:t>
            </a:r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</a:p>
        </p:txBody>
      </p:sp>
      <p:sp>
        <p:nvSpPr>
          <p:cNvPr id="422" name="テキスト ボックス 421">
            <a:extLst>
              <a:ext uri="{FF2B5EF4-FFF2-40B4-BE49-F238E27FC236}">
                <a16:creationId xmlns:a16="http://schemas.microsoft.com/office/drawing/2014/main" id="{C93216DF-88BC-4B99-A7D5-EF2B74835A61}"/>
              </a:ext>
            </a:extLst>
          </p:cNvPr>
          <p:cNvSpPr txBox="1"/>
          <p:nvPr/>
        </p:nvSpPr>
        <p:spPr>
          <a:xfrm>
            <a:off x="6925968" y="13248331"/>
            <a:ext cx="3247646" cy="11666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●電源確保が困難な時</a:t>
            </a:r>
            <a:endParaRPr kumimoji="1" lang="en-US" altLang="ja-JP" sz="1000" b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東京電力パワーグリッドに事前登録をしておくことで、災害発生時に「発電機」を借りられる場合があります。あらかじめ確認しましょう。</a:t>
            </a:r>
            <a:endParaRPr kumimoji="1" lang="en-US" altLang="ja-JP" sz="1000" b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●家の損壊、電気・水道が使えないなど避難が必要な時</a:t>
            </a:r>
            <a:endParaRPr kumimoji="1" lang="en-US" altLang="ja-JP" sz="1000" b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事前に避難所の場所や、知人宅等で避難ができる場所を記しておきましょう。</a:t>
            </a:r>
            <a:endParaRPr kumimoji="1" lang="en-US" altLang="ja-JP" sz="1000" b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24" name="四角形: 角を丸くする 423">
            <a:extLst>
              <a:ext uri="{FF2B5EF4-FFF2-40B4-BE49-F238E27FC236}">
                <a16:creationId xmlns:a16="http://schemas.microsoft.com/office/drawing/2014/main" id="{C2CB7058-5DC9-4FE1-868A-7E1876461847}"/>
              </a:ext>
            </a:extLst>
          </p:cNvPr>
          <p:cNvSpPr/>
          <p:nvPr/>
        </p:nvSpPr>
        <p:spPr>
          <a:xfrm>
            <a:off x="636426" y="13098019"/>
            <a:ext cx="3054106" cy="1319094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更新日／記載者</a:t>
            </a:r>
            <a:endParaRPr kumimoji="1"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情報を定期的に更新し、更新日を記載しましょう</a:t>
            </a:r>
            <a:endParaRPr kumimoji="1" lang="en-US" altLang="ja-JP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年    月     日　（記載者　</a:t>
            </a:r>
            <a:r>
              <a:rPr kumimoji="1" lang="ja-JP" altLang="en-US" sz="105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</a:t>
            </a: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en-US" altLang="ja-JP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  年    月     日　（記載者　        ）</a:t>
            </a:r>
            <a:endParaRPr kumimoji="1" lang="en-US" altLang="ja-JP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</a:t>
            </a: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    月     日　（記載者　        ）</a:t>
            </a:r>
            <a:endParaRPr kumimoji="1" lang="en-US" altLang="ja-JP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</a:t>
            </a: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    月     日　（記載者　        ）</a:t>
            </a:r>
            <a:endParaRPr kumimoji="1" lang="en-US" altLang="ja-JP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5A9B5267-A0E0-41FF-A3AF-66437BDABEF5}"/>
              </a:ext>
            </a:extLst>
          </p:cNvPr>
          <p:cNvGrpSpPr/>
          <p:nvPr/>
        </p:nvGrpSpPr>
        <p:grpSpPr>
          <a:xfrm>
            <a:off x="620681" y="11126566"/>
            <a:ext cx="3576240" cy="1911918"/>
            <a:chOff x="620912" y="10984327"/>
            <a:chExt cx="3576240" cy="1911918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04" name="四角形: 角を丸くする 403">
              <a:extLst>
                <a:ext uri="{FF2B5EF4-FFF2-40B4-BE49-F238E27FC236}">
                  <a16:creationId xmlns:a16="http://schemas.microsoft.com/office/drawing/2014/main" id="{5E23CB22-70E5-4399-8C8C-15EBEF169DB9}"/>
                </a:ext>
              </a:extLst>
            </p:cNvPr>
            <p:cNvSpPr/>
            <p:nvPr/>
          </p:nvSpPr>
          <p:spPr>
            <a:xfrm>
              <a:off x="620912" y="10984327"/>
              <a:ext cx="3576240" cy="1911918"/>
            </a:xfrm>
            <a:prstGeom prst="roundRect">
              <a:avLst>
                <a:gd name="adj" fmla="val 3590"/>
              </a:avLst>
            </a:prstGeom>
            <a:grpFill/>
            <a:ln w="698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5" name="テキスト ボックス 404">
              <a:extLst>
                <a:ext uri="{FF2B5EF4-FFF2-40B4-BE49-F238E27FC236}">
                  <a16:creationId xmlns:a16="http://schemas.microsoft.com/office/drawing/2014/main" id="{09D6B584-28E6-416C-B911-2CD7F8434821}"/>
                </a:ext>
              </a:extLst>
            </p:cNvPr>
            <p:cNvSpPr txBox="1"/>
            <p:nvPr/>
          </p:nvSpPr>
          <p:spPr>
            <a:xfrm>
              <a:off x="689133" y="11351454"/>
              <a:ext cx="1055387" cy="1142344"/>
            </a:xfrm>
            <a:prstGeom prst="rect">
              <a:avLst/>
            </a:prstGeom>
            <a:grpFill/>
          </p:spPr>
          <p:txBody>
            <a:bodyPr wrap="none" rtlCol="0">
              <a:noAutofit/>
            </a:bodyPr>
            <a:lstStyle/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電　話</a:t>
              </a:r>
              <a:endParaRPr kumimoji="1" lang="en-US" altLang="ja-JP" sz="1200" b="1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メール</a:t>
              </a:r>
              <a:endParaRPr kumimoji="1" lang="en-US" altLang="ja-JP" sz="1200" b="1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預けている物</a:t>
              </a:r>
              <a:endParaRPr kumimoji="1" lang="en-US" altLang="ja-JP" sz="1200" b="1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06" name="テキスト ボックス 405">
              <a:extLst>
                <a:ext uri="{FF2B5EF4-FFF2-40B4-BE49-F238E27FC236}">
                  <a16:creationId xmlns:a16="http://schemas.microsoft.com/office/drawing/2014/main" id="{F53D09C0-96B9-42DA-87B4-05B418A5CC78}"/>
                </a:ext>
              </a:extLst>
            </p:cNvPr>
            <p:cNvSpPr txBox="1"/>
            <p:nvPr/>
          </p:nvSpPr>
          <p:spPr>
            <a:xfrm>
              <a:off x="673115" y="11052182"/>
              <a:ext cx="3426384" cy="3113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72000" tIns="72000" rIns="72000" bIns="108000" rtlCol="0" anchor="ctr" anchorCtr="0">
              <a:noAutofit/>
            </a:bodyPr>
            <a:lstStyle/>
            <a:p>
              <a:r>
                <a:rPr kumimoji="1" lang="ja-JP" altLang="en-US" sz="1400" b="1" dirty="0">
                  <a:solidFill>
                    <a:srgbClr val="008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つくば市役所　障害福祉課</a:t>
              </a:r>
            </a:p>
          </p:txBody>
        </p:sp>
        <p:sp>
          <p:nvSpPr>
            <p:cNvPr id="411" name="四角形: 角を丸くする 410">
              <a:extLst>
                <a:ext uri="{FF2B5EF4-FFF2-40B4-BE49-F238E27FC236}">
                  <a16:creationId xmlns:a16="http://schemas.microsoft.com/office/drawing/2014/main" id="{C33D10CE-546A-4895-9AB9-A1E77027920D}"/>
                </a:ext>
              </a:extLst>
            </p:cNvPr>
            <p:cNvSpPr/>
            <p:nvPr/>
          </p:nvSpPr>
          <p:spPr>
            <a:xfrm>
              <a:off x="1254628" y="11687049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12" name="四角形: 角を丸くする 411">
              <a:extLst>
                <a:ext uri="{FF2B5EF4-FFF2-40B4-BE49-F238E27FC236}">
                  <a16:creationId xmlns:a16="http://schemas.microsoft.com/office/drawing/2014/main" id="{3797AD95-9563-4822-8622-FE8A09D969A2}"/>
                </a:ext>
              </a:extLst>
            </p:cNvPr>
            <p:cNvSpPr/>
            <p:nvPr/>
          </p:nvSpPr>
          <p:spPr>
            <a:xfrm>
              <a:off x="1254628" y="11405674"/>
              <a:ext cx="1370276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>
                  <a:solidFill>
                    <a:schemeClr val="tx1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029-883-1111</a:t>
              </a:r>
              <a:endParaRPr kumimoji="1" lang="ja-JP" altLang="en-US" sz="12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13" name="四角形: 角を丸くする 412">
              <a:extLst>
                <a:ext uri="{FF2B5EF4-FFF2-40B4-BE49-F238E27FC236}">
                  <a16:creationId xmlns:a16="http://schemas.microsoft.com/office/drawing/2014/main" id="{9FA899FA-DE4E-4D00-A2E8-602B008FFFAD}"/>
                </a:ext>
              </a:extLst>
            </p:cNvPr>
            <p:cNvSpPr/>
            <p:nvPr/>
          </p:nvSpPr>
          <p:spPr>
            <a:xfrm>
              <a:off x="2661068" y="11405674"/>
              <a:ext cx="146674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200" dirty="0">
                  <a:solidFill>
                    <a:schemeClr val="tx1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平日</a:t>
              </a:r>
              <a:r>
                <a:rPr lang="en-US" altLang="ja-JP" sz="1200" dirty="0">
                  <a:solidFill>
                    <a:schemeClr val="tx1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8:45-16:30</a:t>
              </a:r>
              <a:endParaRPr lang="ja-JP" altLang="en-US" sz="12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25" name="四角形: 角を丸くする 424">
              <a:extLst>
                <a:ext uri="{FF2B5EF4-FFF2-40B4-BE49-F238E27FC236}">
                  <a16:creationId xmlns:a16="http://schemas.microsoft.com/office/drawing/2014/main" id="{4144A654-65CD-4A43-A090-CCAD5B020001}"/>
                </a:ext>
              </a:extLst>
            </p:cNvPr>
            <p:cNvSpPr/>
            <p:nvPr/>
          </p:nvSpPr>
          <p:spPr>
            <a:xfrm>
              <a:off x="747446" y="12220170"/>
              <a:ext cx="3380363" cy="563636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1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5DB2650D-7F41-42B3-A53F-F5419610BE08}"/>
                </a:ext>
              </a:extLst>
            </p:cNvPr>
            <p:cNvSpPr/>
            <p:nvPr/>
          </p:nvSpPr>
          <p:spPr>
            <a:xfrm>
              <a:off x="1765978" y="11933174"/>
              <a:ext cx="1141659" cy="269241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>
                <a:lnSpc>
                  <a:spcPct val="130000"/>
                </a:lnSpc>
                <a:tabLst>
                  <a:tab pos="1790700" algn="l"/>
                </a:tabLst>
              </a:pPr>
              <a:r>
                <a:rPr kumimoji="1" lang="ja-JP" altLang="en-US" sz="105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□あり　　□なし</a:t>
              </a:r>
              <a:endParaRPr kumimoji="1" lang="en-US" altLang="ja-JP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466067AA-42C2-42C5-ABDE-CD5EED00B966}"/>
              </a:ext>
            </a:extLst>
          </p:cNvPr>
          <p:cNvGrpSpPr/>
          <p:nvPr/>
        </p:nvGrpSpPr>
        <p:grpSpPr>
          <a:xfrm>
            <a:off x="620680" y="9170637"/>
            <a:ext cx="3576240" cy="1907671"/>
            <a:chOff x="620680" y="9036017"/>
            <a:chExt cx="3576240" cy="1907671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47" name="四角形: 角を丸くする 446">
              <a:extLst>
                <a:ext uri="{FF2B5EF4-FFF2-40B4-BE49-F238E27FC236}">
                  <a16:creationId xmlns:a16="http://schemas.microsoft.com/office/drawing/2014/main" id="{E8102BB2-E91B-4EC7-BDA3-CF72DE73BB83}"/>
                </a:ext>
              </a:extLst>
            </p:cNvPr>
            <p:cNvSpPr/>
            <p:nvPr/>
          </p:nvSpPr>
          <p:spPr>
            <a:xfrm>
              <a:off x="620680" y="9036017"/>
              <a:ext cx="3576240" cy="1907671"/>
            </a:xfrm>
            <a:prstGeom prst="roundRect">
              <a:avLst>
                <a:gd name="adj" fmla="val 3590"/>
              </a:avLst>
            </a:prstGeom>
            <a:grpFill/>
            <a:ln w="698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8" name="テキスト ボックス 447">
              <a:extLst>
                <a:ext uri="{FF2B5EF4-FFF2-40B4-BE49-F238E27FC236}">
                  <a16:creationId xmlns:a16="http://schemas.microsoft.com/office/drawing/2014/main" id="{52A65753-0D34-4FA7-BA1C-F79C40E35430}"/>
                </a:ext>
              </a:extLst>
            </p:cNvPr>
            <p:cNvSpPr txBox="1"/>
            <p:nvPr/>
          </p:nvSpPr>
          <p:spPr>
            <a:xfrm>
              <a:off x="673115" y="9402905"/>
              <a:ext cx="1046936" cy="1390336"/>
            </a:xfrm>
            <a:prstGeom prst="rect">
              <a:avLst/>
            </a:prstGeom>
            <a:grpFill/>
          </p:spPr>
          <p:txBody>
            <a:bodyPr wrap="none" rtlCol="0">
              <a:noAutofit/>
            </a:bodyPr>
            <a:lstStyle/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電　話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その他の連絡手段　□メール　□トークアプリ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災害時の役割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50" name="四角形: 角を丸くする 449">
              <a:extLst>
                <a:ext uri="{FF2B5EF4-FFF2-40B4-BE49-F238E27FC236}">
                  <a16:creationId xmlns:a16="http://schemas.microsoft.com/office/drawing/2014/main" id="{B57F0FB3-F93E-44B0-88D7-5305A39593E3}"/>
                </a:ext>
              </a:extLst>
            </p:cNvPr>
            <p:cNvSpPr/>
            <p:nvPr/>
          </p:nvSpPr>
          <p:spPr>
            <a:xfrm>
              <a:off x="1733814" y="10553466"/>
              <a:ext cx="2365686" cy="32181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1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51" name="テキスト ボックス 450">
              <a:extLst>
                <a:ext uri="{FF2B5EF4-FFF2-40B4-BE49-F238E27FC236}">
                  <a16:creationId xmlns:a16="http://schemas.microsoft.com/office/drawing/2014/main" id="{2B7B8946-0890-47AE-BB87-F59F56423DE0}"/>
                </a:ext>
              </a:extLst>
            </p:cNvPr>
            <p:cNvSpPr txBox="1"/>
            <p:nvPr/>
          </p:nvSpPr>
          <p:spPr>
            <a:xfrm>
              <a:off x="673115" y="9099626"/>
              <a:ext cx="3426384" cy="29927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72000" tIns="72000" rIns="72000" bIns="108000" rtlCol="0" anchor="ctr" anchorCtr="0">
              <a:noAutofit/>
            </a:bodyPr>
            <a:lstStyle/>
            <a:p>
              <a:r>
                <a:rPr kumimoji="1" lang="ja-JP" altLang="en-US" sz="1400" b="1" dirty="0">
                  <a:solidFill>
                    <a:srgbClr val="008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訪問看護</a:t>
              </a:r>
            </a:p>
          </p:txBody>
        </p:sp>
        <p:sp>
          <p:nvSpPr>
            <p:cNvPr id="453" name="四角形: 角を丸くする 452">
              <a:extLst>
                <a:ext uri="{FF2B5EF4-FFF2-40B4-BE49-F238E27FC236}">
                  <a16:creationId xmlns:a16="http://schemas.microsoft.com/office/drawing/2014/main" id="{82BACEAC-4226-4596-A486-C1E4CDEB78DE}"/>
                </a:ext>
              </a:extLst>
            </p:cNvPr>
            <p:cNvSpPr/>
            <p:nvPr/>
          </p:nvSpPr>
          <p:spPr>
            <a:xfrm>
              <a:off x="1237819" y="9993091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　                     </a:t>
              </a:r>
              <a:r>
                <a:rPr kumimoji="1" lang="ja-JP" altLang="en-US" sz="7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担当名</a:t>
              </a:r>
              <a:endPara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54" name="四角形: 角を丸くする 453">
              <a:extLst>
                <a:ext uri="{FF2B5EF4-FFF2-40B4-BE49-F238E27FC236}">
                  <a16:creationId xmlns:a16="http://schemas.microsoft.com/office/drawing/2014/main" id="{1F786379-1A0C-44F1-96E7-D14F781AAD3C}"/>
                </a:ext>
              </a:extLst>
            </p:cNvPr>
            <p:cNvSpPr/>
            <p:nvPr/>
          </p:nvSpPr>
          <p:spPr>
            <a:xfrm>
              <a:off x="1237819" y="9452637"/>
              <a:ext cx="1262565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55" name="四角形: 角を丸くする 454">
              <a:extLst>
                <a:ext uri="{FF2B5EF4-FFF2-40B4-BE49-F238E27FC236}">
                  <a16:creationId xmlns:a16="http://schemas.microsoft.com/office/drawing/2014/main" id="{A65EDB87-15F9-4237-B42A-000A3C8F0302}"/>
                </a:ext>
              </a:extLst>
            </p:cNvPr>
            <p:cNvSpPr/>
            <p:nvPr/>
          </p:nvSpPr>
          <p:spPr>
            <a:xfrm>
              <a:off x="2536548" y="9452637"/>
              <a:ext cx="1574453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56" name="四角形: 角を丸くする 455">
              <a:extLst>
                <a:ext uri="{FF2B5EF4-FFF2-40B4-BE49-F238E27FC236}">
                  <a16:creationId xmlns:a16="http://schemas.microsoft.com/office/drawing/2014/main" id="{9CAAAF3E-E18C-4BB9-BEF3-0E95D74FAF7D}"/>
                </a:ext>
              </a:extLst>
            </p:cNvPr>
            <p:cNvSpPr/>
            <p:nvPr/>
          </p:nvSpPr>
          <p:spPr>
            <a:xfrm>
              <a:off x="1230199" y="10267411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DB86E329-CDCB-4963-965C-127220DC81BB}"/>
              </a:ext>
            </a:extLst>
          </p:cNvPr>
          <p:cNvGrpSpPr/>
          <p:nvPr/>
        </p:nvGrpSpPr>
        <p:grpSpPr>
          <a:xfrm>
            <a:off x="4262020" y="9157937"/>
            <a:ext cx="3547606" cy="1920371"/>
            <a:chOff x="4355270" y="9023317"/>
            <a:chExt cx="3547606" cy="1920371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433" name="グループ化 432">
              <a:extLst>
                <a:ext uri="{FF2B5EF4-FFF2-40B4-BE49-F238E27FC236}">
                  <a16:creationId xmlns:a16="http://schemas.microsoft.com/office/drawing/2014/main" id="{6A090BD8-ABD8-451B-A78A-0D2387E825E7}"/>
                </a:ext>
              </a:extLst>
            </p:cNvPr>
            <p:cNvGrpSpPr/>
            <p:nvPr/>
          </p:nvGrpSpPr>
          <p:grpSpPr>
            <a:xfrm>
              <a:off x="4355270" y="9023317"/>
              <a:ext cx="3547606" cy="1920371"/>
              <a:chOff x="5487161" y="3758024"/>
              <a:chExt cx="4567429" cy="1577838"/>
            </a:xfrm>
            <a:grpFill/>
          </p:grpSpPr>
          <p:sp>
            <p:nvSpPr>
              <p:cNvPr id="434" name="四角形: 角を丸くする 433">
                <a:extLst>
                  <a:ext uri="{FF2B5EF4-FFF2-40B4-BE49-F238E27FC236}">
                    <a16:creationId xmlns:a16="http://schemas.microsoft.com/office/drawing/2014/main" id="{AEBFC294-D1C6-4741-AB38-09F0A2B64965}"/>
                  </a:ext>
                </a:extLst>
              </p:cNvPr>
              <p:cNvSpPr/>
              <p:nvPr/>
            </p:nvSpPr>
            <p:spPr>
              <a:xfrm>
                <a:off x="5487161" y="3758024"/>
                <a:ext cx="4567429" cy="1577838"/>
              </a:xfrm>
              <a:prstGeom prst="roundRect">
                <a:avLst>
                  <a:gd name="adj" fmla="val 3590"/>
                </a:avLst>
              </a:prstGeom>
              <a:grpFill/>
              <a:ln w="698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5" name="テキスト ボックス 434">
                <a:extLst>
                  <a:ext uri="{FF2B5EF4-FFF2-40B4-BE49-F238E27FC236}">
                    <a16:creationId xmlns:a16="http://schemas.microsoft.com/office/drawing/2014/main" id="{2E7696D3-610D-469F-BD49-284A7ADD8514}"/>
                  </a:ext>
                </a:extLst>
              </p:cNvPr>
              <p:cNvSpPr txBox="1"/>
              <p:nvPr/>
            </p:nvSpPr>
            <p:spPr>
              <a:xfrm>
                <a:off x="5554668" y="4069906"/>
                <a:ext cx="1347896" cy="1142344"/>
              </a:xfrm>
              <a:prstGeom prst="rect">
                <a:avLst/>
              </a:prstGeom>
              <a:grpFill/>
            </p:spPr>
            <p:txBody>
              <a:bodyPr wrap="none" rtlCol="0">
                <a:noAutofit/>
              </a:bodyPr>
              <a:lstStyle/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電　話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その他の連絡手段　□メール　□トークアプリ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災害時の役割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437" name="四角形: 角を丸くする 436">
                <a:extLst>
                  <a:ext uri="{FF2B5EF4-FFF2-40B4-BE49-F238E27FC236}">
                    <a16:creationId xmlns:a16="http://schemas.microsoft.com/office/drawing/2014/main" id="{CC4B4CC0-6285-4326-8EB3-6121FB2AB110}"/>
                  </a:ext>
                </a:extLst>
              </p:cNvPr>
              <p:cNvSpPr/>
              <p:nvPr/>
            </p:nvSpPr>
            <p:spPr>
              <a:xfrm>
                <a:off x="6920284" y="5015243"/>
                <a:ext cx="3045745" cy="264409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438" name="テキスト ボックス 437">
                <a:extLst>
                  <a:ext uri="{FF2B5EF4-FFF2-40B4-BE49-F238E27FC236}">
                    <a16:creationId xmlns:a16="http://schemas.microsoft.com/office/drawing/2014/main" id="{BB0A9DC1-8B56-42DD-B43E-17462585BF5B}"/>
                  </a:ext>
                </a:extLst>
              </p:cNvPr>
              <p:cNvSpPr txBox="1"/>
              <p:nvPr/>
            </p:nvSpPr>
            <p:spPr>
              <a:xfrm>
                <a:off x="5554663" y="3820722"/>
                <a:ext cx="4405548" cy="24589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72000" tIns="72000" rIns="72000" bIns="108000" rtlCol="0" anchor="ctr" anchorCtr="0">
                <a:noAutofit/>
              </a:bodyPr>
              <a:lstStyle/>
              <a:p>
                <a:endParaRPr kumimoji="1" lang="ja-JP" altLang="en-US" sz="1400" b="1" dirty="0">
                  <a:solidFill>
                    <a:srgbClr val="FF000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</p:txBody>
          </p:sp>
        </p:grpSp>
        <p:sp>
          <p:nvSpPr>
            <p:cNvPr id="440" name="四角形: 角を丸くする 439">
              <a:extLst>
                <a:ext uri="{FF2B5EF4-FFF2-40B4-BE49-F238E27FC236}">
                  <a16:creationId xmlns:a16="http://schemas.microsoft.com/office/drawing/2014/main" id="{44D68289-A1F3-4D3A-B3D0-EDA94467CA6F}"/>
                </a:ext>
              </a:extLst>
            </p:cNvPr>
            <p:cNvSpPr/>
            <p:nvPr/>
          </p:nvSpPr>
          <p:spPr>
            <a:xfrm>
              <a:off x="4972409" y="9993091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　　                    </a:t>
              </a:r>
              <a:r>
                <a:rPr kumimoji="1" lang="ja-JP" altLang="en-US" sz="7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担当名</a:t>
              </a:r>
              <a:endPara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43" name="四角形: 角を丸くする 442">
              <a:extLst>
                <a:ext uri="{FF2B5EF4-FFF2-40B4-BE49-F238E27FC236}">
                  <a16:creationId xmlns:a16="http://schemas.microsoft.com/office/drawing/2014/main" id="{ADDF2A0C-AF40-4320-86D5-B82B72EC7DC8}"/>
                </a:ext>
              </a:extLst>
            </p:cNvPr>
            <p:cNvSpPr/>
            <p:nvPr/>
          </p:nvSpPr>
          <p:spPr>
            <a:xfrm>
              <a:off x="4964789" y="10267411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59" name="四角形: 角を丸くする 458">
              <a:extLst>
                <a:ext uri="{FF2B5EF4-FFF2-40B4-BE49-F238E27FC236}">
                  <a16:creationId xmlns:a16="http://schemas.microsoft.com/office/drawing/2014/main" id="{0BDF8479-69B3-4DBF-A3A6-1039C3211D55}"/>
                </a:ext>
              </a:extLst>
            </p:cNvPr>
            <p:cNvSpPr/>
            <p:nvPr/>
          </p:nvSpPr>
          <p:spPr>
            <a:xfrm>
              <a:off x="4960907" y="9472608"/>
              <a:ext cx="1262565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60" name="四角形: 角を丸くする 459">
              <a:extLst>
                <a:ext uri="{FF2B5EF4-FFF2-40B4-BE49-F238E27FC236}">
                  <a16:creationId xmlns:a16="http://schemas.microsoft.com/office/drawing/2014/main" id="{5E05146D-AC53-4A2B-92B9-CCF1AB78AB4C}"/>
                </a:ext>
              </a:extLst>
            </p:cNvPr>
            <p:cNvSpPr/>
            <p:nvPr/>
          </p:nvSpPr>
          <p:spPr>
            <a:xfrm>
              <a:off x="6259636" y="9472608"/>
              <a:ext cx="1574453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1C7CD6AE-D03A-4C75-89DF-917716F4E0F1}"/>
              </a:ext>
            </a:extLst>
          </p:cNvPr>
          <p:cNvGrpSpPr/>
          <p:nvPr/>
        </p:nvGrpSpPr>
        <p:grpSpPr>
          <a:xfrm>
            <a:off x="620680" y="7213051"/>
            <a:ext cx="3565901" cy="1905151"/>
            <a:chOff x="634199" y="7086517"/>
            <a:chExt cx="3565901" cy="1905151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62" name="四角形: 角を丸くする 461">
              <a:extLst>
                <a:ext uri="{FF2B5EF4-FFF2-40B4-BE49-F238E27FC236}">
                  <a16:creationId xmlns:a16="http://schemas.microsoft.com/office/drawing/2014/main" id="{1253C88E-B407-418A-BA57-BA8565DEB5F9}"/>
                </a:ext>
              </a:extLst>
            </p:cNvPr>
            <p:cNvSpPr/>
            <p:nvPr/>
          </p:nvSpPr>
          <p:spPr>
            <a:xfrm>
              <a:off x="634199" y="7086517"/>
              <a:ext cx="3565901" cy="1905151"/>
            </a:xfrm>
            <a:prstGeom prst="roundRect">
              <a:avLst>
                <a:gd name="adj" fmla="val 3590"/>
              </a:avLst>
            </a:prstGeom>
            <a:grpFill/>
            <a:ln w="698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3" name="テキスト ボックス 462">
              <a:extLst>
                <a:ext uri="{FF2B5EF4-FFF2-40B4-BE49-F238E27FC236}">
                  <a16:creationId xmlns:a16="http://schemas.microsoft.com/office/drawing/2014/main" id="{C10129D7-5621-4621-8C51-208DEF9A2CD2}"/>
                </a:ext>
              </a:extLst>
            </p:cNvPr>
            <p:cNvSpPr txBox="1"/>
            <p:nvPr/>
          </p:nvSpPr>
          <p:spPr>
            <a:xfrm>
              <a:off x="686634" y="7450885"/>
              <a:ext cx="1046936" cy="1390336"/>
            </a:xfrm>
            <a:prstGeom prst="rect">
              <a:avLst/>
            </a:prstGeom>
            <a:grpFill/>
          </p:spPr>
          <p:txBody>
            <a:bodyPr wrap="none" rtlCol="0">
              <a:noAutofit/>
            </a:bodyPr>
            <a:lstStyle/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電　話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その他の連絡手段　□メール　□トークアプリ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災害時の役割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65" name="四角形: 角を丸くする 464">
              <a:extLst>
                <a:ext uri="{FF2B5EF4-FFF2-40B4-BE49-F238E27FC236}">
                  <a16:creationId xmlns:a16="http://schemas.microsoft.com/office/drawing/2014/main" id="{4E963A45-19C5-475C-898F-F46B3DE2EB29}"/>
                </a:ext>
              </a:extLst>
            </p:cNvPr>
            <p:cNvSpPr/>
            <p:nvPr/>
          </p:nvSpPr>
          <p:spPr>
            <a:xfrm>
              <a:off x="1747333" y="8601446"/>
              <a:ext cx="2365686" cy="32181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1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66" name="テキスト ボックス 465">
              <a:extLst>
                <a:ext uri="{FF2B5EF4-FFF2-40B4-BE49-F238E27FC236}">
                  <a16:creationId xmlns:a16="http://schemas.microsoft.com/office/drawing/2014/main" id="{9C718E10-47D3-4847-B666-EE876760676D}"/>
                </a:ext>
              </a:extLst>
            </p:cNvPr>
            <p:cNvSpPr txBox="1"/>
            <p:nvPr/>
          </p:nvSpPr>
          <p:spPr>
            <a:xfrm>
              <a:off x="686634" y="7147606"/>
              <a:ext cx="3437886" cy="29927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72000" tIns="72000" rIns="72000" bIns="108000" rtlCol="0" anchor="ctr" anchorCtr="0">
              <a:noAutofit/>
            </a:bodyPr>
            <a:lstStyle/>
            <a:p>
              <a:r>
                <a:rPr kumimoji="1" lang="ja-JP" altLang="en-US" sz="1400" b="1" dirty="0">
                  <a:solidFill>
                    <a:srgbClr val="008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病院２</a:t>
              </a:r>
              <a:r>
                <a:rPr kumimoji="1" lang="ja-JP" altLang="en-US" sz="900" b="1" dirty="0">
                  <a:solidFill>
                    <a:srgbClr val="008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（かかりつけ医）</a:t>
              </a:r>
              <a:endParaRPr kumimoji="1" lang="en-US" altLang="ja-JP" sz="1400" b="1" dirty="0">
                <a:solidFill>
                  <a:srgbClr val="008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68" name="四角形: 角を丸くする 467">
              <a:extLst>
                <a:ext uri="{FF2B5EF4-FFF2-40B4-BE49-F238E27FC236}">
                  <a16:creationId xmlns:a16="http://schemas.microsoft.com/office/drawing/2014/main" id="{4518E950-7AA0-45E3-9C11-7EA8E1CB119A}"/>
                </a:ext>
              </a:extLst>
            </p:cNvPr>
            <p:cNvSpPr/>
            <p:nvPr/>
          </p:nvSpPr>
          <p:spPr>
            <a:xfrm>
              <a:off x="1251338" y="8041071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</a:t>
              </a:r>
              <a:r>
                <a:rPr kumimoji="1" lang="ja-JP" altLang="en-US" sz="1200" dirty="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　                   </a:t>
              </a:r>
              <a:r>
                <a:rPr kumimoji="1" lang="ja-JP" altLang="en-US" sz="7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担当名</a:t>
              </a:r>
              <a:endPara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69" name="四角形: 角を丸くする 468">
              <a:extLst>
                <a:ext uri="{FF2B5EF4-FFF2-40B4-BE49-F238E27FC236}">
                  <a16:creationId xmlns:a16="http://schemas.microsoft.com/office/drawing/2014/main" id="{3E86D461-894C-4846-9FB2-510D3E754DFB}"/>
                </a:ext>
              </a:extLst>
            </p:cNvPr>
            <p:cNvSpPr/>
            <p:nvPr/>
          </p:nvSpPr>
          <p:spPr>
            <a:xfrm>
              <a:off x="1251338" y="7500617"/>
              <a:ext cx="1262565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70" name="四角形: 角を丸くする 469">
              <a:extLst>
                <a:ext uri="{FF2B5EF4-FFF2-40B4-BE49-F238E27FC236}">
                  <a16:creationId xmlns:a16="http://schemas.microsoft.com/office/drawing/2014/main" id="{BC76184B-C7BB-4C18-A401-40852FB6CFE7}"/>
                </a:ext>
              </a:extLst>
            </p:cNvPr>
            <p:cNvSpPr/>
            <p:nvPr/>
          </p:nvSpPr>
          <p:spPr>
            <a:xfrm>
              <a:off x="2550067" y="7500617"/>
              <a:ext cx="1574453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71" name="四角形: 角を丸くする 470">
              <a:extLst>
                <a:ext uri="{FF2B5EF4-FFF2-40B4-BE49-F238E27FC236}">
                  <a16:creationId xmlns:a16="http://schemas.microsoft.com/office/drawing/2014/main" id="{279949F6-8B97-4A2F-8F47-62B958C236E3}"/>
                </a:ext>
              </a:extLst>
            </p:cNvPr>
            <p:cNvSpPr/>
            <p:nvPr/>
          </p:nvSpPr>
          <p:spPr>
            <a:xfrm>
              <a:off x="1243718" y="8315391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 dirty="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4CC28655-B4A0-4EC8-A813-6A1BD0566F64}"/>
              </a:ext>
            </a:extLst>
          </p:cNvPr>
          <p:cNvGrpSpPr/>
          <p:nvPr/>
        </p:nvGrpSpPr>
        <p:grpSpPr>
          <a:xfrm>
            <a:off x="4262020" y="7208437"/>
            <a:ext cx="3547606" cy="1909765"/>
            <a:chOff x="4348380" y="7073817"/>
            <a:chExt cx="3547606" cy="1909765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474" name="グループ化 473">
              <a:extLst>
                <a:ext uri="{FF2B5EF4-FFF2-40B4-BE49-F238E27FC236}">
                  <a16:creationId xmlns:a16="http://schemas.microsoft.com/office/drawing/2014/main" id="{E2C33602-09B5-4C7E-B398-C3B109E04E1D}"/>
                </a:ext>
              </a:extLst>
            </p:cNvPr>
            <p:cNvGrpSpPr/>
            <p:nvPr/>
          </p:nvGrpSpPr>
          <p:grpSpPr>
            <a:xfrm>
              <a:off x="4348380" y="7073817"/>
              <a:ext cx="3547606" cy="1909765"/>
              <a:chOff x="5487161" y="3766738"/>
              <a:chExt cx="4567429" cy="1569124"/>
            </a:xfrm>
            <a:grpFill/>
          </p:grpSpPr>
          <p:sp>
            <p:nvSpPr>
              <p:cNvPr id="475" name="四角形: 角を丸くする 474">
                <a:extLst>
                  <a:ext uri="{FF2B5EF4-FFF2-40B4-BE49-F238E27FC236}">
                    <a16:creationId xmlns:a16="http://schemas.microsoft.com/office/drawing/2014/main" id="{D465224B-3308-439B-A845-577333657EEB}"/>
                  </a:ext>
                </a:extLst>
              </p:cNvPr>
              <p:cNvSpPr/>
              <p:nvPr/>
            </p:nvSpPr>
            <p:spPr>
              <a:xfrm>
                <a:off x="5487161" y="3766738"/>
                <a:ext cx="4567429" cy="1569124"/>
              </a:xfrm>
              <a:prstGeom prst="roundRect">
                <a:avLst>
                  <a:gd name="adj" fmla="val 3590"/>
                </a:avLst>
              </a:prstGeom>
              <a:grpFill/>
              <a:ln w="698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6" name="テキスト ボックス 475">
                <a:extLst>
                  <a:ext uri="{FF2B5EF4-FFF2-40B4-BE49-F238E27FC236}">
                    <a16:creationId xmlns:a16="http://schemas.microsoft.com/office/drawing/2014/main" id="{45D05303-ADAF-46D4-8105-9635B4FE55EC}"/>
                  </a:ext>
                </a:extLst>
              </p:cNvPr>
              <p:cNvSpPr txBox="1"/>
              <p:nvPr/>
            </p:nvSpPr>
            <p:spPr>
              <a:xfrm>
                <a:off x="5554668" y="4069906"/>
                <a:ext cx="1347896" cy="1142344"/>
              </a:xfrm>
              <a:prstGeom prst="rect">
                <a:avLst/>
              </a:prstGeom>
              <a:grpFill/>
            </p:spPr>
            <p:txBody>
              <a:bodyPr wrap="none" rtlCol="0">
                <a:noAutofit/>
              </a:bodyPr>
              <a:lstStyle/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電　話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その他の連絡手段　□メール　□トークアプリ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災害時の役割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478" name="四角形: 角を丸くする 477">
                <a:extLst>
                  <a:ext uri="{FF2B5EF4-FFF2-40B4-BE49-F238E27FC236}">
                    <a16:creationId xmlns:a16="http://schemas.microsoft.com/office/drawing/2014/main" id="{75409D7A-E9E2-46F9-8F0F-D5FC35137238}"/>
                  </a:ext>
                </a:extLst>
              </p:cNvPr>
              <p:cNvSpPr/>
              <p:nvPr/>
            </p:nvSpPr>
            <p:spPr>
              <a:xfrm>
                <a:off x="6920284" y="5015243"/>
                <a:ext cx="3045745" cy="264409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479" name="テキスト ボックス 478">
                <a:extLst>
                  <a:ext uri="{FF2B5EF4-FFF2-40B4-BE49-F238E27FC236}">
                    <a16:creationId xmlns:a16="http://schemas.microsoft.com/office/drawing/2014/main" id="{18F80BCA-DE64-4926-84D0-799FC214A057}"/>
                  </a:ext>
                </a:extLst>
              </p:cNvPr>
              <p:cNvSpPr txBox="1"/>
              <p:nvPr/>
            </p:nvSpPr>
            <p:spPr>
              <a:xfrm>
                <a:off x="5554665" y="3820722"/>
                <a:ext cx="4405545" cy="24589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72000" tIns="72000" rIns="72000" bIns="108000" rtlCol="0" anchor="ctr" anchorCtr="0">
                <a:noAutofit/>
              </a:bodyPr>
              <a:lstStyle/>
              <a:p>
                <a:r>
                  <a:rPr kumimoji="1" lang="ja-JP" altLang="en-US" sz="1400" b="1" dirty="0">
                    <a:solidFill>
                      <a:srgbClr val="008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事業所２</a:t>
                </a:r>
              </a:p>
            </p:txBody>
          </p:sp>
        </p:grpSp>
        <p:grpSp>
          <p:nvGrpSpPr>
            <p:cNvPr id="480" name="グループ化 479">
              <a:extLst>
                <a:ext uri="{FF2B5EF4-FFF2-40B4-BE49-F238E27FC236}">
                  <a16:creationId xmlns:a16="http://schemas.microsoft.com/office/drawing/2014/main" id="{74681AA7-52B9-4954-B0AC-7D42CA88AE45}"/>
                </a:ext>
              </a:extLst>
            </p:cNvPr>
            <p:cNvGrpSpPr/>
            <p:nvPr/>
          </p:nvGrpSpPr>
          <p:grpSpPr>
            <a:xfrm>
              <a:off x="4965519" y="7492532"/>
              <a:ext cx="2873182" cy="788825"/>
              <a:chOff x="6477000" y="4347324"/>
              <a:chExt cx="3489121" cy="886945"/>
            </a:xfrm>
            <a:grpFill/>
          </p:grpSpPr>
          <p:sp>
            <p:nvSpPr>
              <p:cNvPr id="481" name="四角形: 角を丸くする 480">
                <a:extLst>
                  <a:ext uri="{FF2B5EF4-FFF2-40B4-BE49-F238E27FC236}">
                    <a16:creationId xmlns:a16="http://schemas.microsoft.com/office/drawing/2014/main" id="{ADF58E31-C40A-4574-BA92-925CBEDCD591}"/>
                  </a:ext>
                </a:extLst>
              </p:cNvPr>
              <p:cNvSpPr/>
              <p:nvPr/>
            </p:nvSpPr>
            <p:spPr>
              <a:xfrm>
                <a:off x="6477000" y="4955004"/>
                <a:ext cx="3489121" cy="279265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　　</a:t>
                </a:r>
                <a:r>
                  <a:rPr kumimoji="1" lang="ja-JP" altLang="en-US" sz="1200" dirty="0">
                    <a:solidFill>
                      <a:srgbClr val="C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　                    </a:t>
                </a:r>
                <a:r>
                  <a:rPr kumimoji="1" lang="ja-JP" altLang="en-US" sz="7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担当名</a:t>
                </a:r>
                <a:endPara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482" name="四角形: 角を丸くする 481">
                <a:extLst>
                  <a:ext uri="{FF2B5EF4-FFF2-40B4-BE49-F238E27FC236}">
                    <a16:creationId xmlns:a16="http://schemas.microsoft.com/office/drawing/2014/main" id="{A69DE9BB-553C-49CA-A0E3-BC0AE0EE1E73}"/>
                  </a:ext>
                </a:extLst>
              </p:cNvPr>
              <p:cNvSpPr/>
              <p:nvPr/>
            </p:nvSpPr>
            <p:spPr>
              <a:xfrm>
                <a:off x="6477000" y="4347324"/>
                <a:ext cx="1533228" cy="279264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1200" dirty="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483" name="四角形: 角を丸くする 482">
                <a:extLst>
                  <a:ext uri="{FF2B5EF4-FFF2-40B4-BE49-F238E27FC236}">
                    <a16:creationId xmlns:a16="http://schemas.microsoft.com/office/drawing/2014/main" id="{14A3A510-AC23-4251-85DE-744E772466BF}"/>
                  </a:ext>
                </a:extLst>
              </p:cNvPr>
              <p:cNvSpPr/>
              <p:nvPr/>
            </p:nvSpPr>
            <p:spPr>
              <a:xfrm>
                <a:off x="8054144" y="4347324"/>
                <a:ext cx="1911977" cy="279264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kumimoji="1" lang="en-US" altLang="ja-JP" sz="8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(   </a:t>
                </a:r>
                <a:r>
                  <a:rPr kumimoji="1" lang="ja-JP" altLang="en-US" sz="8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       </a:t>
                </a:r>
                <a:r>
                  <a:rPr kumimoji="1" lang="en-US" altLang="ja-JP" sz="8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)</a:t>
                </a:r>
                <a:endParaRPr kumimoji="1" lang="ja-JP" altLang="en-US" sz="1200" dirty="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</p:grpSp>
        <p:sp>
          <p:nvSpPr>
            <p:cNvPr id="484" name="四角形: 角を丸くする 483">
              <a:extLst>
                <a:ext uri="{FF2B5EF4-FFF2-40B4-BE49-F238E27FC236}">
                  <a16:creationId xmlns:a16="http://schemas.microsoft.com/office/drawing/2014/main" id="{7115BB9F-D83C-409F-934A-8FE50C78D929}"/>
                </a:ext>
              </a:extLst>
            </p:cNvPr>
            <p:cNvSpPr/>
            <p:nvPr/>
          </p:nvSpPr>
          <p:spPr>
            <a:xfrm>
              <a:off x="4957899" y="8307306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FD3D5B09-BA4C-4664-B8E5-95A4C70E4D58}"/>
              </a:ext>
            </a:extLst>
          </p:cNvPr>
          <p:cNvGrpSpPr/>
          <p:nvPr/>
        </p:nvGrpSpPr>
        <p:grpSpPr>
          <a:xfrm>
            <a:off x="620681" y="5258300"/>
            <a:ext cx="3565900" cy="1921011"/>
            <a:chOff x="634200" y="5118224"/>
            <a:chExt cx="3565900" cy="1921011"/>
          </a:xfrm>
        </p:grpSpPr>
        <p:sp>
          <p:nvSpPr>
            <p:cNvPr id="506" name="四角形: 角を丸くする 505">
              <a:extLst>
                <a:ext uri="{FF2B5EF4-FFF2-40B4-BE49-F238E27FC236}">
                  <a16:creationId xmlns:a16="http://schemas.microsoft.com/office/drawing/2014/main" id="{003C0BB9-3E36-4BA4-9EED-1AD804DD9118}"/>
                </a:ext>
              </a:extLst>
            </p:cNvPr>
            <p:cNvSpPr/>
            <p:nvPr/>
          </p:nvSpPr>
          <p:spPr>
            <a:xfrm>
              <a:off x="634200" y="5118224"/>
              <a:ext cx="3565900" cy="1921011"/>
            </a:xfrm>
            <a:prstGeom prst="roundRect">
              <a:avLst>
                <a:gd name="adj" fmla="val 359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698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7" name="テキスト ボックス 506">
              <a:extLst>
                <a:ext uri="{FF2B5EF4-FFF2-40B4-BE49-F238E27FC236}">
                  <a16:creationId xmlns:a16="http://schemas.microsoft.com/office/drawing/2014/main" id="{AB2387AE-6914-4C49-82A2-E12B341FD36E}"/>
                </a:ext>
              </a:extLst>
            </p:cNvPr>
            <p:cNvSpPr txBox="1"/>
            <p:nvPr/>
          </p:nvSpPr>
          <p:spPr>
            <a:xfrm>
              <a:off x="686634" y="5498452"/>
              <a:ext cx="1046936" cy="1390336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電　話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その他の連絡手段　□メール　□トークアプリ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災害時の役割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09" name="四角形: 角を丸くする 508">
              <a:extLst>
                <a:ext uri="{FF2B5EF4-FFF2-40B4-BE49-F238E27FC236}">
                  <a16:creationId xmlns:a16="http://schemas.microsoft.com/office/drawing/2014/main" id="{3D5CCFC5-D6B8-4CA8-8701-9CA43DCEE594}"/>
                </a:ext>
              </a:extLst>
            </p:cNvPr>
            <p:cNvSpPr/>
            <p:nvPr/>
          </p:nvSpPr>
          <p:spPr>
            <a:xfrm>
              <a:off x="1747333" y="6649013"/>
              <a:ext cx="2365686" cy="32181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1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510" name="テキスト ボックス 509">
              <a:extLst>
                <a:ext uri="{FF2B5EF4-FFF2-40B4-BE49-F238E27FC236}">
                  <a16:creationId xmlns:a16="http://schemas.microsoft.com/office/drawing/2014/main" id="{E8251626-98AE-4A38-AEF2-1979142321F6}"/>
                </a:ext>
              </a:extLst>
            </p:cNvPr>
            <p:cNvSpPr txBox="1"/>
            <p:nvPr/>
          </p:nvSpPr>
          <p:spPr>
            <a:xfrm>
              <a:off x="702652" y="5195173"/>
              <a:ext cx="3421868" cy="29927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72000" tIns="72000" rIns="72000" bIns="108000" rtlCol="0" anchor="ctr" anchorCtr="0">
              <a:noAutofit/>
            </a:bodyPr>
            <a:lstStyle/>
            <a:p>
              <a:r>
                <a:rPr kumimoji="1" lang="ja-JP" altLang="en-US" sz="1400" b="1" dirty="0">
                  <a:solidFill>
                    <a:srgbClr val="008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病院１</a:t>
              </a:r>
              <a:r>
                <a:rPr kumimoji="1" lang="ja-JP" altLang="en-US" sz="1100" b="1" dirty="0">
                  <a:solidFill>
                    <a:srgbClr val="008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（主治医）</a:t>
              </a:r>
              <a:endParaRPr kumimoji="1" lang="ja-JP" altLang="en-US" sz="1400" b="1" dirty="0">
                <a:solidFill>
                  <a:srgbClr val="008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12" name="四角形: 角を丸くする 511">
              <a:extLst>
                <a:ext uri="{FF2B5EF4-FFF2-40B4-BE49-F238E27FC236}">
                  <a16:creationId xmlns:a16="http://schemas.microsoft.com/office/drawing/2014/main" id="{D78254F2-DE77-450C-BF9A-52AC8F34A53B}"/>
                </a:ext>
              </a:extLst>
            </p:cNvPr>
            <p:cNvSpPr/>
            <p:nvPr/>
          </p:nvSpPr>
          <p:spPr>
            <a:xfrm>
              <a:off x="1251338" y="6088638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　　                   </a:t>
              </a:r>
              <a:r>
                <a:rPr kumimoji="1" lang="ja-JP" altLang="en-US" sz="7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担当名</a:t>
              </a:r>
              <a:endPara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13" name="四角形: 角を丸くする 512">
              <a:extLst>
                <a:ext uri="{FF2B5EF4-FFF2-40B4-BE49-F238E27FC236}">
                  <a16:creationId xmlns:a16="http://schemas.microsoft.com/office/drawing/2014/main" id="{A36B4A6E-34E7-4A85-B91F-4C348008E9EE}"/>
                </a:ext>
              </a:extLst>
            </p:cNvPr>
            <p:cNvSpPr/>
            <p:nvPr/>
          </p:nvSpPr>
          <p:spPr>
            <a:xfrm>
              <a:off x="1251338" y="5548184"/>
              <a:ext cx="1262565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514" name="四角形: 角を丸くする 513">
              <a:extLst>
                <a:ext uri="{FF2B5EF4-FFF2-40B4-BE49-F238E27FC236}">
                  <a16:creationId xmlns:a16="http://schemas.microsoft.com/office/drawing/2014/main" id="{A2D7FB2C-43E4-4342-8C3C-B005467A1367}"/>
                </a:ext>
              </a:extLst>
            </p:cNvPr>
            <p:cNvSpPr/>
            <p:nvPr/>
          </p:nvSpPr>
          <p:spPr>
            <a:xfrm>
              <a:off x="2550067" y="5548184"/>
              <a:ext cx="1574453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en-US" altLang="ja-JP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   </a:t>
              </a:r>
              <a:r>
                <a:rPr kumimoji="1" lang="ja-JP" altLang="en-US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      </a:t>
              </a:r>
              <a:r>
                <a:rPr kumimoji="1" lang="en-US" altLang="ja-JP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)</a:t>
              </a:r>
              <a:endParaRPr kumimoji="1" lang="ja-JP" altLang="en-US" sz="12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515" name="四角形: 角を丸くする 514">
              <a:extLst>
                <a:ext uri="{FF2B5EF4-FFF2-40B4-BE49-F238E27FC236}">
                  <a16:creationId xmlns:a16="http://schemas.microsoft.com/office/drawing/2014/main" id="{60825E57-2D46-4F45-9DD5-FD77CE2B3D91}"/>
                </a:ext>
              </a:extLst>
            </p:cNvPr>
            <p:cNvSpPr/>
            <p:nvPr/>
          </p:nvSpPr>
          <p:spPr>
            <a:xfrm>
              <a:off x="1243718" y="6362958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21E8D247-3BF0-48A2-8A69-359D6456AFC3}"/>
              </a:ext>
            </a:extLst>
          </p:cNvPr>
          <p:cNvGrpSpPr/>
          <p:nvPr/>
        </p:nvGrpSpPr>
        <p:grpSpPr>
          <a:xfrm>
            <a:off x="4262020" y="5258092"/>
            <a:ext cx="3547606" cy="1921219"/>
            <a:chOff x="4348380" y="5108232"/>
            <a:chExt cx="3547606" cy="1921219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518" name="グループ化 517">
              <a:extLst>
                <a:ext uri="{FF2B5EF4-FFF2-40B4-BE49-F238E27FC236}">
                  <a16:creationId xmlns:a16="http://schemas.microsoft.com/office/drawing/2014/main" id="{2202D85B-59A3-4EBC-8D8B-060E65CD7974}"/>
                </a:ext>
              </a:extLst>
            </p:cNvPr>
            <p:cNvGrpSpPr/>
            <p:nvPr/>
          </p:nvGrpSpPr>
          <p:grpSpPr>
            <a:xfrm>
              <a:off x="4348380" y="5108232"/>
              <a:ext cx="3547606" cy="1921219"/>
              <a:chOff x="5487161" y="3757327"/>
              <a:chExt cx="4567429" cy="1578535"/>
            </a:xfrm>
            <a:grpFill/>
          </p:grpSpPr>
          <p:sp>
            <p:nvSpPr>
              <p:cNvPr id="519" name="四角形: 角を丸くする 518">
                <a:extLst>
                  <a:ext uri="{FF2B5EF4-FFF2-40B4-BE49-F238E27FC236}">
                    <a16:creationId xmlns:a16="http://schemas.microsoft.com/office/drawing/2014/main" id="{F1692AC0-D1FE-4E43-A4C7-733D5C4C0930}"/>
                  </a:ext>
                </a:extLst>
              </p:cNvPr>
              <p:cNvSpPr/>
              <p:nvPr/>
            </p:nvSpPr>
            <p:spPr>
              <a:xfrm>
                <a:off x="5487161" y="3757327"/>
                <a:ext cx="4567429" cy="1578535"/>
              </a:xfrm>
              <a:prstGeom prst="roundRect">
                <a:avLst>
                  <a:gd name="adj" fmla="val 3590"/>
                </a:avLst>
              </a:prstGeom>
              <a:grpFill/>
              <a:ln w="698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0" name="テキスト ボックス 519">
                <a:extLst>
                  <a:ext uri="{FF2B5EF4-FFF2-40B4-BE49-F238E27FC236}">
                    <a16:creationId xmlns:a16="http://schemas.microsoft.com/office/drawing/2014/main" id="{4FDC4E47-6DF2-4A94-823D-B207DACC26D4}"/>
                  </a:ext>
                </a:extLst>
              </p:cNvPr>
              <p:cNvSpPr txBox="1"/>
              <p:nvPr/>
            </p:nvSpPr>
            <p:spPr>
              <a:xfrm>
                <a:off x="5554668" y="4069906"/>
                <a:ext cx="1347896" cy="1142344"/>
              </a:xfrm>
              <a:prstGeom prst="rect">
                <a:avLst/>
              </a:prstGeom>
              <a:grpFill/>
            </p:spPr>
            <p:txBody>
              <a:bodyPr wrap="none" rtlCol="0">
                <a:noAutofit/>
              </a:bodyPr>
              <a:lstStyle/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電　話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その他の連絡手段　□メール　□トークアプリ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災害時の役割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522" name="四角形: 角を丸くする 521">
                <a:extLst>
                  <a:ext uri="{FF2B5EF4-FFF2-40B4-BE49-F238E27FC236}">
                    <a16:creationId xmlns:a16="http://schemas.microsoft.com/office/drawing/2014/main" id="{E9406F5E-549A-4BC4-BDE0-FF7A6D98CF88}"/>
                  </a:ext>
                </a:extLst>
              </p:cNvPr>
              <p:cNvSpPr/>
              <p:nvPr/>
            </p:nvSpPr>
            <p:spPr>
              <a:xfrm>
                <a:off x="6920284" y="5015243"/>
                <a:ext cx="3045745" cy="264409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523" name="テキスト ボックス 522">
                <a:extLst>
                  <a:ext uri="{FF2B5EF4-FFF2-40B4-BE49-F238E27FC236}">
                    <a16:creationId xmlns:a16="http://schemas.microsoft.com/office/drawing/2014/main" id="{CA62F419-43B2-49AB-AFEF-2474CCF9CF38}"/>
                  </a:ext>
                </a:extLst>
              </p:cNvPr>
              <p:cNvSpPr txBox="1"/>
              <p:nvPr/>
            </p:nvSpPr>
            <p:spPr>
              <a:xfrm>
                <a:off x="5554666" y="3820722"/>
                <a:ext cx="4405545" cy="24589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72000" tIns="72000" rIns="72000" bIns="108000" rtlCol="0" anchor="ctr" anchorCtr="0">
                <a:noAutofit/>
              </a:bodyPr>
              <a:lstStyle/>
              <a:p>
                <a:r>
                  <a:rPr kumimoji="1" lang="ja-JP" altLang="en-US" sz="1400" b="1" dirty="0">
                    <a:solidFill>
                      <a:srgbClr val="008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事業所１</a:t>
                </a:r>
              </a:p>
            </p:txBody>
          </p:sp>
        </p:grpSp>
        <p:grpSp>
          <p:nvGrpSpPr>
            <p:cNvPr id="524" name="グループ化 523">
              <a:extLst>
                <a:ext uri="{FF2B5EF4-FFF2-40B4-BE49-F238E27FC236}">
                  <a16:creationId xmlns:a16="http://schemas.microsoft.com/office/drawing/2014/main" id="{084FEF7C-694C-4FEB-B863-3690B44BC5E9}"/>
                </a:ext>
              </a:extLst>
            </p:cNvPr>
            <p:cNvGrpSpPr/>
            <p:nvPr/>
          </p:nvGrpSpPr>
          <p:grpSpPr>
            <a:xfrm>
              <a:off x="4965519" y="5538401"/>
              <a:ext cx="2873182" cy="788825"/>
              <a:chOff x="6477000" y="4347324"/>
              <a:chExt cx="3489121" cy="886945"/>
            </a:xfrm>
            <a:grpFill/>
          </p:grpSpPr>
          <p:sp>
            <p:nvSpPr>
              <p:cNvPr id="525" name="四角形: 角を丸くする 524">
                <a:extLst>
                  <a:ext uri="{FF2B5EF4-FFF2-40B4-BE49-F238E27FC236}">
                    <a16:creationId xmlns:a16="http://schemas.microsoft.com/office/drawing/2014/main" id="{F12ECDE0-2DE0-45D8-ACDF-A5DE233D5B66}"/>
                  </a:ext>
                </a:extLst>
              </p:cNvPr>
              <p:cNvSpPr/>
              <p:nvPr/>
            </p:nvSpPr>
            <p:spPr>
              <a:xfrm>
                <a:off x="6477000" y="4955004"/>
                <a:ext cx="3489121" cy="279265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rgbClr val="C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　　　                   </a:t>
                </a:r>
                <a:r>
                  <a:rPr kumimoji="1" lang="ja-JP" altLang="en-US" sz="7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担当名</a:t>
                </a:r>
                <a:endPara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526" name="四角形: 角を丸くする 525">
                <a:extLst>
                  <a:ext uri="{FF2B5EF4-FFF2-40B4-BE49-F238E27FC236}">
                    <a16:creationId xmlns:a16="http://schemas.microsoft.com/office/drawing/2014/main" id="{25DF777D-EECF-408C-ABBA-A50F46ED6561}"/>
                  </a:ext>
                </a:extLst>
              </p:cNvPr>
              <p:cNvSpPr/>
              <p:nvPr/>
            </p:nvSpPr>
            <p:spPr>
              <a:xfrm>
                <a:off x="6477000" y="4347324"/>
                <a:ext cx="1533228" cy="279264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527" name="四角形: 角を丸くする 526">
                <a:extLst>
                  <a:ext uri="{FF2B5EF4-FFF2-40B4-BE49-F238E27FC236}">
                    <a16:creationId xmlns:a16="http://schemas.microsoft.com/office/drawing/2014/main" id="{C8F3909B-49B4-4A86-8E5B-31758DB701FD}"/>
                  </a:ext>
                </a:extLst>
              </p:cNvPr>
              <p:cNvSpPr/>
              <p:nvPr/>
            </p:nvSpPr>
            <p:spPr>
              <a:xfrm>
                <a:off x="8054144" y="4347325"/>
                <a:ext cx="1911977" cy="279264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kumimoji="1" lang="en-US" altLang="ja-JP" sz="8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(   </a:t>
                </a:r>
                <a:r>
                  <a:rPr kumimoji="1" lang="ja-JP" altLang="en-US" sz="8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       </a:t>
                </a:r>
                <a:r>
                  <a:rPr kumimoji="1" lang="en-US" altLang="ja-JP" sz="8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)</a:t>
                </a:r>
                <a:endParaRPr kumimoji="1" lang="ja-JP" altLang="en-US" sz="1200" dirty="0">
                  <a:solidFill>
                    <a:schemeClr val="tx1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</p:grpSp>
        <p:sp>
          <p:nvSpPr>
            <p:cNvPr id="528" name="四角形: 角を丸くする 527">
              <a:extLst>
                <a:ext uri="{FF2B5EF4-FFF2-40B4-BE49-F238E27FC236}">
                  <a16:creationId xmlns:a16="http://schemas.microsoft.com/office/drawing/2014/main" id="{A38CF47F-04CE-456D-9658-89F88AA4A0EC}"/>
                </a:ext>
              </a:extLst>
            </p:cNvPr>
            <p:cNvSpPr/>
            <p:nvPr/>
          </p:nvSpPr>
          <p:spPr>
            <a:xfrm>
              <a:off x="4957899" y="6353175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3178DDE7-2A3E-4F0C-8856-A133437B086D}"/>
              </a:ext>
            </a:extLst>
          </p:cNvPr>
          <p:cNvGrpSpPr/>
          <p:nvPr/>
        </p:nvGrpSpPr>
        <p:grpSpPr>
          <a:xfrm>
            <a:off x="620681" y="3317226"/>
            <a:ext cx="3565900" cy="1905688"/>
            <a:chOff x="643092" y="3218166"/>
            <a:chExt cx="3565900" cy="1905688"/>
          </a:xfrm>
        </p:grpSpPr>
        <p:sp>
          <p:nvSpPr>
            <p:cNvPr id="544" name="四角形: 角を丸くする 543">
              <a:extLst>
                <a:ext uri="{FF2B5EF4-FFF2-40B4-BE49-F238E27FC236}">
                  <a16:creationId xmlns:a16="http://schemas.microsoft.com/office/drawing/2014/main" id="{426A66CF-DA01-4127-A82B-B037A31E4EB8}"/>
                </a:ext>
              </a:extLst>
            </p:cNvPr>
            <p:cNvSpPr/>
            <p:nvPr/>
          </p:nvSpPr>
          <p:spPr>
            <a:xfrm>
              <a:off x="643092" y="3218166"/>
              <a:ext cx="3565900" cy="1905688"/>
            </a:xfrm>
            <a:prstGeom prst="roundRect">
              <a:avLst>
                <a:gd name="adj" fmla="val 359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698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5" name="テキスト ボックス 544">
              <a:extLst>
                <a:ext uri="{FF2B5EF4-FFF2-40B4-BE49-F238E27FC236}">
                  <a16:creationId xmlns:a16="http://schemas.microsoft.com/office/drawing/2014/main" id="{E5F55A9A-DCE8-4A20-931C-0B67C8AD7F7C}"/>
                </a:ext>
              </a:extLst>
            </p:cNvPr>
            <p:cNvSpPr txBox="1"/>
            <p:nvPr/>
          </p:nvSpPr>
          <p:spPr>
            <a:xfrm>
              <a:off x="695526" y="3583070"/>
              <a:ext cx="1046936" cy="1390336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電　話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その他の連絡手段　□メール　□トークアプリ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災害時の役割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47" name="四角形: 角を丸くする 546">
              <a:extLst>
                <a:ext uri="{FF2B5EF4-FFF2-40B4-BE49-F238E27FC236}">
                  <a16:creationId xmlns:a16="http://schemas.microsoft.com/office/drawing/2014/main" id="{BB07A803-1739-41D2-B4E6-269B28B669DB}"/>
                </a:ext>
              </a:extLst>
            </p:cNvPr>
            <p:cNvSpPr/>
            <p:nvPr/>
          </p:nvSpPr>
          <p:spPr>
            <a:xfrm>
              <a:off x="1756225" y="4733631"/>
              <a:ext cx="2365686" cy="32181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1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548" name="テキスト ボックス 547">
              <a:extLst>
                <a:ext uri="{FF2B5EF4-FFF2-40B4-BE49-F238E27FC236}">
                  <a16:creationId xmlns:a16="http://schemas.microsoft.com/office/drawing/2014/main" id="{E4C46858-6B7F-44D1-BBE8-5911D872600E}"/>
                </a:ext>
              </a:extLst>
            </p:cNvPr>
            <p:cNvSpPr txBox="1"/>
            <p:nvPr/>
          </p:nvSpPr>
          <p:spPr>
            <a:xfrm>
              <a:off x="711544" y="3279791"/>
              <a:ext cx="3421868" cy="29927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72000" tIns="72000" rIns="72000" bIns="108000" rtlCol="0" anchor="ctr" anchorCtr="0">
              <a:noAutofit/>
            </a:bodyPr>
            <a:lstStyle/>
            <a:p>
              <a:r>
                <a:rPr kumimoji="1" lang="ja-JP" altLang="en-US" sz="1400" b="1" dirty="0">
                  <a:solidFill>
                    <a:srgbClr val="008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相談支援事業所</a:t>
              </a:r>
            </a:p>
          </p:txBody>
        </p:sp>
        <p:sp>
          <p:nvSpPr>
            <p:cNvPr id="550" name="四角形: 角を丸くする 549">
              <a:extLst>
                <a:ext uri="{FF2B5EF4-FFF2-40B4-BE49-F238E27FC236}">
                  <a16:creationId xmlns:a16="http://schemas.microsoft.com/office/drawing/2014/main" id="{7A010A7B-0E65-4811-A86E-63675D02E2F8}"/>
                </a:ext>
              </a:extLst>
            </p:cNvPr>
            <p:cNvSpPr/>
            <p:nvPr/>
          </p:nvSpPr>
          <p:spPr>
            <a:xfrm>
              <a:off x="1260230" y="4173256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　　                     </a:t>
              </a:r>
              <a:r>
                <a:rPr kumimoji="1" lang="ja-JP" altLang="en-US" sz="7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担当名</a:t>
              </a:r>
              <a:endPara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51" name="四角形: 角を丸くする 550">
              <a:extLst>
                <a:ext uri="{FF2B5EF4-FFF2-40B4-BE49-F238E27FC236}">
                  <a16:creationId xmlns:a16="http://schemas.microsoft.com/office/drawing/2014/main" id="{19B35E1B-2A4D-4006-8053-30BEA6423587}"/>
                </a:ext>
              </a:extLst>
            </p:cNvPr>
            <p:cNvSpPr/>
            <p:nvPr/>
          </p:nvSpPr>
          <p:spPr>
            <a:xfrm>
              <a:off x="1260230" y="3632802"/>
              <a:ext cx="1262565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552" name="四角形: 角を丸くする 551">
              <a:extLst>
                <a:ext uri="{FF2B5EF4-FFF2-40B4-BE49-F238E27FC236}">
                  <a16:creationId xmlns:a16="http://schemas.microsoft.com/office/drawing/2014/main" id="{2D9A9472-0AFE-4651-86E7-F769FD286AC9}"/>
                </a:ext>
              </a:extLst>
            </p:cNvPr>
            <p:cNvSpPr/>
            <p:nvPr/>
          </p:nvSpPr>
          <p:spPr>
            <a:xfrm>
              <a:off x="2558959" y="3632802"/>
              <a:ext cx="1574453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en-US" altLang="ja-JP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   </a:t>
              </a:r>
              <a:r>
                <a:rPr kumimoji="1" lang="ja-JP" altLang="en-US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      </a:t>
              </a:r>
              <a:r>
                <a:rPr kumimoji="1" lang="en-US" altLang="ja-JP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)</a:t>
              </a:r>
              <a:endParaRPr kumimoji="1" lang="ja-JP" altLang="en-US" sz="1200" dirty="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553" name="四角形: 角を丸くする 552">
              <a:extLst>
                <a:ext uri="{FF2B5EF4-FFF2-40B4-BE49-F238E27FC236}">
                  <a16:creationId xmlns:a16="http://schemas.microsoft.com/office/drawing/2014/main" id="{DC21F07A-4BF1-40FD-B157-681A5531B79D}"/>
                </a:ext>
              </a:extLst>
            </p:cNvPr>
            <p:cNvSpPr/>
            <p:nvPr/>
          </p:nvSpPr>
          <p:spPr>
            <a:xfrm>
              <a:off x="1252610" y="4447576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93E61CE1-CC38-4C05-9A2F-4A7BD7C12AE4}"/>
              </a:ext>
            </a:extLst>
          </p:cNvPr>
          <p:cNvGrpSpPr/>
          <p:nvPr/>
        </p:nvGrpSpPr>
        <p:grpSpPr>
          <a:xfrm>
            <a:off x="4262020" y="3312385"/>
            <a:ext cx="3547606" cy="1913443"/>
            <a:chOff x="4357272" y="3200625"/>
            <a:chExt cx="3547606" cy="1913443"/>
          </a:xfrm>
        </p:grpSpPr>
        <p:grpSp>
          <p:nvGrpSpPr>
            <p:cNvPr id="556" name="グループ化 555">
              <a:extLst>
                <a:ext uri="{FF2B5EF4-FFF2-40B4-BE49-F238E27FC236}">
                  <a16:creationId xmlns:a16="http://schemas.microsoft.com/office/drawing/2014/main" id="{0BE4B86C-C474-435E-8867-9B91DF4FC1C9}"/>
                </a:ext>
              </a:extLst>
            </p:cNvPr>
            <p:cNvGrpSpPr/>
            <p:nvPr/>
          </p:nvGrpSpPr>
          <p:grpSpPr>
            <a:xfrm>
              <a:off x="4357272" y="3200625"/>
              <a:ext cx="3547606" cy="1913443"/>
              <a:chOff x="5487161" y="3763716"/>
              <a:chExt cx="4567429" cy="1572146"/>
            </a:xfrm>
          </p:grpSpPr>
          <p:sp>
            <p:nvSpPr>
              <p:cNvPr id="557" name="四角形: 角を丸くする 556">
                <a:extLst>
                  <a:ext uri="{FF2B5EF4-FFF2-40B4-BE49-F238E27FC236}">
                    <a16:creationId xmlns:a16="http://schemas.microsoft.com/office/drawing/2014/main" id="{7B4C4472-66C4-4372-8D7E-E3C122942B00}"/>
                  </a:ext>
                </a:extLst>
              </p:cNvPr>
              <p:cNvSpPr/>
              <p:nvPr/>
            </p:nvSpPr>
            <p:spPr>
              <a:xfrm>
                <a:off x="5487161" y="3763716"/>
                <a:ext cx="4567429" cy="1572146"/>
              </a:xfrm>
              <a:prstGeom prst="roundRect">
                <a:avLst>
                  <a:gd name="adj" fmla="val 359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698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58" name="テキスト ボックス 557">
                <a:extLst>
                  <a:ext uri="{FF2B5EF4-FFF2-40B4-BE49-F238E27FC236}">
                    <a16:creationId xmlns:a16="http://schemas.microsoft.com/office/drawing/2014/main" id="{C9219A33-5640-4380-B99F-E5CB72A8A426}"/>
                  </a:ext>
                </a:extLst>
              </p:cNvPr>
              <p:cNvSpPr txBox="1"/>
              <p:nvPr/>
            </p:nvSpPr>
            <p:spPr>
              <a:xfrm>
                <a:off x="5554668" y="4069906"/>
                <a:ext cx="1347896" cy="1142344"/>
              </a:xfrm>
              <a:prstGeom prst="rect">
                <a:avLst/>
              </a:prstGeom>
              <a:noFill/>
            </p:spPr>
            <p:txBody>
              <a:bodyPr wrap="none" rtlCol="0">
                <a:noAutofit/>
              </a:bodyPr>
              <a:lstStyle/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電　話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その他の連絡手段　□メール　□トークアプリ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災害時の役割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560" name="四角形: 角を丸くする 559">
                <a:extLst>
                  <a:ext uri="{FF2B5EF4-FFF2-40B4-BE49-F238E27FC236}">
                    <a16:creationId xmlns:a16="http://schemas.microsoft.com/office/drawing/2014/main" id="{03F02C23-EF42-4EE9-AB42-E2FE46971950}"/>
                  </a:ext>
                </a:extLst>
              </p:cNvPr>
              <p:cNvSpPr/>
              <p:nvPr/>
            </p:nvSpPr>
            <p:spPr>
              <a:xfrm>
                <a:off x="6920284" y="5015243"/>
                <a:ext cx="3045745" cy="264409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561" name="テキスト ボックス 560">
                <a:extLst>
                  <a:ext uri="{FF2B5EF4-FFF2-40B4-BE49-F238E27FC236}">
                    <a16:creationId xmlns:a16="http://schemas.microsoft.com/office/drawing/2014/main" id="{8C127591-9453-4B7C-99E8-356B1A9901E4}"/>
                  </a:ext>
                </a:extLst>
              </p:cNvPr>
              <p:cNvSpPr txBox="1"/>
              <p:nvPr/>
            </p:nvSpPr>
            <p:spPr>
              <a:xfrm>
                <a:off x="5554668" y="3820722"/>
                <a:ext cx="4405545" cy="24589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72000" tIns="72000" rIns="72000" bIns="108000" rtlCol="0" anchor="ctr" anchorCtr="0">
                <a:noAutofit/>
              </a:bodyPr>
              <a:lstStyle/>
              <a:p>
                <a:r>
                  <a:rPr kumimoji="1" lang="ja-JP" altLang="en-US" sz="1400" b="1" dirty="0">
                    <a:solidFill>
                      <a:srgbClr val="008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学校・園</a:t>
                </a:r>
              </a:p>
            </p:txBody>
          </p:sp>
        </p:grpSp>
        <p:grpSp>
          <p:nvGrpSpPr>
            <p:cNvPr id="562" name="グループ化 561">
              <a:extLst>
                <a:ext uri="{FF2B5EF4-FFF2-40B4-BE49-F238E27FC236}">
                  <a16:creationId xmlns:a16="http://schemas.microsoft.com/office/drawing/2014/main" id="{4245D160-1CDC-44D9-9255-96B89384425E}"/>
                </a:ext>
              </a:extLst>
            </p:cNvPr>
            <p:cNvGrpSpPr/>
            <p:nvPr/>
          </p:nvGrpSpPr>
          <p:grpSpPr>
            <a:xfrm>
              <a:off x="4974411" y="3623019"/>
              <a:ext cx="2873182" cy="788827"/>
              <a:chOff x="6477000" y="4347322"/>
              <a:chExt cx="3489121" cy="886947"/>
            </a:xfrm>
          </p:grpSpPr>
          <p:sp>
            <p:nvSpPr>
              <p:cNvPr id="563" name="四角形: 角を丸くする 562">
                <a:extLst>
                  <a:ext uri="{FF2B5EF4-FFF2-40B4-BE49-F238E27FC236}">
                    <a16:creationId xmlns:a16="http://schemas.microsoft.com/office/drawing/2014/main" id="{5FA7D8C3-0258-4AD6-AF05-1486D7E1B3A7}"/>
                  </a:ext>
                </a:extLst>
              </p:cNvPr>
              <p:cNvSpPr/>
              <p:nvPr/>
            </p:nvSpPr>
            <p:spPr>
              <a:xfrm>
                <a:off x="6477000" y="4955004"/>
                <a:ext cx="3489121" cy="279265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rgbClr val="C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                     　　　</a:t>
                </a:r>
                <a:r>
                  <a:rPr kumimoji="1" lang="ja-JP" altLang="en-US" sz="7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担当名</a:t>
                </a:r>
                <a:endPara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564" name="四角形: 角を丸くする 563">
                <a:extLst>
                  <a:ext uri="{FF2B5EF4-FFF2-40B4-BE49-F238E27FC236}">
                    <a16:creationId xmlns:a16="http://schemas.microsoft.com/office/drawing/2014/main" id="{102ED17F-AD3D-43F5-8CD4-8CBEA40673E0}"/>
                  </a:ext>
                </a:extLst>
              </p:cNvPr>
              <p:cNvSpPr/>
              <p:nvPr/>
            </p:nvSpPr>
            <p:spPr>
              <a:xfrm>
                <a:off x="6477000" y="4347322"/>
                <a:ext cx="1533228" cy="279264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</p:grpSp>
        <p:sp>
          <p:nvSpPr>
            <p:cNvPr id="566" name="四角形: 角を丸くする 565">
              <a:extLst>
                <a:ext uri="{FF2B5EF4-FFF2-40B4-BE49-F238E27FC236}">
                  <a16:creationId xmlns:a16="http://schemas.microsoft.com/office/drawing/2014/main" id="{C40CFEEB-2317-43F2-BCD9-872B021A37B8}"/>
                </a:ext>
              </a:extLst>
            </p:cNvPr>
            <p:cNvSpPr/>
            <p:nvPr/>
          </p:nvSpPr>
          <p:spPr>
            <a:xfrm>
              <a:off x="4966791" y="4437793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sp>
        <p:nvSpPr>
          <p:cNvPr id="569" name="四角形: 角を丸くする 568">
            <a:extLst>
              <a:ext uri="{FF2B5EF4-FFF2-40B4-BE49-F238E27FC236}">
                <a16:creationId xmlns:a16="http://schemas.microsoft.com/office/drawing/2014/main" id="{937630BE-2578-4BC1-8936-ABEBCB992038}"/>
              </a:ext>
            </a:extLst>
          </p:cNvPr>
          <p:cNvSpPr/>
          <p:nvPr/>
        </p:nvSpPr>
        <p:spPr>
          <a:xfrm>
            <a:off x="3780803" y="13103719"/>
            <a:ext cx="6377854" cy="1319094"/>
          </a:xfrm>
          <a:prstGeom prst="roundRect">
            <a:avLst>
              <a:gd name="adj" fmla="val 5556"/>
            </a:avLst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endParaRPr kumimoji="1" lang="en-US" altLang="ja-JP" sz="105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70" name="四角形: 角を丸くする 569">
            <a:extLst>
              <a:ext uri="{FF2B5EF4-FFF2-40B4-BE49-F238E27FC236}">
                <a16:creationId xmlns:a16="http://schemas.microsoft.com/office/drawing/2014/main" id="{1D8440A5-A5B3-485D-AB9D-6104AA50D843}"/>
              </a:ext>
            </a:extLst>
          </p:cNvPr>
          <p:cNvSpPr/>
          <p:nvPr/>
        </p:nvSpPr>
        <p:spPr>
          <a:xfrm>
            <a:off x="7983252" y="11651456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kumimoji="1" lang="ja-JP" altLang="en-US" sz="105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　　分</a:t>
            </a:r>
            <a:endParaRPr kumimoji="1" lang="ja-JP" altLang="en-US" sz="1050" b="1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71" name="四角形: 角を丸くする 570">
            <a:extLst>
              <a:ext uri="{FF2B5EF4-FFF2-40B4-BE49-F238E27FC236}">
                <a16:creationId xmlns:a16="http://schemas.microsoft.com/office/drawing/2014/main" id="{1905B51A-7141-4204-A788-F03E939B51AA}"/>
              </a:ext>
            </a:extLst>
          </p:cNvPr>
          <p:cNvSpPr/>
          <p:nvPr/>
        </p:nvSpPr>
        <p:spPr>
          <a:xfrm>
            <a:off x="7983252" y="12345316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kumimoji="1" lang="ja-JP" altLang="en-US" sz="105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　　分</a:t>
            </a:r>
            <a:endParaRPr kumimoji="1" lang="ja-JP" altLang="en-US" sz="1050" b="1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4D7AB804-3C09-44DB-832B-76BA7D28243F}"/>
              </a:ext>
            </a:extLst>
          </p:cNvPr>
          <p:cNvGrpSpPr/>
          <p:nvPr/>
        </p:nvGrpSpPr>
        <p:grpSpPr>
          <a:xfrm>
            <a:off x="4262020" y="11117265"/>
            <a:ext cx="3547606" cy="1921219"/>
            <a:chOff x="4262020" y="11117265"/>
            <a:chExt cx="3547606" cy="1921219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CF55E5FA-66EB-4DFE-840A-5A6CA808C59C}"/>
                </a:ext>
              </a:extLst>
            </p:cNvPr>
            <p:cNvGrpSpPr/>
            <p:nvPr/>
          </p:nvGrpSpPr>
          <p:grpSpPr>
            <a:xfrm>
              <a:off x="4262020" y="11117265"/>
              <a:ext cx="3547606" cy="1921219"/>
              <a:chOff x="4361081" y="11117265"/>
              <a:chExt cx="3547606" cy="1921219"/>
            </a:xfrm>
            <a:grpFill/>
          </p:grpSpPr>
          <p:sp>
            <p:nvSpPr>
              <p:cNvPr id="393" name="四角形: 角を丸くする 392">
                <a:extLst>
                  <a:ext uri="{FF2B5EF4-FFF2-40B4-BE49-F238E27FC236}">
                    <a16:creationId xmlns:a16="http://schemas.microsoft.com/office/drawing/2014/main" id="{95F81FD0-9835-43EF-92B9-8BE90266CD67}"/>
                  </a:ext>
                </a:extLst>
              </p:cNvPr>
              <p:cNvSpPr/>
              <p:nvPr/>
            </p:nvSpPr>
            <p:spPr>
              <a:xfrm>
                <a:off x="4361081" y="11117265"/>
                <a:ext cx="3547606" cy="1921219"/>
              </a:xfrm>
              <a:prstGeom prst="roundRect">
                <a:avLst>
                  <a:gd name="adj" fmla="val 3590"/>
                </a:avLst>
              </a:prstGeom>
              <a:grpFill/>
              <a:ln w="698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4" name="テキスト ボックス 393">
                <a:extLst>
                  <a:ext uri="{FF2B5EF4-FFF2-40B4-BE49-F238E27FC236}">
                    <a16:creationId xmlns:a16="http://schemas.microsoft.com/office/drawing/2014/main" id="{A2F466EF-A8CF-492B-9AA6-7363E0EF3A8D}"/>
                  </a:ext>
                </a:extLst>
              </p:cNvPr>
              <p:cNvSpPr txBox="1"/>
              <p:nvPr/>
            </p:nvSpPr>
            <p:spPr>
              <a:xfrm>
                <a:off x="4413515" y="11497701"/>
                <a:ext cx="1046936" cy="1390336"/>
              </a:xfrm>
              <a:prstGeom prst="rect">
                <a:avLst/>
              </a:prstGeom>
              <a:grpFill/>
            </p:spPr>
            <p:txBody>
              <a:bodyPr wrap="none" rtlCol="0">
                <a:noAutofit/>
              </a:bodyPr>
              <a:lstStyle/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電　話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その他の連絡手段　□メール　□トークアプリ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災害時の役割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397" name="四角形: 角を丸くする 396">
                <a:extLst>
                  <a:ext uri="{FF2B5EF4-FFF2-40B4-BE49-F238E27FC236}">
                    <a16:creationId xmlns:a16="http://schemas.microsoft.com/office/drawing/2014/main" id="{9F9A1C3F-569B-4034-B7EC-F13109C7E359}"/>
                  </a:ext>
                </a:extLst>
              </p:cNvPr>
              <p:cNvSpPr/>
              <p:nvPr/>
            </p:nvSpPr>
            <p:spPr>
              <a:xfrm>
                <a:off x="5474214" y="12648262"/>
                <a:ext cx="2365686" cy="321810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398" name="テキスト ボックス 397">
                <a:extLst>
                  <a:ext uri="{FF2B5EF4-FFF2-40B4-BE49-F238E27FC236}">
                    <a16:creationId xmlns:a16="http://schemas.microsoft.com/office/drawing/2014/main" id="{C5590891-2D40-478A-AA33-FA49A0B1813C}"/>
                  </a:ext>
                </a:extLst>
              </p:cNvPr>
              <p:cNvSpPr txBox="1"/>
              <p:nvPr/>
            </p:nvSpPr>
            <p:spPr>
              <a:xfrm>
                <a:off x="4413514" y="11194422"/>
                <a:ext cx="3426384" cy="29927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72000" tIns="72000" rIns="72000" bIns="108000" rtlCol="0" anchor="ctr" anchorCtr="0">
                <a:noAutofit/>
              </a:bodyPr>
              <a:lstStyle/>
              <a:p>
                <a:endParaRPr kumimoji="1" lang="ja-JP" altLang="en-US" sz="1400" b="1" dirty="0">
                  <a:solidFill>
                    <a:srgbClr val="FF000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</p:txBody>
          </p:sp>
          <p:sp>
            <p:nvSpPr>
              <p:cNvPr id="427" name="四角形: 角を丸くする 426">
                <a:extLst>
                  <a:ext uri="{FF2B5EF4-FFF2-40B4-BE49-F238E27FC236}">
                    <a16:creationId xmlns:a16="http://schemas.microsoft.com/office/drawing/2014/main" id="{F6486CD4-FE9C-4FF0-878C-615894185967}"/>
                  </a:ext>
                </a:extLst>
              </p:cNvPr>
              <p:cNvSpPr/>
              <p:nvPr/>
            </p:nvSpPr>
            <p:spPr>
              <a:xfrm>
                <a:off x="4978219" y="12087887"/>
                <a:ext cx="2873182" cy="248371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120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430" name="四角形: 角を丸くする 429">
                <a:extLst>
                  <a:ext uri="{FF2B5EF4-FFF2-40B4-BE49-F238E27FC236}">
                    <a16:creationId xmlns:a16="http://schemas.microsoft.com/office/drawing/2014/main" id="{22692D9A-5700-406B-89FB-CDBABE1724F7}"/>
                  </a:ext>
                </a:extLst>
              </p:cNvPr>
              <p:cNvSpPr/>
              <p:nvPr/>
            </p:nvSpPr>
            <p:spPr>
              <a:xfrm>
                <a:off x="4970599" y="12362207"/>
                <a:ext cx="2873182" cy="248371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120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396" name="四角形: 角を丸くする 395">
                <a:extLst>
                  <a:ext uri="{FF2B5EF4-FFF2-40B4-BE49-F238E27FC236}">
                    <a16:creationId xmlns:a16="http://schemas.microsoft.com/office/drawing/2014/main" id="{8FC6DB62-9FDE-4524-91EC-7E6F245145E8}"/>
                  </a:ext>
                </a:extLst>
              </p:cNvPr>
              <p:cNvSpPr/>
              <p:nvPr/>
            </p:nvSpPr>
            <p:spPr>
              <a:xfrm>
                <a:off x="5663525" y="11199219"/>
                <a:ext cx="2204949" cy="294475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</p:grpSp>
        <p:sp>
          <p:nvSpPr>
            <p:cNvPr id="575" name="四角形: 角を丸くする 574">
              <a:extLst>
                <a:ext uri="{FF2B5EF4-FFF2-40B4-BE49-F238E27FC236}">
                  <a16:creationId xmlns:a16="http://schemas.microsoft.com/office/drawing/2014/main" id="{DCC14FC4-14C2-4D22-9384-32C2081480BD}"/>
                </a:ext>
              </a:extLst>
            </p:cNvPr>
            <p:cNvSpPr/>
            <p:nvPr/>
          </p:nvSpPr>
          <p:spPr>
            <a:xfrm>
              <a:off x="4877182" y="11567473"/>
              <a:ext cx="1262565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576" name="四角形: 角を丸くする 575">
              <a:extLst>
                <a:ext uri="{FF2B5EF4-FFF2-40B4-BE49-F238E27FC236}">
                  <a16:creationId xmlns:a16="http://schemas.microsoft.com/office/drawing/2014/main" id="{7E91C980-5551-4874-8223-2ACE864CBB36}"/>
                </a:ext>
              </a:extLst>
            </p:cNvPr>
            <p:cNvSpPr/>
            <p:nvPr/>
          </p:nvSpPr>
          <p:spPr>
            <a:xfrm>
              <a:off x="6175911" y="11567473"/>
              <a:ext cx="1574453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en-US" altLang="ja-JP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   </a:t>
              </a:r>
              <a:r>
                <a:rPr kumimoji="1" lang="ja-JP" altLang="en-US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      </a:t>
              </a:r>
              <a:r>
                <a:rPr kumimoji="1" lang="en-US" altLang="ja-JP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)</a:t>
              </a:r>
              <a:endParaRPr kumimoji="1" lang="ja-JP" altLang="en-US" sz="1200" dirty="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sp>
        <p:nvSpPr>
          <p:cNvPr id="166" name="テキスト ボックス 165">
            <a:extLst>
              <a:ext uri="{FF2B5EF4-FFF2-40B4-BE49-F238E27FC236}">
                <a16:creationId xmlns:a16="http://schemas.microsoft.com/office/drawing/2014/main" id="{46F4B533-7BD2-44A2-87D3-4E02A07610B1}"/>
              </a:ext>
            </a:extLst>
          </p:cNvPr>
          <p:cNvSpPr txBox="1"/>
          <p:nvPr/>
        </p:nvSpPr>
        <p:spPr>
          <a:xfrm>
            <a:off x="9233999" y="1674796"/>
            <a:ext cx="945084" cy="10397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30000"/>
              </a:lnSpc>
              <a:tabLst>
                <a:tab pos="1790700" algn="l"/>
              </a:tabLst>
            </a:pP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30000"/>
              </a:lnSpc>
              <a:tabLst>
                <a:tab pos="1790700" algn="l"/>
              </a:tabLst>
            </a:pP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        </a:t>
            </a:r>
            <a:r>
              <a:rPr kumimoji="1" lang="ja-JP" altLang="en-US" sz="140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30000"/>
              </a:lnSpc>
              <a:tabLst>
                <a:tab pos="1790700" algn="l"/>
              </a:tabLst>
            </a:pP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         】</a:t>
            </a:r>
            <a:endParaRPr kumimoji="1"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1" name="四角形: 角を丸くする 180">
            <a:extLst>
              <a:ext uri="{FF2B5EF4-FFF2-40B4-BE49-F238E27FC236}">
                <a16:creationId xmlns:a16="http://schemas.microsoft.com/office/drawing/2014/main" id="{A033FEEA-F532-4FA7-B33E-925858CE2D73}"/>
              </a:ext>
            </a:extLst>
          </p:cNvPr>
          <p:cNvSpPr/>
          <p:nvPr/>
        </p:nvSpPr>
        <p:spPr>
          <a:xfrm>
            <a:off x="6170267" y="3736374"/>
            <a:ext cx="1574453" cy="248370"/>
          </a:xfrm>
          <a:prstGeom prst="roundRect">
            <a:avLst>
              <a:gd name="adj" fmla="val 6785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   </a:t>
            </a:r>
            <a:r>
              <a:rPr kumimoji="1" lang="ja-JP" altLang="en-US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</a:t>
            </a:r>
            <a:r>
              <a:rPr kumimoji="1" lang="en-US" altLang="ja-JP" sz="8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ja-JP" altLang="en-US" sz="1200" dirty="0">
              <a:solidFill>
                <a:srgbClr val="C0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pic>
        <p:nvPicPr>
          <p:cNvPr id="182" name="図 181">
            <a:extLst>
              <a:ext uri="{FF2B5EF4-FFF2-40B4-BE49-F238E27FC236}">
                <a16:creationId xmlns:a16="http://schemas.microsoft.com/office/drawing/2014/main" id="{136A5676-5646-402B-A322-C34ABE6E626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216" y="1458108"/>
            <a:ext cx="432236" cy="3715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図 184">
            <a:extLst>
              <a:ext uri="{FF2B5EF4-FFF2-40B4-BE49-F238E27FC236}">
                <a16:creationId xmlns:a16="http://schemas.microsoft.com/office/drawing/2014/main" id="{132CDA20-9082-45FA-B0DD-F3B2587EEDA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789" y="3382260"/>
            <a:ext cx="387767" cy="299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図 185">
            <a:extLst>
              <a:ext uri="{FF2B5EF4-FFF2-40B4-BE49-F238E27FC236}">
                <a16:creationId xmlns:a16="http://schemas.microsoft.com/office/drawing/2014/main" id="{D3C92531-8983-4DBE-A124-738BBCF22C2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8737" y="5365884"/>
            <a:ext cx="445135" cy="234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図 186">
            <a:extLst>
              <a:ext uri="{FF2B5EF4-FFF2-40B4-BE49-F238E27FC236}">
                <a16:creationId xmlns:a16="http://schemas.microsoft.com/office/drawing/2014/main" id="{FA480ED8-390F-40B1-87F0-988674F14F78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751" y="9223397"/>
            <a:ext cx="476250" cy="610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図 187">
            <a:extLst>
              <a:ext uri="{FF2B5EF4-FFF2-40B4-BE49-F238E27FC236}">
                <a16:creationId xmlns:a16="http://schemas.microsoft.com/office/drawing/2014/main" id="{33E3949F-AA26-4237-AB4F-B15954EB0ECD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527" y="11199219"/>
            <a:ext cx="270650" cy="3026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図 188">
            <a:extLst>
              <a:ext uri="{FF2B5EF4-FFF2-40B4-BE49-F238E27FC236}">
                <a16:creationId xmlns:a16="http://schemas.microsoft.com/office/drawing/2014/main" id="{A626ADA1-7EF8-4B71-A768-C86238EFA7A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105" y="7310447"/>
            <a:ext cx="445135" cy="234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図 189">
            <a:extLst>
              <a:ext uri="{FF2B5EF4-FFF2-40B4-BE49-F238E27FC236}">
                <a16:creationId xmlns:a16="http://schemas.microsoft.com/office/drawing/2014/main" id="{66F9535A-DF3A-4B0E-903D-9B18EC8F20EE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096" y="5335867"/>
            <a:ext cx="368602" cy="2687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図 190">
            <a:extLst>
              <a:ext uri="{FF2B5EF4-FFF2-40B4-BE49-F238E27FC236}">
                <a16:creationId xmlns:a16="http://schemas.microsoft.com/office/drawing/2014/main" id="{A3409881-284C-4F37-AB1C-D742FE7211BE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751" y="3388872"/>
            <a:ext cx="414947" cy="296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図 191">
            <a:extLst>
              <a:ext uri="{FF2B5EF4-FFF2-40B4-BE49-F238E27FC236}">
                <a16:creationId xmlns:a16="http://schemas.microsoft.com/office/drawing/2014/main" id="{805E2352-7DE0-4681-86E2-832882FB12E5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575" y="7279995"/>
            <a:ext cx="368602" cy="2687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5454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C7E298-F667-456F-B11B-E12708232048}"/>
              </a:ext>
            </a:extLst>
          </p:cNvPr>
          <p:cNvSpPr txBox="1"/>
          <p:nvPr/>
        </p:nvSpPr>
        <p:spPr>
          <a:xfrm>
            <a:off x="3931974" y="415476"/>
            <a:ext cx="2832894" cy="44026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災害時連携シート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2980BBCC-EF63-40C4-BE04-9046EEBE01FB}"/>
              </a:ext>
            </a:extLst>
          </p:cNvPr>
          <p:cNvSpPr/>
          <p:nvPr/>
        </p:nvSpPr>
        <p:spPr>
          <a:xfrm>
            <a:off x="609600" y="1321491"/>
            <a:ext cx="9486900" cy="1878455"/>
          </a:xfrm>
          <a:prstGeom prst="roundRect">
            <a:avLst>
              <a:gd name="adj" fmla="val 1511"/>
            </a:avLst>
          </a:prstGeom>
          <a:solidFill>
            <a:schemeClr val="accent5">
              <a:lumMod val="60000"/>
              <a:lumOff val="4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2C981C97-589F-4FCC-9B6A-B8F43D44A066}"/>
              </a:ext>
            </a:extLst>
          </p:cNvPr>
          <p:cNvSpPr/>
          <p:nvPr/>
        </p:nvSpPr>
        <p:spPr>
          <a:xfrm>
            <a:off x="729209" y="1443584"/>
            <a:ext cx="3883366" cy="402514"/>
          </a:xfrm>
          <a:prstGeom prst="roundRect">
            <a:avLst>
              <a:gd name="adj" fmla="val 12673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つくば たろう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B91F8872-DFCC-4227-8CD9-70EED83D2EC1}"/>
              </a:ext>
            </a:extLst>
          </p:cNvPr>
          <p:cNvSpPr/>
          <p:nvPr/>
        </p:nvSpPr>
        <p:spPr>
          <a:xfrm>
            <a:off x="729209" y="1883388"/>
            <a:ext cx="3881826" cy="684539"/>
          </a:xfrm>
          <a:prstGeom prst="roundRect">
            <a:avLst>
              <a:gd name="adj" fmla="val 8407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tx1"/>
                </a:solidFill>
              </a:rPr>
              <a:t>          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 〒</a:t>
            </a:r>
            <a:r>
              <a:rPr kumimoji="1" lang="en-US" altLang="ja-JP" sz="1200" b="1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305-8555</a:t>
            </a:r>
            <a:r>
              <a:rPr kumimoji="1" lang="ja-JP" altLang="en-US" sz="1200" b="1" dirty="0">
                <a:solidFill>
                  <a:srgbClr val="C00000"/>
                </a:solidFill>
              </a:rPr>
              <a:t>　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つくば市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 </a:t>
            </a:r>
            <a:r>
              <a:rPr kumimoji="1" lang="ja-JP" altLang="en-US" sz="1200" b="1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研究学園</a:t>
            </a:r>
            <a:r>
              <a:rPr kumimoji="1" lang="en-US" altLang="ja-JP" sz="1200" b="1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X-X-X</a:t>
            </a:r>
          </a:p>
          <a:p>
            <a:r>
              <a:rPr kumimoji="1" lang="en-US" altLang="ja-JP" sz="1400" b="1" dirty="0">
                <a:solidFill>
                  <a:srgbClr val="FF0000"/>
                </a:solidFill>
              </a:rPr>
              <a:t>               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   </a:t>
            </a:r>
            <a:r>
              <a:rPr kumimoji="1" lang="en-US" altLang="ja-JP" sz="1200" b="1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XXXXXX</a:t>
            </a:r>
            <a:r>
              <a:rPr kumimoji="1" lang="ja-JP" altLang="en-US" sz="1200" b="1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マンション </a:t>
            </a:r>
            <a:r>
              <a:rPr kumimoji="1" lang="en-US" altLang="ja-JP" sz="1200" b="1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X</a:t>
            </a:r>
            <a:r>
              <a:rPr kumimoji="1" lang="ja-JP" altLang="en-US" sz="1200" b="1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棟 </a:t>
            </a:r>
            <a:r>
              <a:rPr kumimoji="1" lang="en-US" altLang="ja-JP" sz="1200" b="1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XXX</a:t>
            </a:r>
            <a:r>
              <a:rPr kumimoji="1" lang="ja-JP" altLang="en-US" sz="1200" b="1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号室</a:t>
            </a:r>
            <a:r>
              <a:rPr kumimoji="1" lang="en-US" altLang="ja-JP" sz="1200" b="1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  <a:endParaRPr kumimoji="1" lang="ja-JP" altLang="en-US" sz="1200" b="1" dirty="0">
              <a:solidFill>
                <a:srgbClr val="FF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7B9F158-DF10-45D9-B743-99BEEBCCACE5}"/>
              </a:ext>
            </a:extLst>
          </p:cNvPr>
          <p:cNvSpPr txBox="1"/>
          <p:nvPr/>
        </p:nvSpPr>
        <p:spPr>
          <a:xfrm>
            <a:off x="7582323" y="592268"/>
            <a:ext cx="2472267" cy="44026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作成日：</a:t>
            </a:r>
            <a:r>
              <a:rPr kumimoji="1" lang="en-US" altLang="ja-JP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　　月　　日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D58A1D1B-FF9D-4D4E-8223-16193DAF9F03}"/>
              </a:ext>
            </a:extLst>
          </p:cNvPr>
          <p:cNvSpPr txBox="1"/>
          <p:nvPr/>
        </p:nvSpPr>
        <p:spPr>
          <a:xfrm>
            <a:off x="447674" y="988007"/>
            <a:ext cx="9820275" cy="2566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algn="ctr"/>
            <a:r>
              <a:rPr kumimoji="1"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災害時、本人とご家族、支援を受けている事業所や関係機関とのスムーズな連絡・連携を行うために情報をまとめたシートです。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D04BB29-C193-4354-8603-6F9B31B3E501}"/>
              </a:ext>
            </a:extLst>
          </p:cNvPr>
          <p:cNvSpPr txBox="1"/>
          <p:nvPr/>
        </p:nvSpPr>
        <p:spPr>
          <a:xfrm>
            <a:off x="7966156" y="3319250"/>
            <a:ext cx="2138743" cy="375708"/>
          </a:xfrm>
          <a:prstGeom prst="rect">
            <a:avLst/>
          </a:prstGeom>
          <a:solidFill>
            <a:schemeClr val="tx1"/>
          </a:solidFill>
        </p:spPr>
        <p:txBody>
          <a:bodyPr wrap="none" bIns="72000" rtlCol="0" anchor="ctr" anchorCtr="0">
            <a:noAutofit/>
          </a:bodyPr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災害時 状況確認履歴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5648BF16-E78A-4905-9E8E-713CDA538D74}"/>
              </a:ext>
            </a:extLst>
          </p:cNvPr>
          <p:cNvSpPr txBox="1"/>
          <p:nvPr/>
        </p:nvSpPr>
        <p:spPr>
          <a:xfrm>
            <a:off x="500100" y="14478525"/>
            <a:ext cx="9682764" cy="2430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①自宅の損壊がない、②電気・水道が利用できる、③洪水や土砂災害のリスクがない、④本人の体調に変化がない場合、安全確保の上、在宅避難も選択肢の一つです。</a:t>
            </a:r>
            <a:endParaRPr kumimoji="1"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6224AF25-1045-4D1F-AE2B-9F02A896BBDD}"/>
              </a:ext>
            </a:extLst>
          </p:cNvPr>
          <p:cNvSpPr txBox="1"/>
          <p:nvPr/>
        </p:nvSpPr>
        <p:spPr>
          <a:xfrm>
            <a:off x="3815818" y="13100838"/>
            <a:ext cx="3247646" cy="13421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en-US" altLang="ja-JP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シートの使い方</a:t>
            </a:r>
            <a:r>
              <a:rPr kumimoji="1" lang="en-US" altLang="ja-JP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kumimoji="1"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●発災した時</a:t>
            </a:r>
            <a:endParaRPr kumimoji="1" lang="en-US" altLang="ja-JP" sz="1000" b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災害時における学校や事業所との連絡手段・体制を確保しましょう。発災時、大きな病院は「災害拠点病院」に指定される場合があり、もし主治医が大きな病院の場合、体調不良時のみの対応となる場合があります。</a:t>
            </a:r>
            <a:endParaRPr kumimoji="1" lang="en-US" altLang="ja-JP" sz="1000" b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発災時と平時の支援内容を違いを把握・確認して記入しておきましょう。</a:t>
            </a:r>
            <a:endParaRPr kumimoji="1" lang="en-US" altLang="ja-JP" sz="1000" b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133465DC-A520-46F1-AFCB-A4DAF0374BF0}"/>
              </a:ext>
            </a:extLst>
          </p:cNvPr>
          <p:cNvSpPr txBox="1"/>
          <p:nvPr/>
        </p:nvSpPr>
        <p:spPr>
          <a:xfrm>
            <a:off x="747447" y="1871546"/>
            <a:ext cx="705213" cy="44026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住所</a:t>
            </a:r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FD6406AF-39D5-4EFD-84D7-8C89D531E0B4}"/>
              </a:ext>
            </a:extLst>
          </p:cNvPr>
          <p:cNvSpPr/>
          <p:nvPr/>
        </p:nvSpPr>
        <p:spPr>
          <a:xfrm>
            <a:off x="2196698" y="2642839"/>
            <a:ext cx="7780192" cy="474586"/>
          </a:xfrm>
          <a:prstGeom prst="roundRect">
            <a:avLst>
              <a:gd name="adj" fmla="val 17608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10000"/>
              </a:lnSpc>
            </a:pPr>
            <a:r>
              <a:rPr kumimoji="1" lang="ja-JP" altLang="en-US" sz="1100" b="1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発電機を所持、東京電力パワーグリッドに登録済み、災害物品が玄関に備えあり（本人分・家族分）</a:t>
            </a:r>
            <a:r>
              <a:rPr kumimoji="1" lang="en-US" altLang="ja-JP" sz="1100" b="1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  <a:endParaRPr kumimoji="1" lang="ja-JP" altLang="en-US" sz="1100" b="1" dirty="0">
              <a:solidFill>
                <a:srgbClr val="FF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D2D51A2F-0F56-46B9-AA87-A0AF617541E6}"/>
              </a:ext>
            </a:extLst>
          </p:cNvPr>
          <p:cNvSpPr txBox="1"/>
          <p:nvPr/>
        </p:nvSpPr>
        <p:spPr>
          <a:xfrm>
            <a:off x="4625570" y="1436609"/>
            <a:ext cx="1283972" cy="1181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  <a:tabLst>
                <a:tab pos="1790700" algn="l"/>
              </a:tabLst>
            </a:pP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連絡手段</a:t>
            </a:r>
            <a:endParaRPr kumimoji="1"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30000"/>
              </a:lnSpc>
              <a:tabLst>
                <a:tab pos="1790700" algn="l"/>
              </a:tabLst>
            </a:pP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□電　話</a:t>
            </a:r>
            <a:endParaRPr kumimoji="1"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30000"/>
              </a:lnSpc>
              <a:tabLst>
                <a:tab pos="1790700" algn="l"/>
              </a:tabLst>
            </a:pP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□メール</a:t>
            </a:r>
            <a:endParaRPr kumimoji="1"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30000"/>
              </a:lnSpc>
              <a:tabLst>
                <a:tab pos="1790700" algn="l"/>
              </a:tabLst>
            </a:pP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□その他</a:t>
            </a:r>
          </a:p>
        </p:txBody>
      </p: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73F0A49F-CD51-4017-82D9-46F0AE86B2D2}"/>
              </a:ext>
            </a:extLst>
          </p:cNvPr>
          <p:cNvSpPr/>
          <p:nvPr/>
        </p:nvSpPr>
        <p:spPr>
          <a:xfrm>
            <a:off x="737482" y="2644874"/>
            <a:ext cx="1365496" cy="489541"/>
          </a:xfrm>
          <a:prstGeom prst="roundRect">
            <a:avLst>
              <a:gd name="adj" fmla="val 19772"/>
            </a:avLst>
          </a:prstGeom>
          <a:solidFill>
            <a:schemeClr val="accent6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bIns="72000"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災害準備</a:t>
            </a:r>
            <a:endParaRPr kumimoji="1"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していること</a:t>
            </a:r>
            <a:endParaRPr kumimoji="1" lang="ja-JP" altLang="en-US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C729E14C-AF2D-4E9D-8135-82C3108BE867}"/>
              </a:ext>
            </a:extLst>
          </p:cNvPr>
          <p:cNvGrpSpPr/>
          <p:nvPr/>
        </p:nvGrpSpPr>
        <p:grpSpPr>
          <a:xfrm>
            <a:off x="5460825" y="1781280"/>
            <a:ext cx="1508905" cy="776955"/>
            <a:chOff x="1951707" y="2813983"/>
            <a:chExt cx="2216152" cy="898389"/>
          </a:xfrm>
        </p:grpSpPr>
        <p:sp>
          <p:nvSpPr>
            <p:cNvPr id="89" name="四角形: 角を丸くする 88">
              <a:extLst>
                <a:ext uri="{FF2B5EF4-FFF2-40B4-BE49-F238E27FC236}">
                  <a16:creationId xmlns:a16="http://schemas.microsoft.com/office/drawing/2014/main" id="{06DB5C2D-1180-4304-BE2E-396F594A56AA}"/>
                </a:ext>
              </a:extLst>
            </p:cNvPr>
            <p:cNvSpPr/>
            <p:nvPr/>
          </p:nvSpPr>
          <p:spPr>
            <a:xfrm>
              <a:off x="1951707" y="2813983"/>
              <a:ext cx="2216152" cy="279264"/>
            </a:xfrm>
            <a:prstGeom prst="roundRect">
              <a:avLst>
                <a:gd name="adj" fmla="val 1940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4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080-XXXX-XXXX </a:t>
              </a:r>
              <a:endParaRPr kumimoji="1" lang="ja-JP" altLang="en-US" sz="14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91" name="四角形: 角を丸くする 90">
              <a:extLst>
                <a:ext uri="{FF2B5EF4-FFF2-40B4-BE49-F238E27FC236}">
                  <a16:creationId xmlns:a16="http://schemas.microsoft.com/office/drawing/2014/main" id="{554A6E8D-A1DF-406D-95AE-9948A92B2A0C}"/>
                </a:ext>
              </a:extLst>
            </p:cNvPr>
            <p:cNvSpPr/>
            <p:nvPr/>
          </p:nvSpPr>
          <p:spPr>
            <a:xfrm>
              <a:off x="1951707" y="3128308"/>
              <a:ext cx="2216152" cy="279264"/>
            </a:xfrm>
            <a:prstGeom prst="roundRect">
              <a:avLst>
                <a:gd name="adj" fmla="val 16250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r>
                <a:rPr kumimoji="1" lang="en-US" altLang="ja-JP" sz="14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XXXXXXX@</a:t>
              </a:r>
              <a:r>
                <a:rPr kumimoji="1" lang="en-US" altLang="ja-JP" sz="105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gmail.com </a:t>
              </a:r>
              <a:endParaRPr kumimoji="1" lang="ja-JP" altLang="en-US" sz="14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92" name="四角形: 角を丸くする 91">
              <a:extLst>
                <a:ext uri="{FF2B5EF4-FFF2-40B4-BE49-F238E27FC236}">
                  <a16:creationId xmlns:a16="http://schemas.microsoft.com/office/drawing/2014/main" id="{72770423-B4DA-413C-918C-F5B87F591932}"/>
                </a:ext>
              </a:extLst>
            </p:cNvPr>
            <p:cNvSpPr/>
            <p:nvPr/>
          </p:nvSpPr>
          <p:spPr>
            <a:xfrm>
              <a:off x="1951708" y="3433108"/>
              <a:ext cx="2216151" cy="279264"/>
            </a:xfrm>
            <a:prstGeom prst="roundRect">
              <a:avLst>
                <a:gd name="adj" fmla="val 16250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4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LINE </a:t>
              </a:r>
              <a:r>
                <a:rPr kumimoji="1" lang="en-US" altLang="ja-JP" sz="1400" dirty="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 </a:t>
              </a:r>
              <a:endParaRPr kumimoji="1" lang="ja-JP" altLang="en-US" sz="1400" dirty="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0856465D-0316-4ADE-98A8-0132E5877729}"/>
              </a:ext>
            </a:extLst>
          </p:cNvPr>
          <p:cNvSpPr txBox="1"/>
          <p:nvPr/>
        </p:nvSpPr>
        <p:spPr>
          <a:xfrm>
            <a:off x="747446" y="1410705"/>
            <a:ext cx="1347259" cy="440267"/>
          </a:xfrm>
          <a:prstGeom prst="rect">
            <a:avLst/>
          </a:prstGeom>
          <a:noFill/>
        </p:spPr>
        <p:txBody>
          <a:bodyPr wrap="none" rtlCol="0" anchor="ctr" anchorCtr="0">
            <a:noAutofit/>
          </a:bodyPr>
          <a:lstStyle/>
          <a:p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名前</a:t>
            </a:r>
            <a:r>
              <a:rPr kumimoji="1"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（本人）</a:t>
            </a:r>
            <a:endParaRPr kumimoji="1" lang="ja-JP" altLang="en-US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56CCD68E-02FE-4829-8BFF-4C36AB1CA788}"/>
              </a:ext>
            </a:extLst>
          </p:cNvPr>
          <p:cNvSpPr txBox="1"/>
          <p:nvPr/>
        </p:nvSpPr>
        <p:spPr>
          <a:xfrm>
            <a:off x="6867702" y="1693907"/>
            <a:ext cx="1115551" cy="10596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30000"/>
              </a:lnSpc>
              <a:tabLst>
                <a:tab pos="1790700" algn="l"/>
              </a:tabLst>
            </a:pP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  </a:t>
            </a:r>
            <a:r>
              <a:rPr kumimoji="1"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本人</a:t>
            </a:r>
            <a:r>
              <a:rPr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30000"/>
              </a:lnSpc>
              <a:tabLst>
                <a:tab pos="1790700" algn="l"/>
              </a:tabLst>
            </a:pP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母　 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30000"/>
              </a:lnSpc>
              <a:tabLst>
                <a:tab pos="1790700" algn="l"/>
              </a:tabLst>
            </a:pP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母　 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F2C6CB74-A8F8-40D5-99C8-DE0219B29993}"/>
              </a:ext>
            </a:extLst>
          </p:cNvPr>
          <p:cNvGrpSpPr/>
          <p:nvPr/>
        </p:nvGrpSpPr>
        <p:grpSpPr>
          <a:xfrm>
            <a:off x="7794237" y="1767133"/>
            <a:ext cx="1528628" cy="747473"/>
            <a:chOff x="5336378" y="2820080"/>
            <a:chExt cx="1891563" cy="898388"/>
          </a:xfrm>
        </p:grpSpPr>
        <p:sp>
          <p:nvSpPr>
            <p:cNvPr id="95" name="四角形: 角を丸くする 94">
              <a:extLst>
                <a:ext uri="{FF2B5EF4-FFF2-40B4-BE49-F238E27FC236}">
                  <a16:creationId xmlns:a16="http://schemas.microsoft.com/office/drawing/2014/main" id="{32DB04CF-7C76-4729-85B1-2E2C73197A1B}"/>
                </a:ext>
              </a:extLst>
            </p:cNvPr>
            <p:cNvSpPr/>
            <p:nvPr/>
          </p:nvSpPr>
          <p:spPr>
            <a:xfrm>
              <a:off x="5336378" y="2820080"/>
              <a:ext cx="1891563" cy="279264"/>
            </a:xfrm>
            <a:prstGeom prst="roundRect">
              <a:avLst>
                <a:gd name="adj" fmla="val 14983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4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080-XXX-XXXX </a:t>
              </a:r>
              <a:endParaRPr kumimoji="1" lang="ja-JP" altLang="en-US" sz="14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96" name="四角形: 角を丸くする 95">
              <a:extLst>
                <a:ext uri="{FF2B5EF4-FFF2-40B4-BE49-F238E27FC236}">
                  <a16:creationId xmlns:a16="http://schemas.microsoft.com/office/drawing/2014/main" id="{63013DED-BC93-4AAF-96A0-8738FF345CE1}"/>
                </a:ext>
              </a:extLst>
            </p:cNvPr>
            <p:cNvSpPr/>
            <p:nvPr/>
          </p:nvSpPr>
          <p:spPr>
            <a:xfrm>
              <a:off x="5336381" y="3134403"/>
              <a:ext cx="1889657" cy="279264"/>
            </a:xfrm>
            <a:prstGeom prst="roundRect">
              <a:avLst>
                <a:gd name="adj" fmla="val 14983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4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029-XXXX-XXXX</a:t>
              </a:r>
              <a:r>
                <a:rPr kumimoji="1" lang="en-US" altLang="ja-JP" sz="1400" dirty="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 </a:t>
              </a:r>
              <a:endParaRPr kumimoji="1" lang="ja-JP" altLang="en-US" sz="1400" dirty="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97" name="四角形: 角を丸くする 96">
              <a:extLst>
                <a:ext uri="{FF2B5EF4-FFF2-40B4-BE49-F238E27FC236}">
                  <a16:creationId xmlns:a16="http://schemas.microsoft.com/office/drawing/2014/main" id="{AEAFDC9D-7F02-40C1-AD8F-1BB21A5EC647}"/>
                </a:ext>
              </a:extLst>
            </p:cNvPr>
            <p:cNvSpPr/>
            <p:nvPr/>
          </p:nvSpPr>
          <p:spPr>
            <a:xfrm>
              <a:off x="5336380" y="3439204"/>
              <a:ext cx="1889657" cy="279264"/>
            </a:xfrm>
            <a:prstGeom prst="roundRect">
              <a:avLst>
                <a:gd name="adj" fmla="val 13344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4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080-XXXX-XXXX</a:t>
              </a:r>
              <a:r>
                <a:rPr kumimoji="1" lang="en-US" altLang="ja-JP" sz="1400" dirty="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 </a:t>
              </a:r>
              <a:endParaRPr kumimoji="1" lang="ja-JP" altLang="en-US" sz="1400" dirty="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sp>
        <p:nvSpPr>
          <p:cNvPr id="322" name="四角形: 角を丸くする 321">
            <a:extLst>
              <a:ext uri="{FF2B5EF4-FFF2-40B4-BE49-F238E27FC236}">
                <a16:creationId xmlns:a16="http://schemas.microsoft.com/office/drawing/2014/main" id="{06AC5F14-222D-47CA-B718-E46DEAAD5A3D}"/>
              </a:ext>
            </a:extLst>
          </p:cNvPr>
          <p:cNvSpPr/>
          <p:nvPr/>
        </p:nvSpPr>
        <p:spPr>
          <a:xfrm>
            <a:off x="7983252" y="4789076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t" anchorCtr="0"/>
          <a:lstStyle/>
          <a:p>
            <a:pPr>
              <a:lnSpc>
                <a:spcPct val="120000"/>
              </a:lnSpc>
            </a:pPr>
            <a:r>
              <a:rPr kumimoji="1" lang="en-US" altLang="ja-JP" sz="105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16</a:t>
            </a: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r>
              <a:rPr kumimoji="1" lang="en-US" altLang="ja-JP" sz="105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</a:t>
            </a:r>
            <a:r>
              <a:rPr kumimoji="1" lang="ja-JP" altLang="en-US" sz="105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地震発生</a:t>
            </a:r>
            <a:endParaRPr kumimoji="1" lang="en-US" altLang="ja-JP" sz="105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保護者へお迎えの連絡</a:t>
            </a:r>
            <a:endParaRPr kumimoji="1" lang="en-US" altLang="ja-JP" sz="105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父か母が</a:t>
            </a:r>
            <a:r>
              <a:rPr kumimoji="1" lang="en-US" altLang="ja-JP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時間以内に到着予定</a:t>
            </a:r>
          </a:p>
        </p:txBody>
      </p:sp>
      <p:sp>
        <p:nvSpPr>
          <p:cNvPr id="323" name="四角形: 角を丸くする 322">
            <a:extLst>
              <a:ext uri="{FF2B5EF4-FFF2-40B4-BE49-F238E27FC236}">
                <a16:creationId xmlns:a16="http://schemas.microsoft.com/office/drawing/2014/main" id="{E00AA465-D656-4199-A753-67D298F10120}"/>
              </a:ext>
            </a:extLst>
          </p:cNvPr>
          <p:cNvSpPr/>
          <p:nvPr/>
        </p:nvSpPr>
        <p:spPr>
          <a:xfrm>
            <a:off x="7983252" y="5470234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kumimoji="1" lang="en-US" altLang="ja-JP" sz="105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16</a:t>
            </a: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r>
              <a:rPr kumimoji="1" lang="en-US" altLang="ja-JP" sz="105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55</a:t>
            </a: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</a:t>
            </a:r>
            <a:r>
              <a:rPr kumimoji="1" lang="en-US" altLang="ja-JP" sz="105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父により引き取り完了</a:t>
            </a:r>
            <a:r>
              <a:rPr lang="ja-JP" altLang="en-US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r>
              <a:rPr kumimoji="1" lang="ja-JP" altLang="en-US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自宅に酸素ボンベの予備あること確認済み</a:t>
            </a:r>
          </a:p>
        </p:txBody>
      </p:sp>
      <p:sp>
        <p:nvSpPr>
          <p:cNvPr id="324" name="四角形: 角を丸くする 323">
            <a:extLst>
              <a:ext uri="{FF2B5EF4-FFF2-40B4-BE49-F238E27FC236}">
                <a16:creationId xmlns:a16="http://schemas.microsoft.com/office/drawing/2014/main" id="{DAE72E70-6F4D-4B74-A626-719ACC021C40}"/>
              </a:ext>
            </a:extLst>
          </p:cNvPr>
          <p:cNvSpPr/>
          <p:nvPr/>
        </p:nvSpPr>
        <p:spPr>
          <a:xfrm>
            <a:off x="7983252" y="6164048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時　　分</a:t>
            </a:r>
            <a:endParaRPr kumimoji="1" lang="ja-JP" altLang="en-US" sz="1050" b="1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5" name="四角形: 角を丸くする 324">
            <a:extLst>
              <a:ext uri="{FF2B5EF4-FFF2-40B4-BE49-F238E27FC236}">
                <a16:creationId xmlns:a16="http://schemas.microsoft.com/office/drawing/2014/main" id="{127A8AC0-8391-4264-B8C8-DCF4676E2C7B}"/>
              </a:ext>
            </a:extLst>
          </p:cNvPr>
          <p:cNvSpPr/>
          <p:nvPr/>
        </p:nvSpPr>
        <p:spPr>
          <a:xfrm>
            <a:off x="7983252" y="6845250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endParaRPr kumimoji="1" lang="ja-JP" altLang="en-US" sz="105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4" name="四角形: 角を丸くする 413">
            <a:extLst>
              <a:ext uri="{FF2B5EF4-FFF2-40B4-BE49-F238E27FC236}">
                <a16:creationId xmlns:a16="http://schemas.microsoft.com/office/drawing/2014/main" id="{7295C514-6C04-4C06-863A-467C7744D4C1}"/>
              </a:ext>
            </a:extLst>
          </p:cNvPr>
          <p:cNvSpPr/>
          <p:nvPr/>
        </p:nvSpPr>
        <p:spPr>
          <a:xfrm>
            <a:off x="7983253" y="4095218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lang="ja-JP" altLang="en-US" sz="1050" b="1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　　分</a:t>
            </a:r>
            <a:endParaRPr kumimoji="1" lang="ja-JP" altLang="en-US" sz="1050" b="1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5" name="四角形: 角を丸くする 414">
            <a:extLst>
              <a:ext uri="{FF2B5EF4-FFF2-40B4-BE49-F238E27FC236}">
                <a16:creationId xmlns:a16="http://schemas.microsoft.com/office/drawing/2014/main" id="{B2FFB350-9F87-4F84-BB92-8F57B49D8292}"/>
              </a:ext>
            </a:extLst>
          </p:cNvPr>
          <p:cNvSpPr/>
          <p:nvPr/>
        </p:nvSpPr>
        <p:spPr>
          <a:xfrm>
            <a:off x="7983252" y="7526408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kumimoji="1" lang="en-US" altLang="ja-JP" sz="105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18</a:t>
            </a: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r>
              <a:rPr kumimoji="1" lang="en-US" altLang="ja-JP" sz="105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</a:t>
            </a:r>
            <a:r>
              <a:rPr kumimoji="1" lang="en-US" altLang="ja-JP" sz="105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自宅で停電</a:t>
            </a:r>
            <a:endParaRPr kumimoji="1" lang="en-US" altLang="ja-JP" sz="105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東京電力パワーグリッドに連絡</a:t>
            </a:r>
            <a:endParaRPr kumimoji="1" lang="en-US" altLang="ja-JP" sz="105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バッテリー残量あと</a:t>
            </a:r>
            <a:r>
              <a:rPr kumimoji="1" lang="en-US" altLang="ja-JP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時間</a:t>
            </a:r>
          </a:p>
        </p:txBody>
      </p:sp>
      <p:sp>
        <p:nvSpPr>
          <p:cNvPr id="416" name="四角形: 角を丸くする 415">
            <a:extLst>
              <a:ext uri="{FF2B5EF4-FFF2-40B4-BE49-F238E27FC236}">
                <a16:creationId xmlns:a16="http://schemas.microsoft.com/office/drawing/2014/main" id="{B693A3F5-7B0A-4391-869A-3D976365F53F}"/>
              </a:ext>
            </a:extLst>
          </p:cNvPr>
          <p:cNvSpPr/>
          <p:nvPr/>
        </p:nvSpPr>
        <p:spPr>
          <a:xfrm>
            <a:off x="7983252" y="8220266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kumimoji="1" lang="en-US" altLang="ja-JP" sz="105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18</a:t>
            </a: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r>
              <a:rPr kumimoji="1" lang="en-US" altLang="ja-JP" sz="105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</a:t>
            </a:r>
            <a:endParaRPr kumimoji="1"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05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05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復電</a:t>
            </a:r>
            <a:endParaRPr kumimoji="1" lang="en-US" altLang="ja-JP" sz="105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7" name="四角形: 角を丸くする 416">
            <a:extLst>
              <a:ext uri="{FF2B5EF4-FFF2-40B4-BE49-F238E27FC236}">
                <a16:creationId xmlns:a16="http://schemas.microsoft.com/office/drawing/2014/main" id="{ACC27C87-4B04-4C44-B7D2-F1B8792A2018}"/>
              </a:ext>
            </a:extLst>
          </p:cNvPr>
          <p:cNvSpPr/>
          <p:nvPr/>
        </p:nvSpPr>
        <p:spPr>
          <a:xfrm>
            <a:off x="7983252" y="8901424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kumimoji="1" lang="ja-JP" altLang="en-US" sz="105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　　分</a:t>
            </a:r>
            <a:endParaRPr kumimoji="1"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8" name="四角形: 角を丸くする 417">
            <a:extLst>
              <a:ext uri="{FF2B5EF4-FFF2-40B4-BE49-F238E27FC236}">
                <a16:creationId xmlns:a16="http://schemas.microsoft.com/office/drawing/2014/main" id="{3650B216-F405-4D22-AA8E-A9484CEA01DD}"/>
              </a:ext>
            </a:extLst>
          </p:cNvPr>
          <p:cNvSpPr/>
          <p:nvPr/>
        </p:nvSpPr>
        <p:spPr>
          <a:xfrm>
            <a:off x="7983252" y="9582582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kumimoji="1" lang="ja-JP" altLang="en-US" sz="105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　　分</a:t>
            </a:r>
            <a:endParaRPr kumimoji="1" lang="ja-JP" altLang="en-US" sz="1050" b="1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9" name="四角形: 角を丸くする 418">
            <a:extLst>
              <a:ext uri="{FF2B5EF4-FFF2-40B4-BE49-F238E27FC236}">
                <a16:creationId xmlns:a16="http://schemas.microsoft.com/office/drawing/2014/main" id="{C90F5469-39F5-4F0F-B187-26A033CDEC28}"/>
              </a:ext>
            </a:extLst>
          </p:cNvPr>
          <p:cNvSpPr/>
          <p:nvPr/>
        </p:nvSpPr>
        <p:spPr>
          <a:xfrm>
            <a:off x="7983252" y="10276440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kumimoji="1" lang="ja-JP" altLang="en-US" sz="105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　　分</a:t>
            </a:r>
            <a:endParaRPr kumimoji="1" lang="ja-JP" altLang="en-US" sz="1050" b="1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20" name="四角形: 角を丸くする 419">
            <a:extLst>
              <a:ext uri="{FF2B5EF4-FFF2-40B4-BE49-F238E27FC236}">
                <a16:creationId xmlns:a16="http://schemas.microsoft.com/office/drawing/2014/main" id="{D239FC3E-E686-4985-97EA-86DCAF30D283}"/>
              </a:ext>
            </a:extLst>
          </p:cNvPr>
          <p:cNvSpPr/>
          <p:nvPr/>
        </p:nvSpPr>
        <p:spPr>
          <a:xfrm>
            <a:off x="7983253" y="10957598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kumimoji="1" lang="ja-JP" altLang="en-US" sz="105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　　分</a:t>
            </a:r>
            <a:endParaRPr kumimoji="1" lang="ja-JP" altLang="en-US" sz="1050" b="1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21" name="テキスト ボックス 420">
            <a:extLst>
              <a:ext uri="{FF2B5EF4-FFF2-40B4-BE49-F238E27FC236}">
                <a16:creationId xmlns:a16="http://schemas.microsoft.com/office/drawing/2014/main" id="{6B8B2CFE-A949-467E-B323-BF8456832801}"/>
              </a:ext>
            </a:extLst>
          </p:cNvPr>
          <p:cNvSpPr txBox="1"/>
          <p:nvPr/>
        </p:nvSpPr>
        <p:spPr>
          <a:xfrm>
            <a:off x="7966156" y="3747118"/>
            <a:ext cx="2095608" cy="29238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２０２５</a:t>
            </a:r>
            <a:r>
              <a:rPr kumimoji="1" lang="ja-JP" altLang="en-US" sz="120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ja-JP" altLang="en-US" sz="120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X</a:t>
            </a:r>
            <a:r>
              <a:rPr kumimoji="1" lang="ja-JP" altLang="en-US" sz="120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ja-JP" altLang="en-US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sz="1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XX </a:t>
            </a:r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</a:p>
        </p:txBody>
      </p:sp>
      <p:sp>
        <p:nvSpPr>
          <p:cNvPr id="422" name="テキスト ボックス 421">
            <a:extLst>
              <a:ext uri="{FF2B5EF4-FFF2-40B4-BE49-F238E27FC236}">
                <a16:creationId xmlns:a16="http://schemas.microsoft.com/office/drawing/2014/main" id="{C93216DF-88BC-4B99-A7D5-EF2B74835A61}"/>
              </a:ext>
            </a:extLst>
          </p:cNvPr>
          <p:cNvSpPr txBox="1"/>
          <p:nvPr/>
        </p:nvSpPr>
        <p:spPr>
          <a:xfrm>
            <a:off x="6925968" y="13248331"/>
            <a:ext cx="3247646" cy="11666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●電源確保が困難な時</a:t>
            </a:r>
            <a:endParaRPr kumimoji="1" lang="en-US" altLang="ja-JP" sz="1000" b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東京電力パワーグリッドに事前登録をしておくことで、災害発生時に「発電機」を借りられる場合があります。あらかじめ確認しましょう。</a:t>
            </a:r>
            <a:endParaRPr kumimoji="1" lang="en-US" altLang="ja-JP" sz="1000" b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●家の損壊、電気・水道が使えないなど避難が必要な時</a:t>
            </a:r>
            <a:endParaRPr kumimoji="1" lang="en-US" altLang="ja-JP" sz="1000" b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事前に避難所の場所や、知人宅等で避難ができる場所を記しておきましょう。</a:t>
            </a:r>
            <a:endParaRPr kumimoji="1" lang="en-US" altLang="ja-JP" sz="1000" b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24" name="四角形: 角を丸くする 423">
            <a:extLst>
              <a:ext uri="{FF2B5EF4-FFF2-40B4-BE49-F238E27FC236}">
                <a16:creationId xmlns:a16="http://schemas.microsoft.com/office/drawing/2014/main" id="{C2CB7058-5DC9-4FE1-868A-7E1876461847}"/>
              </a:ext>
            </a:extLst>
          </p:cNvPr>
          <p:cNvSpPr/>
          <p:nvPr/>
        </p:nvSpPr>
        <p:spPr>
          <a:xfrm>
            <a:off x="636426" y="13098019"/>
            <a:ext cx="3054106" cy="1319094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更新日／記載者</a:t>
            </a:r>
            <a:endParaRPr kumimoji="1" lang="en-US" altLang="ja-JP" sz="105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情報を定期的に更新し、更新日を記載しましょう</a:t>
            </a:r>
            <a:endParaRPr kumimoji="1" lang="en-US" altLang="ja-JP" sz="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05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kumimoji="1" lang="en-US" altLang="ja-JP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 </a:t>
            </a:r>
            <a:r>
              <a:rPr kumimoji="1" lang="en-US" altLang="ja-JP" sz="105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kumimoji="1" lang="en-US" altLang="ja-JP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 </a:t>
            </a:r>
            <a:r>
              <a:rPr kumimoji="1" lang="ja-JP" altLang="en-US" sz="105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１０</a:t>
            </a: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　（記載者　  </a:t>
            </a:r>
            <a:r>
              <a:rPr kumimoji="1" lang="ja-JP" altLang="en-US" sz="105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父</a:t>
            </a: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）</a:t>
            </a:r>
            <a:endParaRPr kumimoji="1" lang="en-US" altLang="ja-JP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  年    月     日　（記載者　        ）</a:t>
            </a:r>
            <a:endParaRPr kumimoji="1" lang="en-US" altLang="ja-JP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</a:t>
            </a: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    月     日　（記載者　        ）</a:t>
            </a:r>
            <a:endParaRPr kumimoji="1" lang="en-US" altLang="ja-JP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en-US" altLang="ja-JP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</a:t>
            </a:r>
            <a:r>
              <a:rPr kumimoji="1"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    月     日　（記載者　        ）</a:t>
            </a:r>
            <a:endParaRPr kumimoji="1" lang="en-US" altLang="ja-JP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5A9B5267-A0E0-41FF-A3AF-66437BDABEF5}"/>
              </a:ext>
            </a:extLst>
          </p:cNvPr>
          <p:cNvGrpSpPr/>
          <p:nvPr/>
        </p:nvGrpSpPr>
        <p:grpSpPr>
          <a:xfrm>
            <a:off x="620681" y="11126566"/>
            <a:ext cx="3576240" cy="1911918"/>
            <a:chOff x="620912" y="10984327"/>
            <a:chExt cx="3576240" cy="1911918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04" name="四角形: 角を丸くする 403">
              <a:extLst>
                <a:ext uri="{FF2B5EF4-FFF2-40B4-BE49-F238E27FC236}">
                  <a16:creationId xmlns:a16="http://schemas.microsoft.com/office/drawing/2014/main" id="{5E23CB22-70E5-4399-8C8C-15EBEF169DB9}"/>
                </a:ext>
              </a:extLst>
            </p:cNvPr>
            <p:cNvSpPr/>
            <p:nvPr/>
          </p:nvSpPr>
          <p:spPr>
            <a:xfrm>
              <a:off x="620912" y="10984327"/>
              <a:ext cx="3576240" cy="1911918"/>
            </a:xfrm>
            <a:prstGeom prst="roundRect">
              <a:avLst>
                <a:gd name="adj" fmla="val 3590"/>
              </a:avLst>
            </a:prstGeom>
            <a:grpFill/>
            <a:ln w="698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5" name="テキスト ボックス 404">
              <a:extLst>
                <a:ext uri="{FF2B5EF4-FFF2-40B4-BE49-F238E27FC236}">
                  <a16:creationId xmlns:a16="http://schemas.microsoft.com/office/drawing/2014/main" id="{09D6B584-28E6-416C-B911-2CD7F8434821}"/>
                </a:ext>
              </a:extLst>
            </p:cNvPr>
            <p:cNvSpPr txBox="1"/>
            <p:nvPr/>
          </p:nvSpPr>
          <p:spPr>
            <a:xfrm>
              <a:off x="689133" y="11351454"/>
              <a:ext cx="1055387" cy="1142344"/>
            </a:xfrm>
            <a:prstGeom prst="rect">
              <a:avLst/>
            </a:prstGeom>
            <a:grpFill/>
          </p:spPr>
          <p:txBody>
            <a:bodyPr wrap="none" rtlCol="0">
              <a:noAutofit/>
            </a:bodyPr>
            <a:lstStyle/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電　話</a:t>
              </a:r>
              <a:endParaRPr kumimoji="1" lang="en-US" altLang="ja-JP" sz="1200" b="1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メール</a:t>
              </a:r>
              <a:endParaRPr kumimoji="1" lang="en-US" altLang="ja-JP" sz="1200" b="1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預けている物</a:t>
              </a:r>
              <a:endParaRPr kumimoji="1" lang="en-US" altLang="ja-JP" sz="1200" b="1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06" name="テキスト ボックス 405">
              <a:extLst>
                <a:ext uri="{FF2B5EF4-FFF2-40B4-BE49-F238E27FC236}">
                  <a16:creationId xmlns:a16="http://schemas.microsoft.com/office/drawing/2014/main" id="{F53D09C0-96B9-42DA-87B4-05B418A5CC78}"/>
                </a:ext>
              </a:extLst>
            </p:cNvPr>
            <p:cNvSpPr txBox="1"/>
            <p:nvPr/>
          </p:nvSpPr>
          <p:spPr>
            <a:xfrm>
              <a:off x="673115" y="11052182"/>
              <a:ext cx="3426384" cy="3113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72000" tIns="72000" rIns="72000" bIns="108000" rtlCol="0" anchor="ctr" anchorCtr="0">
              <a:noAutofit/>
            </a:bodyPr>
            <a:lstStyle/>
            <a:p>
              <a:r>
                <a:rPr kumimoji="1" lang="ja-JP" altLang="en-US" sz="1400" b="1" dirty="0">
                  <a:solidFill>
                    <a:srgbClr val="008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つくば市役所 障害福祉課</a:t>
              </a:r>
            </a:p>
          </p:txBody>
        </p:sp>
        <p:sp>
          <p:nvSpPr>
            <p:cNvPr id="411" name="四角形: 角を丸くする 410">
              <a:extLst>
                <a:ext uri="{FF2B5EF4-FFF2-40B4-BE49-F238E27FC236}">
                  <a16:creationId xmlns:a16="http://schemas.microsoft.com/office/drawing/2014/main" id="{C33D10CE-546A-4895-9AB9-A1E77027920D}"/>
                </a:ext>
              </a:extLst>
            </p:cNvPr>
            <p:cNvSpPr/>
            <p:nvPr/>
          </p:nvSpPr>
          <p:spPr>
            <a:xfrm>
              <a:off x="1254628" y="11687049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XXXXXXXXXX@city.tsukuba.lg.jp </a:t>
              </a:r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12" name="四角形: 角を丸くする 411">
              <a:extLst>
                <a:ext uri="{FF2B5EF4-FFF2-40B4-BE49-F238E27FC236}">
                  <a16:creationId xmlns:a16="http://schemas.microsoft.com/office/drawing/2014/main" id="{3797AD95-9563-4822-8622-FE8A09D969A2}"/>
                </a:ext>
              </a:extLst>
            </p:cNvPr>
            <p:cNvSpPr/>
            <p:nvPr/>
          </p:nvSpPr>
          <p:spPr>
            <a:xfrm>
              <a:off x="1254628" y="11405674"/>
              <a:ext cx="1370276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>
                  <a:solidFill>
                    <a:schemeClr val="tx1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029-883-1111</a:t>
              </a:r>
              <a:endParaRPr kumimoji="1" lang="ja-JP" altLang="en-US" sz="12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13" name="四角形: 角を丸くする 412">
              <a:extLst>
                <a:ext uri="{FF2B5EF4-FFF2-40B4-BE49-F238E27FC236}">
                  <a16:creationId xmlns:a16="http://schemas.microsoft.com/office/drawing/2014/main" id="{9FA899FA-DE4E-4D00-A2E8-602B008FFFAD}"/>
                </a:ext>
              </a:extLst>
            </p:cNvPr>
            <p:cNvSpPr/>
            <p:nvPr/>
          </p:nvSpPr>
          <p:spPr>
            <a:xfrm>
              <a:off x="2661068" y="11405674"/>
              <a:ext cx="146674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>
                  <a:solidFill>
                    <a:schemeClr val="tx1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平日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8:45-16:30</a:t>
              </a:r>
              <a:endParaRPr kumimoji="1" lang="ja-JP" altLang="en-US" sz="1200" dirty="0">
                <a:solidFill>
                  <a:schemeClr val="tx1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25" name="四角形: 角を丸くする 424">
              <a:extLst>
                <a:ext uri="{FF2B5EF4-FFF2-40B4-BE49-F238E27FC236}">
                  <a16:creationId xmlns:a16="http://schemas.microsoft.com/office/drawing/2014/main" id="{4144A654-65CD-4A43-A090-CCAD5B020001}"/>
                </a:ext>
              </a:extLst>
            </p:cNvPr>
            <p:cNvSpPr/>
            <p:nvPr/>
          </p:nvSpPr>
          <p:spPr>
            <a:xfrm>
              <a:off x="747446" y="12220170"/>
              <a:ext cx="3380363" cy="563636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栄養剤、チューブ、呼吸器の回路予備</a:t>
              </a: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5DB2650D-7F41-42B3-A53F-F5419610BE08}"/>
                </a:ext>
              </a:extLst>
            </p:cNvPr>
            <p:cNvSpPr/>
            <p:nvPr/>
          </p:nvSpPr>
          <p:spPr>
            <a:xfrm>
              <a:off x="1733373" y="11950131"/>
              <a:ext cx="1141659" cy="269241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>
                <a:lnSpc>
                  <a:spcPct val="130000"/>
                </a:lnSpc>
                <a:tabLst>
                  <a:tab pos="1790700" algn="l"/>
                </a:tabLst>
              </a:pPr>
              <a:r>
                <a:rPr kumimoji="1" lang="ja-JP" altLang="en-US" sz="105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□あり　　□なし</a:t>
              </a:r>
              <a:endParaRPr kumimoji="1" lang="en-US" altLang="ja-JP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0734BAE0-C7CE-4F66-AAE2-BF6F79F94727}"/>
                </a:ext>
              </a:extLst>
            </p:cNvPr>
            <p:cNvSpPr/>
            <p:nvPr/>
          </p:nvSpPr>
          <p:spPr>
            <a:xfrm>
              <a:off x="1724579" y="11956964"/>
              <a:ext cx="378630" cy="261610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r>
                <a:rPr kumimoji="1"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✔</a:t>
              </a:r>
              <a:endParaRPr lang="ja-JP" altLang="en-US" sz="11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466067AA-42C2-42C5-ABDE-CD5EED00B966}"/>
              </a:ext>
            </a:extLst>
          </p:cNvPr>
          <p:cNvGrpSpPr/>
          <p:nvPr/>
        </p:nvGrpSpPr>
        <p:grpSpPr>
          <a:xfrm>
            <a:off x="620680" y="9170637"/>
            <a:ext cx="3576240" cy="1907671"/>
            <a:chOff x="620680" y="9036017"/>
            <a:chExt cx="3576240" cy="1907671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47" name="四角形: 角を丸くする 446">
              <a:extLst>
                <a:ext uri="{FF2B5EF4-FFF2-40B4-BE49-F238E27FC236}">
                  <a16:creationId xmlns:a16="http://schemas.microsoft.com/office/drawing/2014/main" id="{E8102BB2-E91B-4EC7-BDA3-CF72DE73BB83}"/>
                </a:ext>
              </a:extLst>
            </p:cNvPr>
            <p:cNvSpPr/>
            <p:nvPr/>
          </p:nvSpPr>
          <p:spPr>
            <a:xfrm>
              <a:off x="620680" y="9036017"/>
              <a:ext cx="3576240" cy="1907671"/>
            </a:xfrm>
            <a:prstGeom prst="roundRect">
              <a:avLst>
                <a:gd name="adj" fmla="val 3590"/>
              </a:avLst>
            </a:prstGeom>
            <a:grpFill/>
            <a:ln w="698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8" name="テキスト ボックス 447">
              <a:extLst>
                <a:ext uri="{FF2B5EF4-FFF2-40B4-BE49-F238E27FC236}">
                  <a16:creationId xmlns:a16="http://schemas.microsoft.com/office/drawing/2014/main" id="{52A65753-0D34-4FA7-BA1C-F79C40E35430}"/>
                </a:ext>
              </a:extLst>
            </p:cNvPr>
            <p:cNvSpPr txBox="1"/>
            <p:nvPr/>
          </p:nvSpPr>
          <p:spPr>
            <a:xfrm>
              <a:off x="673115" y="9402905"/>
              <a:ext cx="1046936" cy="1390336"/>
            </a:xfrm>
            <a:prstGeom prst="rect">
              <a:avLst/>
            </a:prstGeom>
            <a:grpFill/>
          </p:spPr>
          <p:txBody>
            <a:bodyPr wrap="none" rtlCol="0">
              <a:noAutofit/>
            </a:bodyPr>
            <a:lstStyle/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電　話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その他の連絡手段　□メール　□トークアプリ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災害時の役割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50" name="四角形: 角を丸くする 449">
              <a:extLst>
                <a:ext uri="{FF2B5EF4-FFF2-40B4-BE49-F238E27FC236}">
                  <a16:creationId xmlns:a16="http://schemas.microsoft.com/office/drawing/2014/main" id="{B57F0FB3-F93E-44B0-88D7-5305A39593E3}"/>
                </a:ext>
              </a:extLst>
            </p:cNvPr>
            <p:cNvSpPr/>
            <p:nvPr/>
          </p:nvSpPr>
          <p:spPr>
            <a:xfrm>
              <a:off x="1733814" y="10553466"/>
              <a:ext cx="2365686" cy="32181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体調不良時の相談</a:t>
              </a:r>
            </a:p>
          </p:txBody>
        </p:sp>
        <p:sp>
          <p:nvSpPr>
            <p:cNvPr id="451" name="テキスト ボックス 450">
              <a:extLst>
                <a:ext uri="{FF2B5EF4-FFF2-40B4-BE49-F238E27FC236}">
                  <a16:creationId xmlns:a16="http://schemas.microsoft.com/office/drawing/2014/main" id="{2B7B8946-0890-47AE-BB87-F59F56423DE0}"/>
                </a:ext>
              </a:extLst>
            </p:cNvPr>
            <p:cNvSpPr txBox="1"/>
            <p:nvPr/>
          </p:nvSpPr>
          <p:spPr>
            <a:xfrm>
              <a:off x="673115" y="9099626"/>
              <a:ext cx="3426384" cy="29927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72000" tIns="72000" rIns="72000" bIns="108000" rtlCol="0" anchor="ctr" anchorCtr="0">
              <a:noAutofit/>
            </a:bodyPr>
            <a:lstStyle/>
            <a:p>
              <a:r>
                <a:rPr kumimoji="1" lang="ja-JP" altLang="en-US" sz="1400" b="1" dirty="0">
                  <a:solidFill>
                    <a:srgbClr val="008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訪問看護</a:t>
              </a:r>
            </a:p>
          </p:txBody>
        </p:sp>
        <p:sp>
          <p:nvSpPr>
            <p:cNvPr id="453" name="四角形: 角を丸くする 452">
              <a:extLst>
                <a:ext uri="{FF2B5EF4-FFF2-40B4-BE49-F238E27FC236}">
                  <a16:creationId xmlns:a16="http://schemas.microsoft.com/office/drawing/2014/main" id="{82BACEAC-4226-4596-A486-C1E4CDEB78DE}"/>
                </a:ext>
              </a:extLst>
            </p:cNvPr>
            <p:cNvSpPr/>
            <p:nvPr/>
          </p:nvSpPr>
          <p:spPr>
            <a:xfrm>
              <a:off x="1237819" y="9993091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XXXXXXXXXX@gmail.com </a:t>
              </a:r>
              <a:r>
                <a:rPr kumimoji="1" lang="ja-JP" altLang="en-US" sz="1200" dirty="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　　</a:t>
              </a:r>
              <a:r>
                <a:rPr kumimoji="1" lang="ja-JP" altLang="en-US" sz="7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担当名</a:t>
              </a:r>
              <a:endPara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54" name="四角形: 角を丸くする 453">
              <a:extLst>
                <a:ext uri="{FF2B5EF4-FFF2-40B4-BE49-F238E27FC236}">
                  <a16:creationId xmlns:a16="http://schemas.microsoft.com/office/drawing/2014/main" id="{1F786379-1A0C-44F1-96E7-D14F781AAD3C}"/>
                </a:ext>
              </a:extLst>
            </p:cNvPr>
            <p:cNvSpPr/>
            <p:nvPr/>
          </p:nvSpPr>
          <p:spPr>
            <a:xfrm>
              <a:off x="1237819" y="9452637"/>
              <a:ext cx="1262565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029-XXX-XXXX</a:t>
              </a:r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55" name="四角形: 角を丸くする 454">
              <a:extLst>
                <a:ext uri="{FF2B5EF4-FFF2-40B4-BE49-F238E27FC236}">
                  <a16:creationId xmlns:a16="http://schemas.microsoft.com/office/drawing/2014/main" id="{A65EDB87-15F9-4237-B42A-000A3C8F0302}"/>
                </a:ext>
              </a:extLst>
            </p:cNvPr>
            <p:cNvSpPr/>
            <p:nvPr/>
          </p:nvSpPr>
          <p:spPr>
            <a:xfrm>
              <a:off x="2536548" y="9452637"/>
              <a:ext cx="1574453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080-XXX-XXXX</a:t>
              </a:r>
              <a:endParaRPr kumimoji="1" lang="ja-JP" altLang="en-US" sz="1200" dirty="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56" name="四角形: 角を丸くする 455">
              <a:extLst>
                <a:ext uri="{FF2B5EF4-FFF2-40B4-BE49-F238E27FC236}">
                  <a16:creationId xmlns:a16="http://schemas.microsoft.com/office/drawing/2014/main" id="{9CAAAF3E-E18C-4BB9-BEF3-0E95D74FAF7D}"/>
                </a:ext>
              </a:extLst>
            </p:cNvPr>
            <p:cNvSpPr/>
            <p:nvPr/>
          </p:nvSpPr>
          <p:spPr>
            <a:xfrm>
              <a:off x="1230199" y="10267411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57" name="正方形/長方形 456">
              <a:extLst>
                <a:ext uri="{FF2B5EF4-FFF2-40B4-BE49-F238E27FC236}">
                  <a16:creationId xmlns:a16="http://schemas.microsoft.com/office/drawing/2014/main" id="{1EADFA16-716B-470B-B12A-0734BE24B76B}"/>
                </a:ext>
              </a:extLst>
            </p:cNvPr>
            <p:cNvSpPr/>
            <p:nvPr/>
          </p:nvSpPr>
          <p:spPr>
            <a:xfrm>
              <a:off x="1998940" y="9722508"/>
              <a:ext cx="378630" cy="261610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r>
                <a:rPr kumimoji="1"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✔</a:t>
              </a:r>
              <a:endParaRPr lang="ja-JP" alt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449" name="四角形: 角を丸くする 448">
              <a:extLst>
                <a:ext uri="{FF2B5EF4-FFF2-40B4-BE49-F238E27FC236}">
                  <a16:creationId xmlns:a16="http://schemas.microsoft.com/office/drawing/2014/main" id="{58D67BAB-B449-4449-A56C-2D3208E58154}"/>
                </a:ext>
              </a:extLst>
            </p:cNvPr>
            <p:cNvSpPr/>
            <p:nvPr/>
          </p:nvSpPr>
          <p:spPr>
            <a:xfrm>
              <a:off x="1712782" y="9104423"/>
              <a:ext cx="2204949" cy="294475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訪問看護ステーション</a:t>
              </a:r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G  </a:t>
              </a:r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DB86E329-CDCB-4963-965C-127220DC81BB}"/>
              </a:ext>
            </a:extLst>
          </p:cNvPr>
          <p:cNvGrpSpPr/>
          <p:nvPr/>
        </p:nvGrpSpPr>
        <p:grpSpPr>
          <a:xfrm>
            <a:off x="4262020" y="9157937"/>
            <a:ext cx="3547606" cy="1920371"/>
            <a:chOff x="4355270" y="9023317"/>
            <a:chExt cx="3547606" cy="1920371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433" name="グループ化 432">
              <a:extLst>
                <a:ext uri="{FF2B5EF4-FFF2-40B4-BE49-F238E27FC236}">
                  <a16:creationId xmlns:a16="http://schemas.microsoft.com/office/drawing/2014/main" id="{6A090BD8-ABD8-451B-A78A-0D2387E825E7}"/>
                </a:ext>
              </a:extLst>
            </p:cNvPr>
            <p:cNvGrpSpPr/>
            <p:nvPr/>
          </p:nvGrpSpPr>
          <p:grpSpPr>
            <a:xfrm>
              <a:off x="4355270" y="9023317"/>
              <a:ext cx="3547606" cy="1920371"/>
              <a:chOff x="5487161" y="3758024"/>
              <a:chExt cx="4567429" cy="1577838"/>
            </a:xfrm>
            <a:grpFill/>
          </p:grpSpPr>
          <p:sp>
            <p:nvSpPr>
              <p:cNvPr id="434" name="四角形: 角を丸くする 433">
                <a:extLst>
                  <a:ext uri="{FF2B5EF4-FFF2-40B4-BE49-F238E27FC236}">
                    <a16:creationId xmlns:a16="http://schemas.microsoft.com/office/drawing/2014/main" id="{AEBFC294-D1C6-4741-AB38-09F0A2B64965}"/>
                  </a:ext>
                </a:extLst>
              </p:cNvPr>
              <p:cNvSpPr/>
              <p:nvPr/>
            </p:nvSpPr>
            <p:spPr>
              <a:xfrm>
                <a:off x="5487161" y="3758024"/>
                <a:ext cx="4567429" cy="1577838"/>
              </a:xfrm>
              <a:prstGeom prst="roundRect">
                <a:avLst>
                  <a:gd name="adj" fmla="val 3590"/>
                </a:avLst>
              </a:prstGeom>
              <a:grpFill/>
              <a:ln w="698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5" name="テキスト ボックス 434">
                <a:extLst>
                  <a:ext uri="{FF2B5EF4-FFF2-40B4-BE49-F238E27FC236}">
                    <a16:creationId xmlns:a16="http://schemas.microsoft.com/office/drawing/2014/main" id="{2E7696D3-610D-469F-BD49-284A7ADD8514}"/>
                  </a:ext>
                </a:extLst>
              </p:cNvPr>
              <p:cNvSpPr txBox="1"/>
              <p:nvPr/>
            </p:nvSpPr>
            <p:spPr>
              <a:xfrm>
                <a:off x="5554668" y="4069906"/>
                <a:ext cx="1347896" cy="1142344"/>
              </a:xfrm>
              <a:prstGeom prst="rect">
                <a:avLst/>
              </a:prstGeom>
              <a:grpFill/>
            </p:spPr>
            <p:txBody>
              <a:bodyPr wrap="none" rtlCol="0">
                <a:noAutofit/>
              </a:bodyPr>
              <a:lstStyle/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電　話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その他の連絡手段　□メール　□トークアプリ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災害時の役割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437" name="四角形: 角を丸くする 436">
                <a:extLst>
                  <a:ext uri="{FF2B5EF4-FFF2-40B4-BE49-F238E27FC236}">
                    <a16:creationId xmlns:a16="http://schemas.microsoft.com/office/drawing/2014/main" id="{CC4B4CC0-6285-4326-8EB3-6121FB2AB110}"/>
                  </a:ext>
                </a:extLst>
              </p:cNvPr>
              <p:cNvSpPr/>
              <p:nvPr/>
            </p:nvSpPr>
            <p:spPr>
              <a:xfrm>
                <a:off x="6920284" y="5015243"/>
                <a:ext cx="3045745" cy="264409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1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自宅停電時、避難させてもらえる</a:t>
                </a:r>
              </a:p>
            </p:txBody>
          </p:sp>
          <p:sp>
            <p:nvSpPr>
              <p:cNvPr id="438" name="テキスト ボックス 437">
                <a:extLst>
                  <a:ext uri="{FF2B5EF4-FFF2-40B4-BE49-F238E27FC236}">
                    <a16:creationId xmlns:a16="http://schemas.microsoft.com/office/drawing/2014/main" id="{BB0A9DC1-8B56-42DD-B43E-17462585BF5B}"/>
                  </a:ext>
                </a:extLst>
              </p:cNvPr>
              <p:cNvSpPr txBox="1"/>
              <p:nvPr/>
            </p:nvSpPr>
            <p:spPr>
              <a:xfrm>
                <a:off x="5554663" y="3820722"/>
                <a:ext cx="4405548" cy="24589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72000" tIns="72000" rIns="72000" bIns="108000" rtlCol="0" anchor="ctr" anchorCtr="0">
                <a:noAutofit/>
              </a:bodyPr>
              <a:lstStyle/>
              <a:p>
                <a:r>
                  <a:rPr kumimoji="1" lang="ja-JP" altLang="en-US" sz="1400" b="1" dirty="0">
                    <a:solidFill>
                      <a:srgbClr val="FF0000"/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祖父母宅</a:t>
                </a:r>
              </a:p>
            </p:txBody>
          </p:sp>
          <p:sp>
            <p:nvSpPr>
              <p:cNvPr id="436" name="四角形: 角を丸くする 435">
                <a:extLst>
                  <a:ext uri="{FF2B5EF4-FFF2-40B4-BE49-F238E27FC236}">
                    <a16:creationId xmlns:a16="http://schemas.microsoft.com/office/drawing/2014/main" id="{2A7748AC-3C5A-4FEC-BCDF-EEB5FFC3E517}"/>
                  </a:ext>
                </a:extLst>
              </p:cNvPr>
              <p:cNvSpPr/>
              <p:nvPr/>
            </p:nvSpPr>
            <p:spPr>
              <a:xfrm>
                <a:off x="7127228" y="3824663"/>
                <a:ext cx="2507182" cy="241950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つくば　はなこ</a:t>
                </a:r>
                <a:r>
                  <a:rPr kumimoji="1" lang="en-US" altLang="ja-JP" sz="12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  </a:t>
                </a:r>
                <a:endParaRPr kumimoji="1" lang="ja-JP" altLang="en-US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</p:grpSp>
        <p:sp>
          <p:nvSpPr>
            <p:cNvPr id="440" name="四角形: 角を丸くする 439">
              <a:extLst>
                <a:ext uri="{FF2B5EF4-FFF2-40B4-BE49-F238E27FC236}">
                  <a16:creationId xmlns:a16="http://schemas.microsoft.com/office/drawing/2014/main" id="{44D68289-A1F3-4D3A-B3D0-EDA94467CA6F}"/>
                </a:ext>
              </a:extLst>
            </p:cNvPr>
            <p:cNvSpPr/>
            <p:nvPr/>
          </p:nvSpPr>
          <p:spPr>
            <a:xfrm>
              <a:off x="4972409" y="9993091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XXXXXXXXXX@gmail.com </a:t>
              </a:r>
              <a:r>
                <a:rPr kumimoji="1" lang="ja-JP" altLang="en-US" sz="1200" dirty="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　　</a:t>
              </a:r>
              <a:r>
                <a:rPr kumimoji="1" lang="ja-JP" altLang="en-US" sz="7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担当名</a:t>
              </a:r>
              <a:endPara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43" name="四角形: 角を丸くする 442">
              <a:extLst>
                <a:ext uri="{FF2B5EF4-FFF2-40B4-BE49-F238E27FC236}">
                  <a16:creationId xmlns:a16="http://schemas.microsoft.com/office/drawing/2014/main" id="{ADDF2A0C-AF40-4320-86D5-B82B72EC7DC8}"/>
                </a:ext>
              </a:extLst>
            </p:cNvPr>
            <p:cNvSpPr/>
            <p:nvPr/>
          </p:nvSpPr>
          <p:spPr>
            <a:xfrm>
              <a:off x="4964789" y="10267411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父母、祖父母の</a:t>
              </a:r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LINE</a:t>
              </a:r>
              <a:r>
                <a:rPr kumimoji="1" lang="ja-JP" altLang="en-US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グループあり</a:t>
              </a:r>
            </a:p>
          </p:txBody>
        </p:sp>
        <p:sp>
          <p:nvSpPr>
            <p:cNvPr id="444" name="正方形/長方形 443">
              <a:extLst>
                <a:ext uri="{FF2B5EF4-FFF2-40B4-BE49-F238E27FC236}">
                  <a16:creationId xmlns:a16="http://schemas.microsoft.com/office/drawing/2014/main" id="{69A1471A-277D-49EE-8A15-7EBFFD28884E}"/>
                </a:ext>
              </a:extLst>
            </p:cNvPr>
            <p:cNvSpPr/>
            <p:nvPr/>
          </p:nvSpPr>
          <p:spPr>
            <a:xfrm>
              <a:off x="5733530" y="9722508"/>
              <a:ext cx="378630" cy="261610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r>
                <a:rPr kumimoji="1"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✔</a:t>
              </a:r>
              <a:endParaRPr lang="ja-JP" alt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445" name="正方形/長方形 444">
              <a:extLst>
                <a:ext uri="{FF2B5EF4-FFF2-40B4-BE49-F238E27FC236}">
                  <a16:creationId xmlns:a16="http://schemas.microsoft.com/office/drawing/2014/main" id="{368395FC-F71A-4BB7-B2E7-9092A3C0E7DB}"/>
                </a:ext>
              </a:extLst>
            </p:cNvPr>
            <p:cNvSpPr/>
            <p:nvPr/>
          </p:nvSpPr>
          <p:spPr>
            <a:xfrm>
              <a:off x="6420076" y="9715632"/>
              <a:ext cx="378630" cy="261610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r>
                <a:rPr kumimoji="1"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✔</a:t>
              </a:r>
              <a:endParaRPr lang="ja-JP" alt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459" name="四角形: 角を丸くする 458">
              <a:extLst>
                <a:ext uri="{FF2B5EF4-FFF2-40B4-BE49-F238E27FC236}">
                  <a16:creationId xmlns:a16="http://schemas.microsoft.com/office/drawing/2014/main" id="{0BDF8479-69B3-4DBF-A3A6-1039C3211D55}"/>
                </a:ext>
              </a:extLst>
            </p:cNvPr>
            <p:cNvSpPr/>
            <p:nvPr/>
          </p:nvSpPr>
          <p:spPr>
            <a:xfrm>
              <a:off x="4960907" y="9472608"/>
              <a:ext cx="1262565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029-XXX-XXXX</a:t>
              </a:r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60" name="四角形: 角を丸くする 459">
              <a:extLst>
                <a:ext uri="{FF2B5EF4-FFF2-40B4-BE49-F238E27FC236}">
                  <a16:creationId xmlns:a16="http://schemas.microsoft.com/office/drawing/2014/main" id="{5E05146D-AC53-4A2B-92B9-CCF1AB78AB4C}"/>
                </a:ext>
              </a:extLst>
            </p:cNvPr>
            <p:cNvSpPr/>
            <p:nvPr/>
          </p:nvSpPr>
          <p:spPr>
            <a:xfrm>
              <a:off x="6259636" y="9472608"/>
              <a:ext cx="1574453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080-XXX-XXXX</a:t>
              </a:r>
              <a:r>
                <a:rPr kumimoji="1" lang="en-US" altLang="ja-JP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 </a:t>
              </a:r>
              <a:r>
                <a:rPr kumimoji="1" lang="ja-JP" altLang="en-US" sz="800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祖母</a:t>
              </a:r>
              <a:r>
                <a:rPr kumimoji="1" lang="ja-JP" altLang="en-US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r>
                <a:rPr kumimoji="1" lang="en-US" altLang="ja-JP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)</a:t>
              </a:r>
              <a:endParaRPr kumimoji="1" lang="ja-JP" altLang="en-US" sz="1200" dirty="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1C7CD6AE-D03A-4C75-89DF-917716F4E0F1}"/>
              </a:ext>
            </a:extLst>
          </p:cNvPr>
          <p:cNvGrpSpPr/>
          <p:nvPr/>
        </p:nvGrpSpPr>
        <p:grpSpPr>
          <a:xfrm>
            <a:off x="620680" y="7213051"/>
            <a:ext cx="3565901" cy="1905151"/>
            <a:chOff x="634199" y="7086517"/>
            <a:chExt cx="3565901" cy="1905151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62" name="四角形: 角を丸くする 461">
              <a:extLst>
                <a:ext uri="{FF2B5EF4-FFF2-40B4-BE49-F238E27FC236}">
                  <a16:creationId xmlns:a16="http://schemas.microsoft.com/office/drawing/2014/main" id="{1253C88E-B407-418A-BA57-BA8565DEB5F9}"/>
                </a:ext>
              </a:extLst>
            </p:cNvPr>
            <p:cNvSpPr/>
            <p:nvPr/>
          </p:nvSpPr>
          <p:spPr>
            <a:xfrm>
              <a:off x="634199" y="7086517"/>
              <a:ext cx="3565901" cy="1905151"/>
            </a:xfrm>
            <a:prstGeom prst="roundRect">
              <a:avLst>
                <a:gd name="adj" fmla="val 3590"/>
              </a:avLst>
            </a:prstGeom>
            <a:grpFill/>
            <a:ln w="698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3" name="テキスト ボックス 462">
              <a:extLst>
                <a:ext uri="{FF2B5EF4-FFF2-40B4-BE49-F238E27FC236}">
                  <a16:creationId xmlns:a16="http://schemas.microsoft.com/office/drawing/2014/main" id="{C10129D7-5621-4621-8C51-208DEF9A2CD2}"/>
                </a:ext>
              </a:extLst>
            </p:cNvPr>
            <p:cNvSpPr txBox="1"/>
            <p:nvPr/>
          </p:nvSpPr>
          <p:spPr>
            <a:xfrm>
              <a:off x="686634" y="7450885"/>
              <a:ext cx="1046936" cy="1390336"/>
            </a:xfrm>
            <a:prstGeom prst="rect">
              <a:avLst/>
            </a:prstGeom>
            <a:grpFill/>
          </p:spPr>
          <p:txBody>
            <a:bodyPr wrap="none" rtlCol="0">
              <a:noAutofit/>
            </a:bodyPr>
            <a:lstStyle/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電　話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その他の連絡手段　□メール　□トークアプリ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災害時の役割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65" name="四角形: 角を丸くする 464">
              <a:extLst>
                <a:ext uri="{FF2B5EF4-FFF2-40B4-BE49-F238E27FC236}">
                  <a16:creationId xmlns:a16="http://schemas.microsoft.com/office/drawing/2014/main" id="{4E963A45-19C5-475C-898F-F46B3DE2EB29}"/>
                </a:ext>
              </a:extLst>
            </p:cNvPr>
            <p:cNvSpPr/>
            <p:nvPr/>
          </p:nvSpPr>
          <p:spPr>
            <a:xfrm>
              <a:off x="1747333" y="8601446"/>
              <a:ext cx="2365686" cy="32181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体調不良時の治療・電源の相談</a:t>
              </a:r>
            </a:p>
          </p:txBody>
        </p:sp>
        <p:sp>
          <p:nvSpPr>
            <p:cNvPr id="466" name="テキスト ボックス 465">
              <a:extLst>
                <a:ext uri="{FF2B5EF4-FFF2-40B4-BE49-F238E27FC236}">
                  <a16:creationId xmlns:a16="http://schemas.microsoft.com/office/drawing/2014/main" id="{9C718E10-47D3-4847-B666-EE876760676D}"/>
                </a:ext>
              </a:extLst>
            </p:cNvPr>
            <p:cNvSpPr txBox="1"/>
            <p:nvPr/>
          </p:nvSpPr>
          <p:spPr>
            <a:xfrm>
              <a:off x="686634" y="7147606"/>
              <a:ext cx="3437886" cy="29927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72000" tIns="72000" rIns="72000" bIns="108000" rtlCol="0" anchor="ctr" anchorCtr="0">
              <a:noAutofit/>
            </a:bodyPr>
            <a:lstStyle/>
            <a:p>
              <a:r>
                <a:rPr kumimoji="1" lang="ja-JP" altLang="en-US" sz="1400" b="1" dirty="0">
                  <a:solidFill>
                    <a:srgbClr val="008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病院２</a:t>
              </a:r>
              <a:r>
                <a:rPr kumimoji="1" lang="ja-JP" altLang="en-US" sz="900" b="1" dirty="0">
                  <a:solidFill>
                    <a:srgbClr val="008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（かかりつけ医）</a:t>
              </a:r>
              <a:endParaRPr kumimoji="1" lang="en-US" altLang="ja-JP" sz="1400" b="1" dirty="0">
                <a:solidFill>
                  <a:srgbClr val="008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68" name="四角形: 角を丸くする 467">
              <a:extLst>
                <a:ext uri="{FF2B5EF4-FFF2-40B4-BE49-F238E27FC236}">
                  <a16:creationId xmlns:a16="http://schemas.microsoft.com/office/drawing/2014/main" id="{4518E950-7AA0-45E3-9C11-7EA8E1CB119A}"/>
                </a:ext>
              </a:extLst>
            </p:cNvPr>
            <p:cNvSpPr/>
            <p:nvPr/>
          </p:nvSpPr>
          <p:spPr>
            <a:xfrm>
              <a:off x="1251338" y="8041071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XXXXXXXXXX@gmail.com</a:t>
              </a:r>
              <a:r>
                <a:rPr kumimoji="1" lang="en-US" altLang="ja-JP" sz="1200" dirty="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 </a:t>
              </a:r>
              <a:r>
                <a:rPr kumimoji="1" lang="ja-JP" altLang="en-US" sz="1200" dirty="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　　</a:t>
              </a:r>
              <a:r>
                <a:rPr kumimoji="1" lang="ja-JP" altLang="en-US" sz="7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担当名</a:t>
              </a:r>
              <a:endPara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69" name="四角形: 角を丸くする 468">
              <a:extLst>
                <a:ext uri="{FF2B5EF4-FFF2-40B4-BE49-F238E27FC236}">
                  <a16:creationId xmlns:a16="http://schemas.microsoft.com/office/drawing/2014/main" id="{3E86D461-894C-4846-9FB2-510D3E754DFB}"/>
                </a:ext>
              </a:extLst>
            </p:cNvPr>
            <p:cNvSpPr/>
            <p:nvPr/>
          </p:nvSpPr>
          <p:spPr>
            <a:xfrm>
              <a:off x="1251338" y="7500617"/>
              <a:ext cx="1262565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029-XXX-XXXX</a:t>
              </a:r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70" name="四角形: 角を丸くする 469">
              <a:extLst>
                <a:ext uri="{FF2B5EF4-FFF2-40B4-BE49-F238E27FC236}">
                  <a16:creationId xmlns:a16="http://schemas.microsoft.com/office/drawing/2014/main" id="{BC76184B-C7BB-4C18-A401-40852FB6CFE7}"/>
                </a:ext>
              </a:extLst>
            </p:cNvPr>
            <p:cNvSpPr/>
            <p:nvPr/>
          </p:nvSpPr>
          <p:spPr>
            <a:xfrm>
              <a:off x="2550067" y="7500617"/>
              <a:ext cx="1574453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080-XXX-XXXX</a:t>
              </a:r>
              <a:r>
                <a:rPr kumimoji="1" lang="en-US" altLang="ja-JP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   </a:t>
              </a:r>
              <a:r>
                <a:rPr kumimoji="1" lang="ja-JP" altLang="en-US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      </a:t>
              </a:r>
              <a:r>
                <a:rPr kumimoji="1" lang="en-US" altLang="ja-JP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)</a:t>
              </a:r>
              <a:endParaRPr kumimoji="1" lang="ja-JP" altLang="en-US" sz="1200" dirty="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71" name="四角形: 角を丸くする 470">
              <a:extLst>
                <a:ext uri="{FF2B5EF4-FFF2-40B4-BE49-F238E27FC236}">
                  <a16:creationId xmlns:a16="http://schemas.microsoft.com/office/drawing/2014/main" id="{279949F6-8B97-4A2F-8F47-62B958C236E3}"/>
                </a:ext>
              </a:extLst>
            </p:cNvPr>
            <p:cNvSpPr/>
            <p:nvPr/>
          </p:nvSpPr>
          <p:spPr>
            <a:xfrm>
              <a:off x="1243718" y="8315391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 dirty="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72" name="正方形/長方形 471">
              <a:extLst>
                <a:ext uri="{FF2B5EF4-FFF2-40B4-BE49-F238E27FC236}">
                  <a16:creationId xmlns:a16="http://schemas.microsoft.com/office/drawing/2014/main" id="{2CC64462-71B3-4615-A77A-0298184E1E2C}"/>
                </a:ext>
              </a:extLst>
            </p:cNvPr>
            <p:cNvSpPr/>
            <p:nvPr/>
          </p:nvSpPr>
          <p:spPr>
            <a:xfrm>
              <a:off x="2012459" y="7770488"/>
              <a:ext cx="378630" cy="261610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r>
                <a:rPr kumimoji="1"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✔</a:t>
              </a:r>
              <a:endParaRPr lang="ja-JP" altLang="en-US" sz="11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4CC28655-B4A0-4EC8-A813-6A1BD0566F64}"/>
              </a:ext>
            </a:extLst>
          </p:cNvPr>
          <p:cNvGrpSpPr/>
          <p:nvPr/>
        </p:nvGrpSpPr>
        <p:grpSpPr>
          <a:xfrm>
            <a:off x="4262020" y="7208437"/>
            <a:ext cx="3547606" cy="1909765"/>
            <a:chOff x="4348380" y="7073817"/>
            <a:chExt cx="3547606" cy="1909765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474" name="グループ化 473">
              <a:extLst>
                <a:ext uri="{FF2B5EF4-FFF2-40B4-BE49-F238E27FC236}">
                  <a16:creationId xmlns:a16="http://schemas.microsoft.com/office/drawing/2014/main" id="{E2C33602-09B5-4C7E-B398-C3B109E04E1D}"/>
                </a:ext>
              </a:extLst>
            </p:cNvPr>
            <p:cNvGrpSpPr/>
            <p:nvPr/>
          </p:nvGrpSpPr>
          <p:grpSpPr>
            <a:xfrm>
              <a:off x="4348380" y="7073817"/>
              <a:ext cx="3547606" cy="1909765"/>
              <a:chOff x="5487161" y="3766738"/>
              <a:chExt cx="4567429" cy="1569124"/>
            </a:xfrm>
            <a:grpFill/>
          </p:grpSpPr>
          <p:sp>
            <p:nvSpPr>
              <p:cNvPr id="475" name="四角形: 角を丸くする 474">
                <a:extLst>
                  <a:ext uri="{FF2B5EF4-FFF2-40B4-BE49-F238E27FC236}">
                    <a16:creationId xmlns:a16="http://schemas.microsoft.com/office/drawing/2014/main" id="{D465224B-3308-439B-A845-577333657EEB}"/>
                  </a:ext>
                </a:extLst>
              </p:cNvPr>
              <p:cNvSpPr/>
              <p:nvPr/>
            </p:nvSpPr>
            <p:spPr>
              <a:xfrm>
                <a:off x="5487161" y="3766738"/>
                <a:ext cx="4567429" cy="1569124"/>
              </a:xfrm>
              <a:prstGeom prst="roundRect">
                <a:avLst>
                  <a:gd name="adj" fmla="val 3590"/>
                </a:avLst>
              </a:prstGeom>
              <a:grpFill/>
              <a:ln w="698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6" name="テキスト ボックス 475">
                <a:extLst>
                  <a:ext uri="{FF2B5EF4-FFF2-40B4-BE49-F238E27FC236}">
                    <a16:creationId xmlns:a16="http://schemas.microsoft.com/office/drawing/2014/main" id="{45D05303-ADAF-46D4-8105-9635B4FE55EC}"/>
                  </a:ext>
                </a:extLst>
              </p:cNvPr>
              <p:cNvSpPr txBox="1"/>
              <p:nvPr/>
            </p:nvSpPr>
            <p:spPr>
              <a:xfrm>
                <a:off x="5554668" y="4069906"/>
                <a:ext cx="1347896" cy="1142344"/>
              </a:xfrm>
              <a:prstGeom prst="rect">
                <a:avLst/>
              </a:prstGeom>
              <a:grpFill/>
            </p:spPr>
            <p:txBody>
              <a:bodyPr wrap="none" rtlCol="0">
                <a:noAutofit/>
              </a:bodyPr>
              <a:lstStyle/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電　話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その他の連絡手段　□メール　□トークアプリ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災害時の役割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478" name="四角形: 角を丸くする 477">
                <a:extLst>
                  <a:ext uri="{FF2B5EF4-FFF2-40B4-BE49-F238E27FC236}">
                    <a16:creationId xmlns:a16="http://schemas.microsoft.com/office/drawing/2014/main" id="{75409D7A-E9E2-46F9-8F0F-D5FC35137238}"/>
                  </a:ext>
                </a:extLst>
              </p:cNvPr>
              <p:cNvSpPr/>
              <p:nvPr/>
            </p:nvSpPr>
            <p:spPr>
              <a:xfrm>
                <a:off x="6920284" y="5015243"/>
                <a:ext cx="3045745" cy="264409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1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電源を借りる相談、物品保管あり</a:t>
                </a:r>
              </a:p>
            </p:txBody>
          </p:sp>
          <p:sp>
            <p:nvSpPr>
              <p:cNvPr id="479" name="テキスト ボックス 478">
                <a:extLst>
                  <a:ext uri="{FF2B5EF4-FFF2-40B4-BE49-F238E27FC236}">
                    <a16:creationId xmlns:a16="http://schemas.microsoft.com/office/drawing/2014/main" id="{18F80BCA-DE64-4926-84D0-799FC214A057}"/>
                  </a:ext>
                </a:extLst>
              </p:cNvPr>
              <p:cNvSpPr txBox="1"/>
              <p:nvPr/>
            </p:nvSpPr>
            <p:spPr>
              <a:xfrm>
                <a:off x="5554665" y="3820722"/>
                <a:ext cx="4405545" cy="24589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72000" tIns="72000" rIns="72000" bIns="108000" rtlCol="0" anchor="ctr" anchorCtr="0">
                <a:noAutofit/>
              </a:bodyPr>
              <a:lstStyle/>
              <a:p>
                <a:r>
                  <a:rPr kumimoji="1" lang="ja-JP" altLang="en-US" sz="1400" b="1" dirty="0">
                    <a:solidFill>
                      <a:srgbClr val="008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事業所２</a:t>
                </a:r>
              </a:p>
            </p:txBody>
          </p:sp>
          <p:sp>
            <p:nvSpPr>
              <p:cNvPr id="477" name="四角形: 角を丸くする 476">
                <a:extLst>
                  <a:ext uri="{FF2B5EF4-FFF2-40B4-BE49-F238E27FC236}">
                    <a16:creationId xmlns:a16="http://schemas.microsoft.com/office/drawing/2014/main" id="{88AB3D8E-EFF2-4D1A-951F-37DAF5AA15BF}"/>
                  </a:ext>
                </a:extLst>
              </p:cNvPr>
              <p:cNvSpPr/>
              <p:nvPr/>
            </p:nvSpPr>
            <p:spPr>
              <a:xfrm>
                <a:off x="6869186" y="3828993"/>
                <a:ext cx="2838801" cy="241950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放課後デイサービス</a:t>
                </a:r>
                <a:r>
                  <a:rPr kumimoji="1" lang="en-US" altLang="ja-JP" sz="12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F  </a:t>
                </a:r>
                <a:endParaRPr kumimoji="1" lang="ja-JP" altLang="en-US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</p:grpSp>
        <p:grpSp>
          <p:nvGrpSpPr>
            <p:cNvPr id="480" name="グループ化 479">
              <a:extLst>
                <a:ext uri="{FF2B5EF4-FFF2-40B4-BE49-F238E27FC236}">
                  <a16:creationId xmlns:a16="http://schemas.microsoft.com/office/drawing/2014/main" id="{74681AA7-52B9-4954-B0AC-7D42CA88AE45}"/>
                </a:ext>
              </a:extLst>
            </p:cNvPr>
            <p:cNvGrpSpPr/>
            <p:nvPr/>
          </p:nvGrpSpPr>
          <p:grpSpPr>
            <a:xfrm>
              <a:off x="4965519" y="7492532"/>
              <a:ext cx="2873182" cy="788825"/>
              <a:chOff x="6477000" y="4347324"/>
              <a:chExt cx="3489121" cy="886945"/>
            </a:xfrm>
            <a:grpFill/>
          </p:grpSpPr>
          <p:sp>
            <p:nvSpPr>
              <p:cNvPr id="481" name="四角形: 角を丸くする 480">
                <a:extLst>
                  <a:ext uri="{FF2B5EF4-FFF2-40B4-BE49-F238E27FC236}">
                    <a16:creationId xmlns:a16="http://schemas.microsoft.com/office/drawing/2014/main" id="{ADF58E31-C40A-4574-BA92-925CBEDCD591}"/>
                  </a:ext>
                </a:extLst>
              </p:cNvPr>
              <p:cNvSpPr/>
              <p:nvPr/>
            </p:nvSpPr>
            <p:spPr>
              <a:xfrm>
                <a:off x="6477000" y="4955004"/>
                <a:ext cx="3489121" cy="279265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XXXXXXXXXX@gmail.com </a:t>
                </a:r>
                <a:r>
                  <a:rPr kumimoji="1" lang="ja-JP" altLang="en-US" sz="1200" dirty="0">
                    <a:solidFill>
                      <a:srgbClr val="C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　　　</a:t>
                </a:r>
                <a:r>
                  <a:rPr kumimoji="1" lang="ja-JP" altLang="en-US" sz="7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担当名</a:t>
                </a:r>
                <a:endPara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482" name="四角形: 角を丸くする 481">
                <a:extLst>
                  <a:ext uri="{FF2B5EF4-FFF2-40B4-BE49-F238E27FC236}">
                    <a16:creationId xmlns:a16="http://schemas.microsoft.com/office/drawing/2014/main" id="{A69DE9BB-553C-49CA-A0E3-BC0AE0EE1E73}"/>
                  </a:ext>
                </a:extLst>
              </p:cNvPr>
              <p:cNvSpPr/>
              <p:nvPr/>
            </p:nvSpPr>
            <p:spPr>
              <a:xfrm>
                <a:off x="6477000" y="4347324"/>
                <a:ext cx="1533228" cy="279264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029-XXX-XXXX</a:t>
                </a:r>
                <a:endParaRPr kumimoji="1" lang="ja-JP" altLang="en-US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483" name="四角形: 角を丸くする 482">
                <a:extLst>
                  <a:ext uri="{FF2B5EF4-FFF2-40B4-BE49-F238E27FC236}">
                    <a16:creationId xmlns:a16="http://schemas.microsoft.com/office/drawing/2014/main" id="{14A3A510-AC23-4251-85DE-744E772466BF}"/>
                  </a:ext>
                </a:extLst>
              </p:cNvPr>
              <p:cNvSpPr/>
              <p:nvPr/>
            </p:nvSpPr>
            <p:spPr>
              <a:xfrm>
                <a:off x="8054144" y="4347324"/>
                <a:ext cx="1911977" cy="279264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kumimoji="1" lang="en-US" altLang="ja-JP" sz="12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080-XXX-XXXX</a:t>
                </a:r>
                <a:r>
                  <a:rPr kumimoji="1" lang="en-US" altLang="ja-JP" sz="8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(   </a:t>
                </a:r>
                <a:r>
                  <a:rPr kumimoji="1" lang="ja-JP" altLang="en-US" sz="8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       </a:t>
                </a:r>
                <a:r>
                  <a:rPr kumimoji="1" lang="en-US" altLang="ja-JP" sz="8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)</a:t>
                </a:r>
                <a:endParaRPr kumimoji="1" lang="ja-JP" altLang="en-US" sz="1200" dirty="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</p:grpSp>
        <p:sp>
          <p:nvSpPr>
            <p:cNvPr id="484" name="四角形: 角を丸くする 483">
              <a:extLst>
                <a:ext uri="{FF2B5EF4-FFF2-40B4-BE49-F238E27FC236}">
                  <a16:creationId xmlns:a16="http://schemas.microsoft.com/office/drawing/2014/main" id="{7115BB9F-D83C-409F-934A-8FE50C78D929}"/>
                </a:ext>
              </a:extLst>
            </p:cNvPr>
            <p:cNvSpPr/>
            <p:nvPr/>
          </p:nvSpPr>
          <p:spPr>
            <a:xfrm>
              <a:off x="4957899" y="8307306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母と</a:t>
              </a:r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LINE</a:t>
              </a:r>
              <a:r>
                <a:rPr kumimoji="1" lang="ja-JP" altLang="en-US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</a:t>
              </a:r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 @</a:t>
              </a:r>
              <a:r>
                <a:rPr kumimoji="1" lang="en-US" altLang="ja-JP" sz="1200" dirty="0" err="1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tsukubasanso</a:t>
              </a:r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485" name="正方形/長方形 484">
              <a:extLst>
                <a:ext uri="{FF2B5EF4-FFF2-40B4-BE49-F238E27FC236}">
                  <a16:creationId xmlns:a16="http://schemas.microsoft.com/office/drawing/2014/main" id="{4C4C555B-107C-44ED-A2AD-9D3598145EA4}"/>
                </a:ext>
              </a:extLst>
            </p:cNvPr>
            <p:cNvSpPr/>
            <p:nvPr/>
          </p:nvSpPr>
          <p:spPr>
            <a:xfrm>
              <a:off x="5726640" y="7762403"/>
              <a:ext cx="378630" cy="261610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r>
                <a:rPr kumimoji="1"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✔</a:t>
              </a:r>
              <a:endParaRPr lang="ja-JP" alt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486" name="正方形/長方形 485">
              <a:extLst>
                <a:ext uri="{FF2B5EF4-FFF2-40B4-BE49-F238E27FC236}">
                  <a16:creationId xmlns:a16="http://schemas.microsoft.com/office/drawing/2014/main" id="{7CE3D057-D33C-4D9E-A303-99F8D5DB7E8E}"/>
                </a:ext>
              </a:extLst>
            </p:cNvPr>
            <p:cNvSpPr/>
            <p:nvPr/>
          </p:nvSpPr>
          <p:spPr>
            <a:xfrm>
              <a:off x="6413186" y="7755527"/>
              <a:ext cx="378630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noAutofit/>
            </a:bodyPr>
            <a:lstStyle/>
            <a:p>
              <a:r>
                <a:rPr kumimoji="1"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✔</a:t>
              </a:r>
              <a:endParaRPr lang="ja-JP" altLang="en-US" sz="11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FD3D5B09-BA4C-4664-B8E5-95A4C70E4D58}"/>
              </a:ext>
            </a:extLst>
          </p:cNvPr>
          <p:cNvGrpSpPr/>
          <p:nvPr/>
        </p:nvGrpSpPr>
        <p:grpSpPr>
          <a:xfrm>
            <a:off x="620681" y="5258300"/>
            <a:ext cx="3565900" cy="1921011"/>
            <a:chOff x="634200" y="5118224"/>
            <a:chExt cx="3565900" cy="1921011"/>
          </a:xfrm>
        </p:grpSpPr>
        <p:sp>
          <p:nvSpPr>
            <p:cNvPr id="506" name="四角形: 角を丸くする 505">
              <a:extLst>
                <a:ext uri="{FF2B5EF4-FFF2-40B4-BE49-F238E27FC236}">
                  <a16:creationId xmlns:a16="http://schemas.microsoft.com/office/drawing/2014/main" id="{003C0BB9-3E36-4BA4-9EED-1AD804DD9118}"/>
                </a:ext>
              </a:extLst>
            </p:cNvPr>
            <p:cNvSpPr/>
            <p:nvPr/>
          </p:nvSpPr>
          <p:spPr>
            <a:xfrm>
              <a:off x="634200" y="5118224"/>
              <a:ext cx="3565900" cy="1921011"/>
            </a:xfrm>
            <a:prstGeom prst="roundRect">
              <a:avLst>
                <a:gd name="adj" fmla="val 359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698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7" name="テキスト ボックス 506">
              <a:extLst>
                <a:ext uri="{FF2B5EF4-FFF2-40B4-BE49-F238E27FC236}">
                  <a16:creationId xmlns:a16="http://schemas.microsoft.com/office/drawing/2014/main" id="{AB2387AE-6914-4C49-82A2-E12B341FD36E}"/>
                </a:ext>
              </a:extLst>
            </p:cNvPr>
            <p:cNvSpPr txBox="1"/>
            <p:nvPr/>
          </p:nvSpPr>
          <p:spPr>
            <a:xfrm>
              <a:off x="686634" y="5498452"/>
              <a:ext cx="1046936" cy="1390336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電　話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その他の連絡手段　□メール　□トークアプリ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災害時の役割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09" name="四角形: 角を丸くする 508">
              <a:extLst>
                <a:ext uri="{FF2B5EF4-FFF2-40B4-BE49-F238E27FC236}">
                  <a16:creationId xmlns:a16="http://schemas.microsoft.com/office/drawing/2014/main" id="{3D5CCFC5-D6B8-4CA8-8701-9CA43DCEE594}"/>
                </a:ext>
              </a:extLst>
            </p:cNvPr>
            <p:cNvSpPr/>
            <p:nvPr/>
          </p:nvSpPr>
          <p:spPr>
            <a:xfrm>
              <a:off x="1747333" y="6649013"/>
              <a:ext cx="2365686" cy="32181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体調不良時の治療・入院</a:t>
              </a:r>
            </a:p>
          </p:txBody>
        </p:sp>
        <p:sp>
          <p:nvSpPr>
            <p:cNvPr id="510" name="テキスト ボックス 509">
              <a:extLst>
                <a:ext uri="{FF2B5EF4-FFF2-40B4-BE49-F238E27FC236}">
                  <a16:creationId xmlns:a16="http://schemas.microsoft.com/office/drawing/2014/main" id="{E8251626-98AE-4A38-AEF2-1979142321F6}"/>
                </a:ext>
              </a:extLst>
            </p:cNvPr>
            <p:cNvSpPr txBox="1"/>
            <p:nvPr/>
          </p:nvSpPr>
          <p:spPr>
            <a:xfrm>
              <a:off x="702652" y="5195173"/>
              <a:ext cx="3421868" cy="29927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72000" tIns="72000" rIns="72000" bIns="108000" rtlCol="0" anchor="ctr" anchorCtr="0">
              <a:noAutofit/>
            </a:bodyPr>
            <a:lstStyle/>
            <a:p>
              <a:r>
                <a:rPr kumimoji="1" lang="ja-JP" altLang="en-US" sz="1400" b="1" dirty="0">
                  <a:solidFill>
                    <a:srgbClr val="008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病院１</a:t>
              </a:r>
              <a:r>
                <a:rPr kumimoji="1" lang="ja-JP" altLang="en-US" sz="1100" b="1" dirty="0">
                  <a:solidFill>
                    <a:srgbClr val="008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（主治医）</a:t>
              </a:r>
              <a:endParaRPr kumimoji="1" lang="ja-JP" altLang="en-US" sz="1400" b="1" dirty="0">
                <a:solidFill>
                  <a:srgbClr val="008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12" name="四角形: 角を丸くする 511">
              <a:extLst>
                <a:ext uri="{FF2B5EF4-FFF2-40B4-BE49-F238E27FC236}">
                  <a16:creationId xmlns:a16="http://schemas.microsoft.com/office/drawing/2014/main" id="{D78254F2-DE77-450C-BF9A-52AC8F34A53B}"/>
                </a:ext>
              </a:extLst>
            </p:cNvPr>
            <p:cNvSpPr/>
            <p:nvPr/>
          </p:nvSpPr>
          <p:spPr>
            <a:xfrm>
              <a:off x="1251338" y="6088638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XXXXXXXXXX@gmail.com </a:t>
              </a:r>
              <a:r>
                <a:rPr kumimoji="1" lang="ja-JP" altLang="en-US" sz="1200" dirty="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　　</a:t>
              </a:r>
              <a:r>
                <a:rPr kumimoji="1" lang="ja-JP" altLang="en-US" sz="7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担当名</a:t>
              </a:r>
              <a:endPara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13" name="四角形: 角を丸くする 512">
              <a:extLst>
                <a:ext uri="{FF2B5EF4-FFF2-40B4-BE49-F238E27FC236}">
                  <a16:creationId xmlns:a16="http://schemas.microsoft.com/office/drawing/2014/main" id="{A36B4A6E-34E7-4A85-B91F-4C348008E9EE}"/>
                </a:ext>
              </a:extLst>
            </p:cNvPr>
            <p:cNvSpPr/>
            <p:nvPr/>
          </p:nvSpPr>
          <p:spPr>
            <a:xfrm>
              <a:off x="1251338" y="5548184"/>
              <a:ext cx="1262565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029-XXX-XXXX</a:t>
              </a:r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514" name="四角形: 角を丸くする 513">
              <a:extLst>
                <a:ext uri="{FF2B5EF4-FFF2-40B4-BE49-F238E27FC236}">
                  <a16:creationId xmlns:a16="http://schemas.microsoft.com/office/drawing/2014/main" id="{A2D7FB2C-43E4-4342-8C3C-B005467A1367}"/>
                </a:ext>
              </a:extLst>
            </p:cNvPr>
            <p:cNvSpPr/>
            <p:nvPr/>
          </p:nvSpPr>
          <p:spPr>
            <a:xfrm>
              <a:off x="2550067" y="5548184"/>
              <a:ext cx="1574453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080-XXX-XXXX</a:t>
              </a:r>
              <a:r>
                <a:rPr kumimoji="1" lang="en-US" altLang="ja-JP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   </a:t>
              </a:r>
              <a:r>
                <a:rPr kumimoji="1" lang="ja-JP" altLang="en-US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      </a:t>
              </a:r>
              <a:r>
                <a:rPr kumimoji="1" lang="en-US" altLang="ja-JP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)</a:t>
              </a:r>
              <a:endParaRPr kumimoji="1" lang="ja-JP" altLang="en-US" sz="1200" dirty="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515" name="四角形: 角を丸くする 514">
              <a:extLst>
                <a:ext uri="{FF2B5EF4-FFF2-40B4-BE49-F238E27FC236}">
                  <a16:creationId xmlns:a16="http://schemas.microsoft.com/office/drawing/2014/main" id="{60825E57-2D46-4F45-9DD5-FD77CE2B3D91}"/>
                </a:ext>
              </a:extLst>
            </p:cNvPr>
            <p:cNvSpPr/>
            <p:nvPr/>
          </p:nvSpPr>
          <p:spPr>
            <a:xfrm>
              <a:off x="1243718" y="6362958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516" name="正方形/長方形 515">
              <a:extLst>
                <a:ext uri="{FF2B5EF4-FFF2-40B4-BE49-F238E27FC236}">
                  <a16:creationId xmlns:a16="http://schemas.microsoft.com/office/drawing/2014/main" id="{EFEF944E-60D3-4524-AA0A-8D4700F904AD}"/>
                </a:ext>
              </a:extLst>
            </p:cNvPr>
            <p:cNvSpPr/>
            <p:nvPr/>
          </p:nvSpPr>
          <p:spPr>
            <a:xfrm>
              <a:off x="2012459" y="5818055"/>
              <a:ext cx="378630" cy="261610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r>
                <a:rPr kumimoji="1"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✔</a:t>
              </a:r>
              <a:endParaRPr lang="ja-JP" alt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508" name="四角形: 角を丸くする 507">
              <a:extLst>
                <a:ext uri="{FF2B5EF4-FFF2-40B4-BE49-F238E27FC236}">
                  <a16:creationId xmlns:a16="http://schemas.microsoft.com/office/drawing/2014/main" id="{D88BC3A7-4E25-4F3F-B919-E1961D19CCA7}"/>
                </a:ext>
              </a:extLst>
            </p:cNvPr>
            <p:cNvSpPr/>
            <p:nvPr/>
          </p:nvSpPr>
          <p:spPr>
            <a:xfrm>
              <a:off x="1908069" y="5199970"/>
              <a:ext cx="2204949" cy="294475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XXXX</a:t>
              </a:r>
              <a:r>
                <a:rPr kumimoji="1" lang="ja-JP" altLang="en-US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大学付属病院</a:t>
              </a:r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  </a:t>
              </a:r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21E8D247-3BF0-48A2-8A69-359D6456AFC3}"/>
              </a:ext>
            </a:extLst>
          </p:cNvPr>
          <p:cNvGrpSpPr/>
          <p:nvPr/>
        </p:nvGrpSpPr>
        <p:grpSpPr>
          <a:xfrm>
            <a:off x="2158038" y="5258093"/>
            <a:ext cx="5651588" cy="2306516"/>
            <a:chOff x="2244398" y="5108233"/>
            <a:chExt cx="5651588" cy="2306516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518" name="グループ化 517">
              <a:extLst>
                <a:ext uri="{FF2B5EF4-FFF2-40B4-BE49-F238E27FC236}">
                  <a16:creationId xmlns:a16="http://schemas.microsoft.com/office/drawing/2014/main" id="{2202D85B-59A3-4EBC-8D8B-060E65CD7974}"/>
                </a:ext>
              </a:extLst>
            </p:cNvPr>
            <p:cNvGrpSpPr/>
            <p:nvPr/>
          </p:nvGrpSpPr>
          <p:grpSpPr>
            <a:xfrm>
              <a:off x="2244398" y="5108233"/>
              <a:ext cx="5651588" cy="2306516"/>
              <a:chOff x="2778352" y="3757327"/>
              <a:chExt cx="7276238" cy="1895107"/>
            </a:xfrm>
            <a:grpFill/>
          </p:grpSpPr>
          <p:sp>
            <p:nvSpPr>
              <p:cNvPr id="519" name="四角形: 角を丸くする 518">
                <a:extLst>
                  <a:ext uri="{FF2B5EF4-FFF2-40B4-BE49-F238E27FC236}">
                    <a16:creationId xmlns:a16="http://schemas.microsoft.com/office/drawing/2014/main" id="{F1692AC0-D1FE-4E43-A4C7-733D5C4C0930}"/>
                  </a:ext>
                </a:extLst>
              </p:cNvPr>
              <p:cNvSpPr/>
              <p:nvPr/>
            </p:nvSpPr>
            <p:spPr>
              <a:xfrm>
                <a:off x="5487161" y="3757327"/>
                <a:ext cx="4567429" cy="1578535"/>
              </a:xfrm>
              <a:prstGeom prst="roundRect">
                <a:avLst>
                  <a:gd name="adj" fmla="val 3590"/>
                </a:avLst>
              </a:prstGeom>
              <a:grpFill/>
              <a:ln w="698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0" name="テキスト ボックス 519">
                <a:extLst>
                  <a:ext uri="{FF2B5EF4-FFF2-40B4-BE49-F238E27FC236}">
                    <a16:creationId xmlns:a16="http://schemas.microsoft.com/office/drawing/2014/main" id="{4FDC4E47-6DF2-4A94-823D-B207DACC26D4}"/>
                  </a:ext>
                </a:extLst>
              </p:cNvPr>
              <p:cNvSpPr txBox="1"/>
              <p:nvPr/>
            </p:nvSpPr>
            <p:spPr>
              <a:xfrm>
                <a:off x="5554668" y="4069906"/>
                <a:ext cx="1347896" cy="1142344"/>
              </a:xfrm>
              <a:prstGeom prst="rect">
                <a:avLst/>
              </a:prstGeom>
              <a:grpFill/>
            </p:spPr>
            <p:txBody>
              <a:bodyPr wrap="none" rtlCol="0">
                <a:noAutofit/>
              </a:bodyPr>
              <a:lstStyle/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電　話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その他の連絡手段　□メール　□トークアプリ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災害時の役割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522" name="四角形: 角を丸くする 521">
                <a:extLst>
                  <a:ext uri="{FF2B5EF4-FFF2-40B4-BE49-F238E27FC236}">
                    <a16:creationId xmlns:a16="http://schemas.microsoft.com/office/drawing/2014/main" id="{E9406F5E-549A-4BC4-BDE0-FF7A6D98CF88}"/>
                  </a:ext>
                </a:extLst>
              </p:cNvPr>
              <p:cNvSpPr/>
              <p:nvPr/>
            </p:nvSpPr>
            <p:spPr>
              <a:xfrm>
                <a:off x="6920284" y="5015243"/>
                <a:ext cx="3045745" cy="264409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sz="11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電源を借りる相談、物品保管あり</a:t>
                </a:r>
              </a:p>
            </p:txBody>
          </p:sp>
          <p:sp>
            <p:nvSpPr>
              <p:cNvPr id="523" name="テキスト ボックス 522">
                <a:extLst>
                  <a:ext uri="{FF2B5EF4-FFF2-40B4-BE49-F238E27FC236}">
                    <a16:creationId xmlns:a16="http://schemas.microsoft.com/office/drawing/2014/main" id="{CA62F419-43B2-49AB-AFEF-2474CCF9CF38}"/>
                  </a:ext>
                </a:extLst>
              </p:cNvPr>
              <p:cNvSpPr txBox="1"/>
              <p:nvPr/>
            </p:nvSpPr>
            <p:spPr>
              <a:xfrm>
                <a:off x="5554666" y="3820722"/>
                <a:ext cx="4405545" cy="24589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72000" tIns="72000" rIns="72000" bIns="108000" rtlCol="0" anchor="ctr" anchorCtr="0">
                <a:noAutofit/>
              </a:bodyPr>
              <a:lstStyle/>
              <a:p>
                <a:r>
                  <a:rPr kumimoji="1" lang="ja-JP" altLang="en-US" sz="1400" b="1" dirty="0">
                    <a:solidFill>
                      <a:srgbClr val="008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事業所１</a:t>
                </a:r>
              </a:p>
            </p:txBody>
          </p:sp>
          <p:sp>
            <p:nvSpPr>
              <p:cNvPr id="521" name="四角形: 角を丸くする 520">
                <a:extLst>
                  <a:ext uri="{FF2B5EF4-FFF2-40B4-BE49-F238E27FC236}">
                    <a16:creationId xmlns:a16="http://schemas.microsoft.com/office/drawing/2014/main" id="{B501912A-11F9-4B5C-BD23-AB41761E419F}"/>
                  </a:ext>
                </a:extLst>
              </p:cNvPr>
              <p:cNvSpPr/>
              <p:nvPr/>
            </p:nvSpPr>
            <p:spPr>
              <a:xfrm>
                <a:off x="2778352" y="5410484"/>
                <a:ext cx="2485271" cy="241950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XXXXX</a:t>
                </a:r>
                <a:r>
                  <a:rPr kumimoji="1" lang="ja-JP" altLang="en-US" sz="12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クリニック</a:t>
                </a:r>
                <a:r>
                  <a:rPr kumimoji="1" lang="en-US" altLang="ja-JP" sz="12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  </a:t>
                </a:r>
                <a:endParaRPr kumimoji="1" lang="ja-JP" altLang="en-US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</p:grpSp>
        <p:grpSp>
          <p:nvGrpSpPr>
            <p:cNvPr id="524" name="グループ化 523">
              <a:extLst>
                <a:ext uri="{FF2B5EF4-FFF2-40B4-BE49-F238E27FC236}">
                  <a16:creationId xmlns:a16="http://schemas.microsoft.com/office/drawing/2014/main" id="{084FEF7C-694C-4FEB-B863-3690B44BC5E9}"/>
                </a:ext>
              </a:extLst>
            </p:cNvPr>
            <p:cNvGrpSpPr/>
            <p:nvPr/>
          </p:nvGrpSpPr>
          <p:grpSpPr>
            <a:xfrm>
              <a:off x="4965519" y="5538401"/>
              <a:ext cx="2873182" cy="788825"/>
              <a:chOff x="6477000" y="4347324"/>
              <a:chExt cx="3489121" cy="886945"/>
            </a:xfrm>
            <a:grpFill/>
          </p:grpSpPr>
          <p:sp>
            <p:nvSpPr>
              <p:cNvPr id="525" name="四角形: 角を丸くする 524">
                <a:extLst>
                  <a:ext uri="{FF2B5EF4-FFF2-40B4-BE49-F238E27FC236}">
                    <a16:creationId xmlns:a16="http://schemas.microsoft.com/office/drawing/2014/main" id="{F12ECDE0-2DE0-45D8-ACDF-A5DE233D5B66}"/>
                  </a:ext>
                </a:extLst>
              </p:cNvPr>
              <p:cNvSpPr/>
              <p:nvPr/>
            </p:nvSpPr>
            <p:spPr>
              <a:xfrm>
                <a:off x="6477000" y="4955004"/>
                <a:ext cx="3489121" cy="279265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XXXXXXXXXX@gmail.com </a:t>
                </a:r>
                <a:r>
                  <a:rPr kumimoji="1" lang="ja-JP" altLang="en-US" sz="1200" dirty="0">
                    <a:solidFill>
                      <a:srgbClr val="C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　　　</a:t>
                </a:r>
                <a:r>
                  <a:rPr kumimoji="1" lang="ja-JP" altLang="en-US" sz="7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担当名</a:t>
                </a:r>
                <a:endPara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526" name="四角形: 角を丸くする 525">
                <a:extLst>
                  <a:ext uri="{FF2B5EF4-FFF2-40B4-BE49-F238E27FC236}">
                    <a16:creationId xmlns:a16="http://schemas.microsoft.com/office/drawing/2014/main" id="{25DF777D-EECF-408C-ABBA-A50F46ED6561}"/>
                  </a:ext>
                </a:extLst>
              </p:cNvPr>
              <p:cNvSpPr/>
              <p:nvPr/>
            </p:nvSpPr>
            <p:spPr>
              <a:xfrm>
                <a:off x="6477000" y="4347324"/>
                <a:ext cx="1533228" cy="279264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029-XXX-XXXX</a:t>
                </a:r>
                <a:endParaRPr kumimoji="1" lang="ja-JP" altLang="en-US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527" name="四角形: 角を丸くする 526">
                <a:extLst>
                  <a:ext uri="{FF2B5EF4-FFF2-40B4-BE49-F238E27FC236}">
                    <a16:creationId xmlns:a16="http://schemas.microsoft.com/office/drawing/2014/main" id="{C8F3909B-49B4-4A86-8E5B-31758DB701FD}"/>
                  </a:ext>
                </a:extLst>
              </p:cNvPr>
              <p:cNvSpPr/>
              <p:nvPr/>
            </p:nvSpPr>
            <p:spPr>
              <a:xfrm>
                <a:off x="8054144" y="4347324"/>
                <a:ext cx="1911977" cy="279264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kumimoji="1" lang="en-US" altLang="ja-JP" sz="12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080-XXX-XXXX</a:t>
                </a:r>
                <a:r>
                  <a:rPr kumimoji="1" lang="en-US" altLang="ja-JP" sz="8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(   </a:t>
                </a:r>
                <a:r>
                  <a:rPr kumimoji="1" lang="ja-JP" altLang="en-US" sz="8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       </a:t>
                </a:r>
                <a:r>
                  <a:rPr kumimoji="1" lang="en-US" altLang="ja-JP" sz="8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)</a:t>
                </a:r>
                <a:endParaRPr kumimoji="1" lang="ja-JP" altLang="en-US" sz="1200" dirty="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</p:grpSp>
        <p:sp>
          <p:nvSpPr>
            <p:cNvPr id="528" name="四角形: 角を丸くする 527">
              <a:extLst>
                <a:ext uri="{FF2B5EF4-FFF2-40B4-BE49-F238E27FC236}">
                  <a16:creationId xmlns:a16="http://schemas.microsoft.com/office/drawing/2014/main" id="{A38CF47F-04CE-456D-9658-89F88AA4A0EC}"/>
                </a:ext>
              </a:extLst>
            </p:cNvPr>
            <p:cNvSpPr/>
            <p:nvPr/>
          </p:nvSpPr>
          <p:spPr>
            <a:xfrm>
              <a:off x="4957899" y="6353175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母と</a:t>
              </a:r>
              <a:r>
                <a:rPr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LINE @</a:t>
              </a:r>
              <a:r>
                <a:rPr lang="en-US" altLang="ja-JP" sz="1200" dirty="0" err="1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tsukubasanso</a:t>
              </a:r>
              <a:endParaRPr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529" name="正方形/長方形 528">
              <a:extLst>
                <a:ext uri="{FF2B5EF4-FFF2-40B4-BE49-F238E27FC236}">
                  <a16:creationId xmlns:a16="http://schemas.microsoft.com/office/drawing/2014/main" id="{E6302D93-770C-4D66-8C87-CE2DE5DBD5E4}"/>
                </a:ext>
              </a:extLst>
            </p:cNvPr>
            <p:cNvSpPr/>
            <p:nvPr/>
          </p:nvSpPr>
          <p:spPr>
            <a:xfrm>
              <a:off x="5707527" y="5829314"/>
              <a:ext cx="378630" cy="261610"/>
            </a:xfrm>
            <a:prstGeom prst="rect">
              <a:avLst/>
            </a:prstGeom>
            <a:noFill/>
          </p:spPr>
          <p:txBody>
            <a:bodyPr wrap="none">
              <a:noAutofit/>
            </a:bodyPr>
            <a:lstStyle/>
            <a:p>
              <a:r>
                <a:rPr kumimoji="1"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✔</a:t>
              </a:r>
              <a:endParaRPr lang="ja-JP" altLang="en-US" sz="11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3178DDE7-2A3E-4F0C-8856-A133437B086D}"/>
              </a:ext>
            </a:extLst>
          </p:cNvPr>
          <p:cNvGrpSpPr/>
          <p:nvPr/>
        </p:nvGrpSpPr>
        <p:grpSpPr>
          <a:xfrm>
            <a:off x="620681" y="3317226"/>
            <a:ext cx="3565900" cy="1905688"/>
            <a:chOff x="643092" y="3218166"/>
            <a:chExt cx="3565900" cy="1905688"/>
          </a:xfrm>
        </p:grpSpPr>
        <p:sp>
          <p:nvSpPr>
            <p:cNvPr id="544" name="四角形: 角を丸くする 543">
              <a:extLst>
                <a:ext uri="{FF2B5EF4-FFF2-40B4-BE49-F238E27FC236}">
                  <a16:creationId xmlns:a16="http://schemas.microsoft.com/office/drawing/2014/main" id="{426A66CF-DA01-4127-A82B-B037A31E4EB8}"/>
                </a:ext>
              </a:extLst>
            </p:cNvPr>
            <p:cNvSpPr/>
            <p:nvPr/>
          </p:nvSpPr>
          <p:spPr>
            <a:xfrm>
              <a:off x="643092" y="3218166"/>
              <a:ext cx="3565900" cy="1905688"/>
            </a:xfrm>
            <a:prstGeom prst="roundRect">
              <a:avLst>
                <a:gd name="adj" fmla="val 359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698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5" name="テキスト ボックス 544">
              <a:extLst>
                <a:ext uri="{FF2B5EF4-FFF2-40B4-BE49-F238E27FC236}">
                  <a16:creationId xmlns:a16="http://schemas.microsoft.com/office/drawing/2014/main" id="{E5F55A9A-DCE8-4A20-931C-0B67C8AD7F7C}"/>
                </a:ext>
              </a:extLst>
            </p:cNvPr>
            <p:cNvSpPr txBox="1"/>
            <p:nvPr/>
          </p:nvSpPr>
          <p:spPr>
            <a:xfrm>
              <a:off x="695526" y="3583070"/>
              <a:ext cx="1046936" cy="1390336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電　話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その他の連絡手段　□メール　□トークアプリ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  <a:tabLst>
                  <a:tab pos="1790700" algn="l"/>
                </a:tabLst>
              </a:pPr>
              <a:r>
                <a:rPr kumimoji="1" lang="ja-JP" altLang="en-US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災害時の役割</a:t>
              </a:r>
              <a:endPara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47" name="四角形: 角を丸くする 546">
              <a:extLst>
                <a:ext uri="{FF2B5EF4-FFF2-40B4-BE49-F238E27FC236}">
                  <a16:creationId xmlns:a16="http://schemas.microsoft.com/office/drawing/2014/main" id="{BB07A803-1739-41D2-B4E6-269B28B669DB}"/>
                </a:ext>
              </a:extLst>
            </p:cNvPr>
            <p:cNvSpPr/>
            <p:nvPr/>
          </p:nvSpPr>
          <p:spPr>
            <a:xfrm>
              <a:off x="1756225" y="4733631"/>
              <a:ext cx="2365686" cy="32181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必要時サービスの調整</a:t>
              </a:r>
            </a:p>
          </p:txBody>
        </p:sp>
        <p:sp>
          <p:nvSpPr>
            <p:cNvPr id="548" name="テキスト ボックス 547">
              <a:extLst>
                <a:ext uri="{FF2B5EF4-FFF2-40B4-BE49-F238E27FC236}">
                  <a16:creationId xmlns:a16="http://schemas.microsoft.com/office/drawing/2014/main" id="{E4C46858-6B7F-44D1-BBE8-5911D872600E}"/>
                </a:ext>
              </a:extLst>
            </p:cNvPr>
            <p:cNvSpPr txBox="1"/>
            <p:nvPr/>
          </p:nvSpPr>
          <p:spPr>
            <a:xfrm>
              <a:off x="711544" y="3279791"/>
              <a:ext cx="3421868" cy="29927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72000" tIns="72000" rIns="72000" bIns="108000" rtlCol="0" anchor="ctr" anchorCtr="0">
              <a:noAutofit/>
            </a:bodyPr>
            <a:lstStyle/>
            <a:p>
              <a:r>
                <a:rPr kumimoji="1" lang="ja-JP" altLang="en-US" sz="1400" b="1" dirty="0">
                  <a:solidFill>
                    <a:srgbClr val="008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相談支援事業所</a:t>
              </a:r>
            </a:p>
          </p:txBody>
        </p:sp>
        <p:sp>
          <p:nvSpPr>
            <p:cNvPr id="550" name="四角形: 角を丸くする 549">
              <a:extLst>
                <a:ext uri="{FF2B5EF4-FFF2-40B4-BE49-F238E27FC236}">
                  <a16:creationId xmlns:a16="http://schemas.microsoft.com/office/drawing/2014/main" id="{7A010A7B-0E65-4811-A86E-63675D02E2F8}"/>
                </a:ext>
              </a:extLst>
            </p:cNvPr>
            <p:cNvSpPr/>
            <p:nvPr/>
          </p:nvSpPr>
          <p:spPr>
            <a:xfrm>
              <a:off x="1260230" y="4173256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XXXXXXXXXX@gmail.com </a:t>
              </a:r>
              <a:r>
                <a:rPr kumimoji="1" lang="ja-JP" altLang="en-US" sz="1200" dirty="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　　</a:t>
              </a:r>
              <a:r>
                <a:rPr kumimoji="1" lang="ja-JP" altLang="en-US" sz="7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担当名</a:t>
              </a:r>
              <a:endPara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51" name="四角形: 角を丸くする 550">
              <a:extLst>
                <a:ext uri="{FF2B5EF4-FFF2-40B4-BE49-F238E27FC236}">
                  <a16:creationId xmlns:a16="http://schemas.microsoft.com/office/drawing/2014/main" id="{19B35E1B-2A4D-4006-8053-30BEA6423587}"/>
                </a:ext>
              </a:extLst>
            </p:cNvPr>
            <p:cNvSpPr/>
            <p:nvPr/>
          </p:nvSpPr>
          <p:spPr>
            <a:xfrm>
              <a:off x="1260230" y="3632802"/>
              <a:ext cx="1262565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029-XXX-XXXX</a:t>
              </a:r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552" name="四角形: 角を丸くする 551">
              <a:extLst>
                <a:ext uri="{FF2B5EF4-FFF2-40B4-BE49-F238E27FC236}">
                  <a16:creationId xmlns:a16="http://schemas.microsoft.com/office/drawing/2014/main" id="{2D9A9472-0AFE-4651-86E7-F769FD286AC9}"/>
                </a:ext>
              </a:extLst>
            </p:cNvPr>
            <p:cNvSpPr/>
            <p:nvPr/>
          </p:nvSpPr>
          <p:spPr>
            <a:xfrm>
              <a:off x="2558959" y="3632802"/>
              <a:ext cx="1574453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080-XXX-XXXX</a:t>
              </a:r>
              <a:r>
                <a:rPr kumimoji="1" lang="en-US" altLang="ja-JP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   </a:t>
              </a:r>
              <a:r>
                <a:rPr kumimoji="1" lang="ja-JP" altLang="en-US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      </a:t>
              </a:r>
              <a:r>
                <a:rPr kumimoji="1" lang="en-US" altLang="ja-JP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)</a:t>
              </a:r>
              <a:endParaRPr kumimoji="1" lang="ja-JP" altLang="en-US" sz="1200" dirty="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553" name="四角形: 角を丸くする 552">
              <a:extLst>
                <a:ext uri="{FF2B5EF4-FFF2-40B4-BE49-F238E27FC236}">
                  <a16:creationId xmlns:a16="http://schemas.microsoft.com/office/drawing/2014/main" id="{DC21F07A-4BF1-40FD-B157-681A5531B79D}"/>
                </a:ext>
              </a:extLst>
            </p:cNvPr>
            <p:cNvSpPr/>
            <p:nvPr/>
          </p:nvSpPr>
          <p:spPr>
            <a:xfrm>
              <a:off x="1252610" y="4447576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母と</a:t>
              </a:r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LINE ID @</a:t>
              </a:r>
              <a:r>
                <a:rPr kumimoji="1" lang="en-US" altLang="ja-JP" sz="1200" dirty="0" err="1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tsukubasanso</a:t>
              </a:r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554" name="正方形/長方形 553">
              <a:extLst>
                <a:ext uri="{FF2B5EF4-FFF2-40B4-BE49-F238E27FC236}">
                  <a16:creationId xmlns:a16="http://schemas.microsoft.com/office/drawing/2014/main" id="{1511B637-B5DD-4186-BAF9-8572900D680A}"/>
                </a:ext>
              </a:extLst>
            </p:cNvPr>
            <p:cNvSpPr/>
            <p:nvPr/>
          </p:nvSpPr>
          <p:spPr>
            <a:xfrm>
              <a:off x="2021351" y="3902673"/>
              <a:ext cx="378630" cy="261610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r>
                <a:rPr kumimoji="1"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✔</a:t>
              </a:r>
              <a:endParaRPr lang="ja-JP" alt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555" name="正方形/長方形 554">
              <a:extLst>
                <a:ext uri="{FF2B5EF4-FFF2-40B4-BE49-F238E27FC236}">
                  <a16:creationId xmlns:a16="http://schemas.microsoft.com/office/drawing/2014/main" id="{08A446BF-B5A3-4773-A8DC-2E2D0ECFB7E7}"/>
                </a:ext>
              </a:extLst>
            </p:cNvPr>
            <p:cNvSpPr/>
            <p:nvPr/>
          </p:nvSpPr>
          <p:spPr>
            <a:xfrm>
              <a:off x="2707897" y="3895797"/>
              <a:ext cx="378630" cy="261610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r>
                <a:rPr kumimoji="1"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✔</a:t>
              </a:r>
              <a:endParaRPr lang="ja-JP" altLang="en-US" sz="11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93E61CE1-CC38-4C05-9A2F-4A7BD7C12AE4}"/>
              </a:ext>
            </a:extLst>
          </p:cNvPr>
          <p:cNvGrpSpPr/>
          <p:nvPr/>
        </p:nvGrpSpPr>
        <p:grpSpPr>
          <a:xfrm>
            <a:off x="4262020" y="3312385"/>
            <a:ext cx="3547606" cy="1913443"/>
            <a:chOff x="4357272" y="3200625"/>
            <a:chExt cx="3547606" cy="1913443"/>
          </a:xfrm>
        </p:grpSpPr>
        <p:grpSp>
          <p:nvGrpSpPr>
            <p:cNvPr id="556" name="グループ化 555">
              <a:extLst>
                <a:ext uri="{FF2B5EF4-FFF2-40B4-BE49-F238E27FC236}">
                  <a16:creationId xmlns:a16="http://schemas.microsoft.com/office/drawing/2014/main" id="{0BE4B86C-C474-435E-8867-9B91DF4FC1C9}"/>
                </a:ext>
              </a:extLst>
            </p:cNvPr>
            <p:cNvGrpSpPr/>
            <p:nvPr/>
          </p:nvGrpSpPr>
          <p:grpSpPr>
            <a:xfrm>
              <a:off x="4357272" y="3200625"/>
              <a:ext cx="3547606" cy="1913443"/>
              <a:chOff x="5487161" y="3763716"/>
              <a:chExt cx="4567429" cy="1572146"/>
            </a:xfrm>
          </p:grpSpPr>
          <p:sp>
            <p:nvSpPr>
              <p:cNvPr id="557" name="四角形: 角を丸くする 556">
                <a:extLst>
                  <a:ext uri="{FF2B5EF4-FFF2-40B4-BE49-F238E27FC236}">
                    <a16:creationId xmlns:a16="http://schemas.microsoft.com/office/drawing/2014/main" id="{7B4C4472-66C4-4372-8D7E-E3C122942B00}"/>
                  </a:ext>
                </a:extLst>
              </p:cNvPr>
              <p:cNvSpPr/>
              <p:nvPr/>
            </p:nvSpPr>
            <p:spPr>
              <a:xfrm>
                <a:off x="5487161" y="3763716"/>
                <a:ext cx="4567429" cy="1572146"/>
              </a:xfrm>
              <a:prstGeom prst="roundRect">
                <a:avLst>
                  <a:gd name="adj" fmla="val 359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698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58" name="テキスト ボックス 557">
                <a:extLst>
                  <a:ext uri="{FF2B5EF4-FFF2-40B4-BE49-F238E27FC236}">
                    <a16:creationId xmlns:a16="http://schemas.microsoft.com/office/drawing/2014/main" id="{C9219A33-5640-4380-B99F-E5CB72A8A426}"/>
                  </a:ext>
                </a:extLst>
              </p:cNvPr>
              <p:cNvSpPr txBox="1"/>
              <p:nvPr/>
            </p:nvSpPr>
            <p:spPr>
              <a:xfrm>
                <a:off x="5554668" y="4069906"/>
                <a:ext cx="1347896" cy="1142344"/>
              </a:xfrm>
              <a:prstGeom prst="rect">
                <a:avLst/>
              </a:prstGeom>
              <a:noFill/>
            </p:spPr>
            <p:txBody>
              <a:bodyPr wrap="none" rtlCol="0">
                <a:noAutofit/>
              </a:bodyPr>
              <a:lstStyle/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電　話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その他の連絡手段　□メール　□トークアプリ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災害時の役割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560" name="四角形: 角を丸くする 559">
                <a:extLst>
                  <a:ext uri="{FF2B5EF4-FFF2-40B4-BE49-F238E27FC236}">
                    <a16:creationId xmlns:a16="http://schemas.microsoft.com/office/drawing/2014/main" id="{03F02C23-EF42-4EE9-AB42-E2FE46971950}"/>
                  </a:ext>
                </a:extLst>
              </p:cNvPr>
              <p:cNvSpPr/>
              <p:nvPr/>
            </p:nvSpPr>
            <p:spPr>
              <a:xfrm>
                <a:off x="6920284" y="5015243"/>
                <a:ext cx="3045745" cy="264409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1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避難所を開設するかも</a:t>
                </a:r>
              </a:p>
            </p:txBody>
          </p:sp>
          <p:sp>
            <p:nvSpPr>
              <p:cNvPr id="561" name="テキスト ボックス 560">
                <a:extLst>
                  <a:ext uri="{FF2B5EF4-FFF2-40B4-BE49-F238E27FC236}">
                    <a16:creationId xmlns:a16="http://schemas.microsoft.com/office/drawing/2014/main" id="{8C127591-9453-4B7C-99E8-356B1A9901E4}"/>
                  </a:ext>
                </a:extLst>
              </p:cNvPr>
              <p:cNvSpPr txBox="1"/>
              <p:nvPr/>
            </p:nvSpPr>
            <p:spPr>
              <a:xfrm>
                <a:off x="5554668" y="3820722"/>
                <a:ext cx="4405545" cy="24589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72000" tIns="72000" rIns="72000" bIns="108000" rtlCol="0" anchor="ctr" anchorCtr="0">
                <a:noAutofit/>
              </a:bodyPr>
              <a:lstStyle/>
              <a:p>
                <a:r>
                  <a:rPr kumimoji="1" lang="ja-JP" altLang="en-US" sz="1400" b="1" dirty="0">
                    <a:solidFill>
                      <a:srgbClr val="008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学校・園</a:t>
                </a:r>
              </a:p>
            </p:txBody>
          </p:sp>
        </p:grpSp>
        <p:grpSp>
          <p:nvGrpSpPr>
            <p:cNvPr id="562" name="グループ化 561">
              <a:extLst>
                <a:ext uri="{FF2B5EF4-FFF2-40B4-BE49-F238E27FC236}">
                  <a16:creationId xmlns:a16="http://schemas.microsoft.com/office/drawing/2014/main" id="{4245D160-1CDC-44D9-9255-96B89384425E}"/>
                </a:ext>
              </a:extLst>
            </p:cNvPr>
            <p:cNvGrpSpPr/>
            <p:nvPr/>
          </p:nvGrpSpPr>
          <p:grpSpPr>
            <a:xfrm>
              <a:off x="4974411" y="3623019"/>
              <a:ext cx="2873182" cy="788825"/>
              <a:chOff x="6477000" y="4347324"/>
              <a:chExt cx="3489121" cy="886945"/>
            </a:xfrm>
          </p:grpSpPr>
          <p:sp>
            <p:nvSpPr>
              <p:cNvPr id="563" name="四角形: 角を丸くする 562">
                <a:extLst>
                  <a:ext uri="{FF2B5EF4-FFF2-40B4-BE49-F238E27FC236}">
                    <a16:creationId xmlns:a16="http://schemas.microsoft.com/office/drawing/2014/main" id="{5FA7D8C3-0258-4AD6-AF05-1486D7E1B3A7}"/>
                  </a:ext>
                </a:extLst>
              </p:cNvPr>
              <p:cNvSpPr/>
              <p:nvPr/>
            </p:nvSpPr>
            <p:spPr>
              <a:xfrm>
                <a:off x="6477000" y="4955004"/>
                <a:ext cx="3489121" cy="279265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XXXXXXXXXX@gmail.com </a:t>
                </a:r>
                <a:r>
                  <a:rPr kumimoji="1" lang="ja-JP" altLang="en-US" sz="12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　</a:t>
                </a:r>
                <a:r>
                  <a:rPr kumimoji="1" lang="ja-JP" altLang="en-US" sz="1200" dirty="0">
                    <a:solidFill>
                      <a:srgbClr val="C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　　</a:t>
                </a:r>
                <a:r>
                  <a:rPr kumimoji="1" lang="ja-JP" altLang="en-US" sz="70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担当名</a:t>
                </a:r>
                <a:endParaRPr kumimoji="1" lang="ja-JP" altLang="en-US" sz="12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564" name="四角形: 角を丸くする 563">
                <a:extLst>
                  <a:ext uri="{FF2B5EF4-FFF2-40B4-BE49-F238E27FC236}">
                    <a16:creationId xmlns:a16="http://schemas.microsoft.com/office/drawing/2014/main" id="{102ED17F-AD3D-43F5-8CD4-8CBEA40673E0}"/>
                  </a:ext>
                </a:extLst>
              </p:cNvPr>
              <p:cNvSpPr/>
              <p:nvPr/>
            </p:nvSpPr>
            <p:spPr>
              <a:xfrm>
                <a:off x="6477000" y="4347324"/>
                <a:ext cx="1533228" cy="279264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2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029-XXX-XXXX</a:t>
                </a:r>
                <a:endParaRPr kumimoji="1" lang="ja-JP" altLang="en-US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565" name="四角形: 角を丸くする 564">
                <a:extLst>
                  <a:ext uri="{FF2B5EF4-FFF2-40B4-BE49-F238E27FC236}">
                    <a16:creationId xmlns:a16="http://schemas.microsoft.com/office/drawing/2014/main" id="{C7F79BFF-1678-41A8-B313-595C3A67FA81}"/>
                  </a:ext>
                </a:extLst>
              </p:cNvPr>
              <p:cNvSpPr/>
              <p:nvPr/>
            </p:nvSpPr>
            <p:spPr>
              <a:xfrm>
                <a:off x="8054144" y="4347324"/>
                <a:ext cx="1911977" cy="279264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kumimoji="1" lang="en-US" altLang="ja-JP" sz="12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080-XXX-XXXX</a:t>
                </a:r>
                <a:r>
                  <a:rPr kumimoji="1" lang="ja-JP" altLang="en-US" sz="9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（担任）</a:t>
                </a:r>
                <a:endParaRPr kumimoji="1" lang="ja-JP" altLang="en-US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</p:grpSp>
        <p:sp>
          <p:nvSpPr>
            <p:cNvPr id="566" name="四角形: 角を丸くする 565">
              <a:extLst>
                <a:ext uri="{FF2B5EF4-FFF2-40B4-BE49-F238E27FC236}">
                  <a16:creationId xmlns:a16="http://schemas.microsoft.com/office/drawing/2014/main" id="{C40CFEEB-2317-43F2-BCD9-872B021A37B8}"/>
                </a:ext>
              </a:extLst>
            </p:cNvPr>
            <p:cNvSpPr/>
            <p:nvPr/>
          </p:nvSpPr>
          <p:spPr>
            <a:xfrm>
              <a:off x="4966791" y="4437793"/>
              <a:ext cx="2873182" cy="248371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20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567" name="正方形/長方形 566">
              <a:extLst>
                <a:ext uri="{FF2B5EF4-FFF2-40B4-BE49-F238E27FC236}">
                  <a16:creationId xmlns:a16="http://schemas.microsoft.com/office/drawing/2014/main" id="{C0114969-14F9-48E4-B2F2-AED413AFEE15}"/>
                </a:ext>
              </a:extLst>
            </p:cNvPr>
            <p:cNvSpPr/>
            <p:nvPr/>
          </p:nvSpPr>
          <p:spPr>
            <a:xfrm>
              <a:off x="5735532" y="3892890"/>
              <a:ext cx="378630" cy="261610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r>
                <a:rPr kumimoji="1" lang="ja-JP" altLang="en-US" sz="11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✔</a:t>
              </a:r>
              <a:endParaRPr lang="ja-JP" altLang="en-US" sz="1100" dirty="0">
                <a:solidFill>
                  <a:srgbClr val="FF0000"/>
                </a:solidFill>
              </a:endParaRPr>
            </a:p>
          </p:txBody>
        </p:sp>
      </p:grpSp>
      <p:sp>
        <p:nvSpPr>
          <p:cNvPr id="569" name="四角形: 角を丸くする 568">
            <a:extLst>
              <a:ext uri="{FF2B5EF4-FFF2-40B4-BE49-F238E27FC236}">
                <a16:creationId xmlns:a16="http://schemas.microsoft.com/office/drawing/2014/main" id="{937630BE-2578-4BC1-8936-ABEBCB992038}"/>
              </a:ext>
            </a:extLst>
          </p:cNvPr>
          <p:cNvSpPr/>
          <p:nvPr/>
        </p:nvSpPr>
        <p:spPr>
          <a:xfrm>
            <a:off x="3780803" y="13103719"/>
            <a:ext cx="6377854" cy="1319094"/>
          </a:xfrm>
          <a:prstGeom prst="roundRect">
            <a:avLst>
              <a:gd name="adj" fmla="val 5556"/>
            </a:avLst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endParaRPr kumimoji="1" lang="en-US" altLang="ja-JP" sz="105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70" name="四角形: 角を丸くする 569">
            <a:extLst>
              <a:ext uri="{FF2B5EF4-FFF2-40B4-BE49-F238E27FC236}">
                <a16:creationId xmlns:a16="http://schemas.microsoft.com/office/drawing/2014/main" id="{1D8440A5-A5B3-485D-AB9D-6104AA50D843}"/>
              </a:ext>
            </a:extLst>
          </p:cNvPr>
          <p:cNvSpPr/>
          <p:nvPr/>
        </p:nvSpPr>
        <p:spPr>
          <a:xfrm>
            <a:off x="7983252" y="11651456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kumimoji="1" lang="ja-JP" altLang="en-US" sz="105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　　分</a:t>
            </a:r>
            <a:endParaRPr kumimoji="1" lang="ja-JP" altLang="en-US" sz="1050" b="1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71" name="四角形: 角を丸くする 570">
            <a:extLst>
              <a:ext uri="{FF2B5EF4-FFF2-40B4-BE49-F238E27FC236}">
                <a16:creationId xmlns:a16="http://schemas.microsoft.com/office/drawing/2014/main" id="{1905B51A-7141-4204-A788-F03E939B51AA}"/>
              </a:ext>
            </a:extLst>
          </p:cNvPr>
          <p:cNvSpPr/>
          <p:nvPr/>
        </p:nvSpPr>
        <p:spPr>
          <a:xfrm>
            <a:off x="7983252" y="12345316"/>
            <a:ext cx="2095608" cy="649353"/>
          </a:xfrm>
          <a:prstGeom prst="roundRect">
            <a:avLst>
              <a:gd name="adj" fmla="val 5556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20000"/>
              </a:lnSpc>
            </a:pPr>
            <a:r>
              <a:rPr kumimoji="1" lang="ja-JP" altLang="en-US" sz="105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05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　　分</a:t>
            </a:r>
            <a:endParaRPr kumimoji="1" lang="ja-JP" altLang="en-US" sz="1050" b="1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吹き出し: 下矢印 30">
            <a:extLst>
              <a:ext uri="{FF2B5EF4-FFF2-40B4-BE49-F238E27FC236}">
                <a16:creationId xmlns:a16="http://schemas.microsoft.com/office/drawing/2014/main" id="{43F1CD82-AF6F-4B76-AC56-6602ED46B49E}"/>
              </a:ext>
            </a:extLst>
          </p:cNvPr>
          <p:cNvSpPr/>
          <p:nvPr/>
        </p:nvSpPr>
        <p:spPr>
          <a:xfrm>
            <a:off x="8129340" y="4195132"/>
            <a:ext cx="1803432" cy="567942"/>
          </a:xfrm>
          <a:prstGeom prst="downArrowCallou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事業所記載例</a:t>
            </a:r>
          </a:p>
        </p:txBody>
      </p:sp>
      <p:sp>
        <p:nvSpPr>
          <p:cNvPr id="573" name="吹き出し: 下矢印 572">
            <a:extLst>
              <a:ext uri="{FF2B5EF4-FFF2-40B4-BE49-F238E27FC236}">
                <a16:creationId xmlns:a16="http://schemas.microsoft.com/office/drawing/2014/main" id="{11E7BD5A-3EAB-4AA4-8AA1-BA276E7EBF14}"/>
              </a:ext>
            </a:extLst>
          </p:cNvPr>
          <p:cNvSpPr/>
          <p:nvPr/>
        </p:nvSpPr>
        <p:spPr>
          <a:xfrm>
            <a:off x="8129340" y="6883404"/>
            <a:ext cx="1803432" cy="567942"/>
          </a:xfrm>
          <a:prstGeom prst="downArrowCallou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本人記載例</a:t>
            </a:r>
          </a:p>
        </p:txBody>
      </p:sp>
      <p:sp>
        <p:nvSpPr>
          <p:cNvPr id="574" name="吹き出し: 下矢印 573">
            <a:extLst>
              <a:ext uri="{FF2B5EF4-FFF2-40B4-BE49-F238E27FC236}">
                <a16:creationId xmlns:a16="http://schemas.microsoft.com/office/drawing/2014/main" id="{6C0A35B7-6149-4DF0-9D37-AD385D9DFA00}"/>
              </a:ext>
            </a:extLst>
          </p:cNvPr>
          <p:cNvSpPr/>
          <p:nvPr/>
        </p:nvSpPr>
        <p:spPr>
          <a:xfrm>
            <a:off x="536229" y="479135"/>
            <a:ext cx="1208292" cy="865821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accent2">
              <a:lumMod val="20000"/>
              <a:lumOff val="80000"/>
            </a:schemeClr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記入例</a:t>
            </a:r>
            <a:endParaRPr kumimoji="1" lang="ja-JP" altLang="en-US" sz="160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4D7AB804-3C09-44DB-832B-76BA7D28243F}"/>
              </a:ext>
            </a:extLst>
          </p:cNvPr>
          <p:cNvGrpSpPr/>
          <p:nvPr/>
        </p:nvGrpSpPr>
        <p:grpSpPr>
          <a:xfrm>
            <a:off x="4262020" y="11117265"/>
            <a:ext cx="3547606" cy="1921219"/>
            <a:chOff x="4262020" y="11117265"/>
            <a:chExt cx="3547606" cy="1921219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CF55E5FA-66EB-4DFE-840A-5A6CA808C59C}"/>
                </a:ext>
              </a:extLst>
            </p:cNvPr>
            <p:cNvGrpSpPr/>
            <p:nvPr/>
          </p:nvGrpSpPr>
          <p:grpSpPr>
            <a:xfrm>
              <a:off x="4262020" y="11117265"/>
              <a:ext cx="3547606" cy="1921219"/>
              <a:chOff x="4361081" y="11117265"/>
              <a:chExt cx="3547606" cy="1921219"/>
            </a:xfrm>
            <a:grpFill/>
          </p:grpSpPr>
          <p:sp>
            <p:nvSpPr>
              <p:cNvPr id="393" name="四角形: 角を丸くする 392">
                <a:extLst>
                  <a:ext uri="{FF2B5EF4-FFF2-40B4-BE49-F238E27FC236}">
                    <a16:creationId xmlns:a16="http://schemas.microsoft.com/office/drawing/2014/main" id="{95F81FD0-9835-43EF-92B9-8BE90266CD67}"/>
                  </a:ext>
                </a:extLst>
              </p:cNvPr>
              <p:cNvSpPr/>
              <p:nvPr/>
            </p:nvSpPr>
            <p:spPr>
              <a:xfrm>
                <a:off x="4361081" y="11117265"/>
                <a:ext cx="3547606" cy="1921219"/>
              </a:xfrm>
              <a:prstGeom prst="roundRect">
                <a:avLst>
                  <a:gd name="adj" fmla="val 3590"/>
                </a:avLst>
              </a:prstGeom>
              <a:grpFill/>
              <a:ln w="698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4" name="テキスト ボックス 393">
                <a:extLst>
                  <a:ext uri="{FF2B5EF4-FFF2-40B4-BE49-F238E27FC236}">
                    <a16:creationId xmlns:a16="http://schemas.microsoft.com/office/drawing/2014/main" id="{A2F466EF-A8CF-492B-9AA6-7363E0EF3A8D}"/>
                  </a:ext>
                </a:extLst>
              </p:cNvPr>
              <p:cNvSpPr txBox="1"/>
              <p:nvPr/>
            </p:nvSpPr>
            <p:spPr>
              <a:xfrm>
                <a:off x="4413515" y="11497701"/>
                <a:ext cx="1046936" cy="1390336"/>
              </a:xfrm>
              <a:prstGeom prst="rect">
                <a:avLst/>
              </a:prstGeom>
              <a:grpFill/>
            </p:spPr>
            <p:txBody>
              <a:bodyPr wrap="none" rtlCol="0">
                <a:noAutofit/>
              </a:bodyPr>
              <a:lstStyle/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電　話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その他の連絡手段　□メール　□トークアプリ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  <a:tabLst>
                    <a:tab pos="1790700" algn="l"/>
                  </a:tabLst>
                </a:pPr>
                <a:r>
                  <a:rPr kumimoji="1" lang="ja-JP" altLang="en-US" sz="12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災害時の役割</a:t>
                </a:r>
                <a:endParaRPr kumimoji="1" lang="en-US" altLang="ja-JP" sz="12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397" name="四角形: 角を丸くする 396">
                <a:extLst>
                  <a:ext uri="{FF2B5EF4-FFF2-40B4-BE49-F238E27FC236}">
                    <a16:creationId xmlns:a16="http://schemas.microsoft.com/office/drawing/2014/main" id="{9F9A1C3F-569B-4034-B7EC-F13109C7E359}"/>
                  </a:ext>
                </a:extLst>
              </p:cNvPr>
              <p:cNvSpPr/>
              <p:nvPr/>
            </p:nvSpPr>
            <p:spPr>
              <a:xfrm>
                <a:off x="5474214" y="12648262"/>
                <a:ext cx="2365686" cy="321810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1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酸素ボンベを納品してくれる</a:t>
                </a:r>
              </a:p>
            </p:txBody>
          </p:sp>
          <p:sp>
            <p:nvSpPr>
              <p:cNvPr id="398" name="テキスト ボックス 397">
                <a:extLst>
                  <a:ext uri="{FF2B5EF4-FFF2-40B4-BE49-F238E27FC236}">
                    <a16:creationId xmlns:a16="http://schemas.microsoft.com/office/drawing/2014/main" id="{C5590891-2D40-478A-AA33-FA49A0B1813C}"/>
                  </a:ext>
                </a:extLst>
              </p:cNvPr>
              <p:cNvSpPr txBox="1"/>
              <p:nvPr/>
            </p:nvSpPr>
            <p:spPr>
              <a:xfrm>
                <a:off x="4413514" y="11194422"/>
                <a:ext cx="3426384" cy="29927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72000" tIns="72000" rIns="72000" bIns="108000" rtlCol="0" anchor="ctr" anchorCtr="0">
                <a:noAutofit/>
              </a:bodyPr>
              <a:lstStyle/>
              <a:p>
                <a:r>
                  <a:rPr kumimoji="1" lang="ja-JP" altLang="en-US" sz="1400" b="1" dirty="0">
                    <a:solidFill>
                      <a:srgbClr val="FF0000"/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酸素の業者</a:t>
                </a:r>
              </a:p>
            </p:txBody>
          </p:sp>
          <p:sp>
            <p:nvSpPr>
              <p:cNvPr id="427" name="四角形: 角を丸くする 426">
                <a:extLst>
                  <a:ext uri="{FF2B5EF4-FFF2-40B4-BE49-F238E27FC236}">
                    <a16:creationId xmlns:a16="http://schemas.microsoft.com/office/drawing/2014/main" id="{F6486CD4-FE9C-4FF0-878C-615894185967}"/>
                  </a:ext>
                </a:extLst>
              </p:cNvPr>
              <p:cNvSpPr/>
              <p:nvPr/>
            </p:nvSpPr>
            <p:spPr>
              <a:xfrm>
                <a:off x="4978219" y="12087887"/>
                <a:ext cx="2873182" cy="248371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120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430" name="四角形: 角を丸くする 429">
                <a:extLst>
                  <a:ext uri="{FF2B5EF4-FFF2-40B4-BE49-F238E27FC236}">
                    <a16:creationId xmlns:a16="http://schemas.microsoft.com/office/drawing/2014/main" id="{22692D9A-5700-406B-89FB-CDBABE1724F7}"/>
                  </a:ext>
                </a:extLst>
              </p:cNvPr>
              <p:cNvSpPr/>
              <p:nvPr/>
            </p:nvSpPr>
            <p:spPr>
              <a:xfrm>
                <a:off x="4970599" y="12362207"/>
                <a:ext cx="2873182" cy="248371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 sz="1200">
                  <a:solidFill>
                    <a:srgbClr val="C0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  <p:sp>
            <p:nvSpPr>
              <p:cNvPr id="396" name="四角形: 角を丸くする 395">
                <a:extLst>
                  <a:ext uri="{FF2B5EF4-FFF2-40B4-BE49-F238E27FC236}">
                    <a16:creationId xmlns:a16="http://schemas.microsoft.com/office/drawing/2014/main" id="{8FC6DB62-9FDE-4524-91EC-7E6F245145E8}"/>
                  </a:ext>
                </a:extLst>
              </p:cNvPr>
              <p:cNvSpPr/>
              <p:nvPr/>
            </p:nvSpPr>
            <p:spPr>
              <a:xfrm>
                <a:off x="5663525" y="11199219"/>
                <a:ext cx="2204949" cy="294475"/>
              </a:xfrm>
              <a:prstGeom prst="roundRect">
                <a:avLst>
                  <a:gd name="adj" fmla="val 6785"/>
                </a:avLst>
              </a:prstGeom>
              <a:solidFill>
                <a:schemeClr val="bg1"/>
              </a:solidFill>
              <a:ln w="130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2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つくば酸素サービス</a:t>
                </a:r>
                <a:r>
                  <a:rPr kumimoji="1" lang="en-US" altLang="ja-JP" sz="1200" dirty="0">
                    <a:solidFill>
                      <a:srgbClr val="FF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</a:rPr>
                  <a:t>  </a:t>
                </a:r>
                <a:endParaRPr kumimoji="1" lang="ja-JP" altLang="en-US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endParaRPr>
              </a:p>
            </p:txBody>
          </p:sp>
        </p:grpSp>
        <p:sp>
          <p:nvSpPr>
            <p:cNvPr id="575" name="四角形: 角を丸くする 574">
              <a:extLst>
                <a:ext uri="{FF2B5EF4-FFF2-40B4-BE49-F238E27FC236}">
                  <a16:creationId xmlns:a16="http://schemas.microsoft.com/office/drawing/2014/main" id="{DCC14FC4-14C2-4D22-9384-32C2081480BD}"/>
                </a:ext>
              </a:extLst>
            </p:cNvPr>
            <p:cNvSpPr/>
            <p:nvPr/>
          </p:nvSpPr>
          <p:spPr>
            <a:xfrm>
              <a:off x="4877182" y="11567473"/>
              <a:ext cx="1262565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029-XXX-XXXX</a:t>
              </a:r>
              <a:endPara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576" name="四角形: 角を丸くする 575">
              <a:extLst>
                <a:ext uri="{FF2B5EF4-FFF2-40B4-BE49-F238E27FC236}">
                  <a16:creationId xmlns:a16="http://schemas.microsoft.com/office/drawing/2014/main" id="{7E91C980-5551-4874-8223-2ACE864CBB36}"/>
                </a:ext>
              </a:extLst>
            </p:cNvPr>
            <p:cNvSpPr/>
            <p:nvPr/>
          </p:nvSpPr>
          <p:spPr>
            <a:xfrm>
              <a:off x="6175911" y="11567473"/>
              <a:ext cx="1574453" cy="248370"/>
            </a:xfrm>
            <a:prstGeom prst="roundRect">
              <a:avLst>
                <a:gd name="adj" fmla="val 6785"/>
              </a:avLst>
            </a:prstGeom>
            <a:solidFill>
              <a:schemeClr val="bg1"/>
            </a:solidFill>
            <a:ln w="130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en-US" altLang="ja-JP" sz="1200" dirty="0">
                  <a:solidFill>
                    <a:srgbClr val="FF0000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080-XXX-XXXX</a:t>
              </a:r>
              <a:r>
                <a:rPr kumimoji="1" lang="en-US" altLang="ja-JP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(   </a:t>
              </a:r>
              <a:r>
                <a:rPr kumimoji="1" lang="ja-JP" altLang="en-US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      </a:t>
              </a:r>
              <a:r>
                <a:rPr kumimoji="1" lang="en-US" altLang="ja-JP" sz="80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)</a:t>
              </a:r>
              <a:endParaRPr kumimoji="1" lang="ja-JP" altLang="en-US" sz="1200" dirty="0">
                <a:solidFill>
                  <a:srgbClr val="C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sp>
        <p:nvSpPr>
          <p:cNvPr id="577" name="四角形: 角を丸くする 576">
            <a:extLst>
              <a:ext uri="{FF2B5EF4-FFF2-40B4-BE49-F238E27FC236}">
                <a16:creationId xmlns:a16="http://schemas.microsoft.com/office/drawing/2014/main" id="{85716A43-E597-4EC6-83BC-48682CF07A5D}"/>
              </a:ext>
            </a:extLst>
          </p:cNvPr>
          <p:cNvSpPr/>
          <p:nvPr/>
        </p:nvSpPr>
        <p:spPr>
          <a:xfrm>
            <a:off x="2086905" y="3382768"/>
            <a:ext cx="1790639" cy="294475"/>
          </a:xfrm>
          <a:prstGeom prst="roundRect">
            <a:avLst>
              <a:gd name="adj" fmla="val 6785"/>
            </a:avLst>
          </a:prstGeom>
          <a:noFill/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XXXXX</a:t>
            </a:r>
            <a:r>
              <a: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事業者</a:t>
            </a:r>
            <a:r>
              <a:rPr kumimoji="1" lang="en-US" altLang="ja-JP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 </a:t>
            </a:r>
            <a:endParaRPr kumimoji="1" lang="ja-JP" altLang="en-US" sz="1200" dirty="0">
              <a:solidFill>
                <a:srgbClr val="FF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78" name="四角形: 角を丸くする 577">
            <a:extLst>
              <a:ext uri="{FF2B5EF4-FFF2-40B4-BE49-F238E27FC236}">
                <a16:creationId xmlns:a16="http://schemas.microsoft.com/office/drawing/2014/main" id="{4C5BB90D-D05A-45CB-90EF-9195276B2372}"/>
              </a:ext>
            </a:extLst>
          </p:cNvPr>
          <p:cNvSpPr/>
          <p:nvPr/>
        </p:nvSpPr>
        <p:spPr>
          <a:xfrm>
            <a:off x="5634950" y="3363705"/>
            <a:ext cx="2204949" cy="294475"/>
          </a:xfrm>
          <a:prstGeom prst="roundRect">
            <a:avLst>
              <a:gd name="adj" fmla="val 6785"/>
            </a:avLst>
          </a:prstGeom>
          <a:noFill/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XXXX</a:t>
            </a:r>
            <a:r>
              <a: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小学校</a:t>
            </a:r>
            <a:r>
              <a:rPr kumimoji="1" lang="en-US" altLang="ja-JP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  </a:t>
            </a:r>
            <a:endParaRPr kumimoji="1" lang="ja-JP" altLang="en-US" sz="1200" dirty="0">
              <a:solidFill>
                <a:srgbClr val="FF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66" name="テキスト ボックス 165">
            <a:extLst>
              <a:ext uri="{FF2B5EF4-FFF2-40B4-BE49-F238E27FC236}">
                <a16:creationId xmlns:a16="http://schemas.microsoft.com/office/drawing/2014/main" id="{46F4B533-7BD2-44A2-87D3-4E02A07610B1}"/>
              </a:ext>
            </a:extLst>
          </p:cNvPr>
          <p:cNvSpPr txBox="1"/>
          <p:nvPr/>
        </p:nvSpPr>
        <p:spPr>
          <a:xfrm>
            <a:off x="9233999" y="1674796"/>
            <a:ext cx="945084" cy="10397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30000"/>
              </a:lnSpc>
              <a:tabLst>
                <a:tab pos="1790700" algn="l"/>
              </a:tabLst>
            </a:pP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母携帯</a:t>
            </a:r>
            <a:r>
              <a:rPr kumimoji="1" lang="ja-JP" altLang="en-US" sz="140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30000"/>
              </a:lnSpc>
              <a:tabLst>
                <a:tab pos="1790700" algn="l"/>
              </a:tabLst>
            </a:pP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母職場</a:t>
            </a:r>
            <a:r>
              <a:rPr kumimoji="1" lang="ja-JP" altLang="en-US" sz="1400" b="1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30000"/>
              </a:lnSpc>
              <a:tabLst>
                <a:tab pos="1790700" algn="l"/>
              </a:tabLst>
            </a:pP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父携帯 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0" name="四角形: 角を丸くする 179">
            <a:extLst>
              <a:ext uri="{FF2B5EF4-FFF2-40B4-BE49-F238E27FC236}">
                <a16:creationId xmlns:a16="http://schemas.microsoft.com/office/drawing/2014/main" id="{669C81D8-6BB5-427C-8051-9975D35FA1E9}"/>
              </a:ext>
            </a:extLst>
          </p:cNvPr>
          <p:cNvSpPr/>
          <p:nvPr/>
        </p:nvSpPr>
        <p:spPr>
          <a:xfrm>
            <a:off x="5305791" y="5340045"/>
            <a:ext cx="1930356" cy="294475"/>
          </a:xfrm>
          <a:prstGeom prst="roundRect">
            <a:avLst>
              <a:gd name="adj" fmla="val 6785"/>
            </a:avLst>
          </a:prstGeom>
          <a:solidFill>
            <a:schemeClr val="bg1"/>
          </a:solidFill>
          <a:ln w="130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放課後デイサービスＥ</a:t>
            </a:r>
            <a:endParaRPr kumimoji="1" lang="en-US" altLang="ja-JP" sz="1200" dirty="0">
              <a:solidFill>
                <a:srgbClr val="FF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pic>
        <p:nvPicPr>
          <p:cNvPr id="167" name="図 166">
            <a:extLst>
              <a:ext uri="{FF2B5EF4-FFF2-40B4-BE49-F238E27FC236}">
                <a16:creationId xmlns:a16="http://schemas.microsoft.com/office/drawing/2014/main" id="{721A046F-322E-4888-B3DD-27453CF6E1F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216" y="1458108"/>
            <a:ext cx="432236" cy="3715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図 167">
            <a:extLst>
              <a:ext uri="{FF2B5EF4-FFF2-40B4-BE49-F238E27FC236}">
                <a16:creationId xmlns:a16="http://schemas.microsoft.com/office/drawing/2014/main" id="{F8101120-E098-416B-9099-4322140B576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751" y="3388872"/>
            <a:ext cx="414947" cy="296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図 168">
            <a:extLst>
              <a:ext uri="{FF2B5EF4-FFF2-40B4-BE49-F238E27FC236}">
                <a16:creationId xmlns:a16="http://schemas.microsoft.com/office/drawing/2014/main" id="{CAEA9090-9309-407C-9D1A-998F5CD5846A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789" y="3382260"/>
            <a:ext cx="387767" cy="299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図 169">
            <a:extLst>
              <a:ext uri="{FF2B5EF4-FFF2-40B4-BE49-F238E27FC236}">
                <a16:creationId xmlns:a16="http://schemas.microsoft.com/office/drawing/2014/main" id="{14420A31-5AE6-438E-83A7-78252C8B641F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096" y="5335867"/>
            <a:ext cx="368602" cy="2687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図 170">
            <a:extLst>
              <a:ext uri="{FF2B5EF4-FFF2-40B4-BE49-F238E27FC236}">
                <a16:creationId xmlns:a16="http://schemas.microsoft.com/office/drawing/2014/main" id="{53F34C24-E318-429E-ADA5-6F375FABEF64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910" y="7291165"/>
            <a:ext cx="368602" cy="2687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図 171">
            <a:extLst>
              <a:ext uri="{FF2B5EF4-FFF2-40B4-BE49-F238E27FC236}">
                <a16:creationId xmlns:a16="http://schemas.microsoft.com/office/drawing/2014/main" id="{E81D9FC9-85C7-4978-AF13-7073AD733F73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8737" y="5365884"/>
            <a:ext cx="445135" cy="234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図 172">
            <a:extLst>
              <a:ext uri="{FF2B5EF4-FFF2-40B4-BE49-F238E27FC236}">
                <a16:creationId xmlns:a16="http://schemas.microsoft.com/office/drawing/2014/main" id="{0E2AF715-D415-4401-8069-248A385D3D7A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8737" y="7296440"/>
            <a:ext cx="445135" cy="234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図 173">
            <a:extLst>
              <a:ext uri="{FF2B5EF4-FFF2-40B4-BE49-F238E27FC236}">
                <a16:creationId xmlns:a16="http://schemas.microsoft.com/office/drawing/2014/main" id="{57618516-B19B-425F-B08A-391112A197F6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266" y="9234274"/>
            <a:ext cx="476250" cy="610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図 174">
            <a:extLst>
              <a:ext uri="{FF2B5EF4-FFF2-40B4-BE49-F238E27FC236}">
                <a16:creationId xmlns:a16="http://schemas.microsoft.com/office/drawing/2014/main" id="{2377094C-7980-4C41-B63E-25389D914CCC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022" y="11198276"/>
            <a:ext cx="270650" cy="302695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正方形/長方形 175">
            <a:extLst>
              <a:ext uri="{FF2B5EF4-FFF2-40B4-BE49-F238E27FC236}">
                <a16:creationId xmlns:a16="http://schemas.microsoft.com/office/drawing/2014/main" id="{D0957D27-C137-464F-9A09-B7FE24ACC28D}"/>
              </a:ext>
            </a:extLst>
          </p:cNvPr>
          <p:cNvSpPr/>
          <p:nvPr/>
        </p:nvSpPr>
        <p:spPr>
          <a:xfrm>
            <a:off x="6326826" y="5972141"/>
            <a:ext cx="378630" cy="261610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r>
              <a:rPr kumimoji="1" lang="ja-JP" altLang="en-US" sz="1100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✔</a:t>
            </a:r>
            <a:endParaRPr lang="ja-JP" alt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49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緑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1259</TotalTime>
  <Words>1688</Words>
  <Application>Microsoft Office PowerPoint</Application>
  <PresentationFormat>ユーザー設定</PresentationFormat>
  <Paragraphs>314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BIZ UDPゴシック</vt:lpstr>
      <vt:lpstr>UD デジタル 教科書体 NK-R</vt:lpstr>
      <vt:lpstr>UD デジタル 教科書体 NP-R</vt:lpstr>
      <vt:lpstr>UD デジタル 教科書体 N-R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102</cp:revision>
  <cp:lastPrinted>2025-03-24T04:47:45Z</cp:lastPrinted>
  <dcterms:created xsi:type="dcterms:W3CDTF">2025-03-12T02:39:04Z</dcterms:created>
  <dcterms:modified xsi:type="dcterms:W3CDTF">2025-03-26T02:35:21Z</dcterms:modified>
</cp:coreProperties>
</file>