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6"/>
  </p:notesMasterIdLst>
  <p:sldIdLst>
    <p:sldId id="263" r:id="rId2"/>
    <p:sldId id="258" r:id="rId3"/>
    <p:sldId id="264" r:id="rId4"/>
    <p:sldId id="261" r:id="rId5"/>
  </p:sldIdLst>
  <p:sldSz cx="10691813" cy="7559675"/>
  <p:notesSz cx="9866313" cy="142954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04" autoAdjust="0"/>
    <p:restoredTop sz="86427" autoAdjust="0"/>
  </p:normalViewPr>
  <p:slideViewPr>
    <p:cSldViewPr snapToGrid="0" showGuides="1">
      <p:cViewPr varScale="1">
        <p:scale>
          <a:sx n="88" d="100"/>
          <a:sy n="88" d="100"/>
        </p:scale>
        <p:origin x="2526" y="78"/>
      </p:cViewPr>
      <p:guideLst/>
    </p:cSldViewPr>
  </p:slideViewPr>
  <p:outlineViewPr>
    <p:cViewPr>
      <p:scale>
        <a:sx n="25" d="100"/>
        <a:sy n="25"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75138" cy="7159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588000" y="0"/>
            <a:ext cx="4276725" cy="715963"/>
          </a:xfrm>
          <a:prstGeom prst="rect">
            <a:avLst/>
          </a:prstGeom>
        </p:spPr>
        <p:txBody>
          <a:bodyPr vert="horz" lIns="91440" tIns="45720" rIns="91440" bIns="45720" rtlCol="0"/>
          <a:lstStyle>
            <a:lvl1pPr algn="r">
              <a:defRPr sz="1200"/>
            </a:lvl1pPr>
          </a:lstStyle>
          <a:p>
            <a:fld id="{469D22FD-1FB9-4A06-8E26-B8E92E985DA5}" type="datetimeFigureOut">
              <a:rPr kumimoji="1" lang="ja-JP" altLang="en-US" smtClean="0"/>
              <a:t>2023/7/14</a:t>
            </a:fld>
            <a:endParaRPr kumimoji="1" lang="ja-JP" altLang="en-US"/>
          </a:p>
        </p:txBody>
      </p:sp>
      <p:sp>
        <p:nvSpPr>
          <p:cNvPr id="4" name="スライド イメージ プレースホルダー 3"/>
          <p:cNvSpPr>
            <a:spLocks noGrp="1" noRot="1" noChangeAspect="1"/>
          </p:cNvSpPr>
          <p:nvPr>
            <p:ph type="sldImg" idx="2"/>
          </p:nvPr>
        </p:nvSpPr>
        <p:spPr>
          <a:xfrm>
            <a:off x="1522413" y="1787525"/>
            <a:ext cx="6823075" cy="482441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87425" y="6880225"/>
            <a:ext cx="7893050" cy="56276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13579475"/>
            <a:ext cx="4275138" cy="715963"/>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88000" y="13579475"/>
            <a:ext cx="4276725" cy="715963"/>
          </a:xfrm>
          <a:prstGeom prst="rect">
            <a:avLst/>
          </a:prstGeom>
        </p:spPr>
        <p:txBody>
          <a:bodyPr vert="horz" lIns="91440" tIns="45720" rIns="91440" bIns="45720" rtlCol="0" anchor="b"/>
          <a:lstStyle>
            <a:lvl1pPr algn="r">
              <a:defRPr sz="1200"/>
            </a:lvl1pPr>
          </a:lstStyle>
          <a:p>
            <a:fld id="{D62697BD-CDB2-4B48-A938-AF473E76E413}" type="slidenum">
              <a:rPr kumimoji="1" lang="ja-JP" altLang="en-US" smtClean="0"/>
              <a:t>‹#›</a:t>
            </a:fld>
            <a:endParaRPr kumimoji="1" lang="ja-JP" altLang="en-US"/>
          </a:p>
        </p:txBody>
      </p:sp>
    </p:spTree>
    <p:extLst>
      <p:ext uri="{BB962C8B-B14F-4D97-AF65-F5344CB8AC3E}">
        <p14:creationId xmlns:p14="http://schemas.microsoft.com/office/powerpoint/2010/main" val="113025784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62697BD-CDB2-4B48-A938-AF473E76E413}" type="slidenum">
              <a:rPr kumimoji="1" lang="ja-JP" altLang="en-US" smtClean="0"/>
              <a:t>1</a:t>
            </a:fld>
            <a:endParaRPr kumimoji="1" lang="ja-JP" altLang="en-US"/>
          </a:p>
        </p:txBody>
      </p:sp>
    </p:spTree>
    <p:extLst>
      <p:ext uri="{BB962C8B-B14F-4D97-AF65-F5344CB8AC3E}">
        <p14:creationId xmlns:p14="http://schemas.microsoft.com/office/powerpoint/2010/main" val="31403066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目的">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348DB4C3-3BE3-4D9A-8A19-93AC17A890BF}"/>
              </a:ext>
            </a:extLst>
          </p:cNvPr>
          <p:cNvGrpSpPr/>
          <p:nvPr userDrawn="1"/>
        </p:nvGrpSpPr>
        <p:grpSpPr>
          <a:xfrm>
            <a:off x="304800" y="1435040"/>
            <a:ext cx="10080000" cy="400110"/>
            <a:chOff x="305352" y="-1720910"/>
            <a:chExt cx="10080000" cy="400110"/>
          </a:xfrm>
        </p:grpSpPr>
        <p:sp>
          <p:nvSpPr>
            <p:cNvPr id="15" name="正方形/長方形 14">
              <a:extLst>
                <a:ext uri="{FF2B5EF4-FFF2-40B4-BE49-F238E27FC236}">
                  <a16:creationId xmlns:a16="http://schemas.microsoft.com/office/drawing/2014/main" id="{A9BFE472-EBCE-4B9B-8377-E1A804C1EC65}"/>
                </a:ext>
              </a:extLst>
            </p:cNvPr>
            <p:cNvSpPr/>
            <p:nvPr userDrawn="1"/>
          </p:nvSpPr>
          <p:spPr>
            <a:xfrm>
              <a:off x="305352" y="-1720910"/>
              <a:ext cx="10080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１</a:t>
              </a:r>
              <a:r>
                <a:rPr kumimoji="1" lang="en-US" altLang="ja-JP" sz="2000" b="1" dirty="0">
                  <a:solidFill>
                    <a:schemeClr val="tx1"/>
                  </a:solidFill>
                  <a:latin typeface="Meiryo UI" panose="020B0604030504040204" pitchFamily="50" charset="-128"/>
                  <a:ea typeface="Meiryo UI" panose="020B0604030504040204" pitchFamily="50" charset="-128"/>
                </a:rPr>
                <a:t>	</a:t>
              </a:r>
              <a:r>
                <a:rPr kumimoji="1" lang="ja-JP" altLang="en-US" sz="2000" b="1" dirty="0">
                  <a:solidFill>
                    <a:schemeClr val="tx1"/>
                  </a:solidFill>
                  <a:latin typeface="Meiryo UI" panose="020B0604030504040204" pitchFamily="50" charset="-128"/>
                  <a:ea typeface="Meiryo UI" panose="020B0604030504040204" pitchFamily="50" charset="-128"/>
                </a:rPr>
                <a:t>目的</a:t>
              </a:r>
            </a:p>
          </p:txBody>
        </p:sp>
        <p:cxnSp>
          <p:nvCxnSpPr>
            <p:cNvPr id="16" name="直線コネクタ 15">
              <a:extLst>
                <a:ext uri="{FF2B5EF4-FFF2-40B4-BE49-F238E27FC236}">
                  <a16:creationId xmlns:a16="http://schemas.microsoft.com/office/drawing/2014/main" id="{4845C225-A58D-4DF6-AE3C-49084F91E308}"/>
                </a:ext>
              </a:extLst>
            </p:cNvPr>
            <p:cNvCxnSpPr/>
            <p:nvPr userDrawn="1"/>
          </p:nvCxnSpPr>
          <p:spPr>
            <a:xfrm>
              <a:off x="305352" y="-1320800"/>
              <a:ext cx="10080000" cy="0"/>
            </a:xfrm>
            <a:prstGeom prst="line">
              <a:avLst/>
            </a:prstGeom>
            <a:ln w="38100" cap="rnd">
              <a:solidFill>
                <a:schemeClr val="accent2"/>
              </a:solidFill>
              <a:bevel/>
            </a:ln>
          </p:spPr>
          <p:style>
            <a:lnRef idx="1">
              <a:schemeClr val="accent2"/>
            </a:lnRef>
            <a:fillRef idx="0">
              <a:schemeClr val="accent2"/>
            </a:fillRef>
            <a:effectRef idx="0">
              <a:schemeClr val="accent2"/>
            </a:effectRef>
            <a:fontRef idx="minor">
              <a:schemeClr val="tx1"/>
            </a:fontRef>
          </p:style>
        </p:cxnSp>
      </p:grpSp>
      <p:graphicFrame>
        <p:nvGraphicFramePr>
          <p:cNvPr id="5" name="表 4">
            <a:extLst>
              <a:ext uri="{FF2B5EF4-FFF2-40B4-BE49-F238E27FC236}">
                <a16:creationId xmlns:a16="http://schemas.microsoft.com/office/drawing/2014/main" id="{92874070-A4F9-4AE7-91F2-D2D406C23EB2}"/>
              </a:ext>
            </a:extLst>
          </p:cNvPr>
          <p:cNvGraphicFramePr>
            <a:graphicFrameLocks noGrp="1"/>
          </p:cNvGraphicFramePr>
          <p:nvPr userDrawn="1">
            <p:extLst>
              <p:ext uri="{D42A27DB-BD31-4B8C-83A1-F6EECF244321}">
                <p14:modId xmlns:p14="http://schemas.microsoft.com/office/powerpoint/2010/main" val="2591864727"/>
              </p:ext>
            </p:extLst>
          </p:nvPr>
        </p:nvGraphicFramePr>
        <p:xfrm>
          <a:off x="304800" y="2015767"/>
          <a:ext cx="4860000" cy="518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解決を目指す課題</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292240"/>
                  </a:ext>
                </a:extLst>
              </a:tr>
              <a:tr h="4680000">
                <a:tc>
                  <a:txBody>
                    <a:bodyPr/>
                    <a:lstStyle/>
                    <a:p>
                      <a:pPr marL="0" indent="0" algn="just" fontAlgn="auto">
                        <a:buFont typeface="Wingdings" panose="05000000000000000000" pitchFamily="2" charset="2"/>
                        <a:buNone/>
                      </a:pPr>
                      <a:endParaRPr kumimoji="1" lang="en-US" altLang="ja-JP"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6" name="表 5">
            <a:extLst>
              <a:ext uri="{FF2B5EF4-FFF2-40B4-BE49-F238E27FC236}">
                <a16:creationId xmlns:a16="http://schemas.microsoft.com/office/drawing/2014/main" id="{79B8442F-B040-43CB-86A9-84E7F80BCB22}"/>
              </a:ext>
            </a:extLst>
          </p:cNvPr>
          <p:cNvGraphicFramePr>
            <a:graphicFrameLocks noGrp="1"/>
          </p:cNvGraphicFramePr>
          <p:nvPr userDrawn="1">
            <p:extLst>
              <p:ext uri="{D42A27DB-BD31-4B8C-83A1-F6EECF244321}">
                <p14:modId xmlns:p14="http://schemas.microsoft.com/office/powerpoint/2010/main" val="1901061309"/>
              </p:ext>
            </p:extLst>
          </p:nvPr>
        </p:nvGraphicFramePr>
        <p:xfrm>
          <a:off x="5527013" y="2015767"/>
          <a:ext cx="4860000" cy="518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解決を目指すに至った背景</a:t>
                      </a:r>
                      <a:endParaRPr kumimoji="1" lang="en-US" altLang="ja-JP" sz="1600" b="1"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292240"/>
                  </a:ext>
                </a:extLst>
              </a:tr>
              <a:tr h="4680000">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pSp>
        <p:nvGrpSpPr>
          <p:cNvPr id="11" name="グループ化 10">
            <a:extLst>
              <a:ext uri="{FF2B5EF4-FFF2-40B4-BE49-F238E27FC236}">
                <a16:creationId xmlns:a16="http://schemas.microsoft.com/office/drawing/2014/main" id="{724780B0-451E-4A38-8924-BB7241B4AA67}"/>
              </a:ext>
            </a:extLst>
          </p:cNvPr>
          <p:cNvGrpSpPr/>
          <p:nvPr userDrawn="1"/>
        </p:nvGrpSpPr>
        <p:grpSpPr>
          <a:xfrm>
            <a:off x="-4438641" y="0"/>
            <a:ext cx="4320000" cy="4099660"/>
            <a:chOff x="-4438641" y="0"/>
            <a:chExt cx="4320000" cy="4099660"/>
          </a:xfrm>
        </p:grpSpPr>
        <p:sp>
          <p:nvSpPr>
            <p:cNvPr id="12" name="正方形/長方形 11">
              <a:extLst>
                <a:ext uri="{FF2B5EF4-FFF2-40B4-BE49-F238E27FC236}">
                  <a16:creationId xmlns:a16="http://schemas.microsoft.com/office/drawing/2014/main" id="{30D9D6E2-F9EC-470D-8FF9-63490B60DB38}"/>
                </a:ext>
              </a:extLst>
            </p:cNvPr>
            <p:cNvSpPr/>
            <p:nvPr/>
          </p:nvSpPr>
          <p:spPr>
            <a:xfrm>
              <a:off x="-4438641" y="0"/>
              <a:ext cx="4320000" cy="11079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■記載上の注意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marR="0" lvl="0" indent="-285750" algn="just" defTabSz="457200" rtl="0" eaLnBrk="1" fontAlgn="auto" latinLnBrk="0" hangingPunct="1">
                <a:lnSpc>
                  <a:spcPct val="100000"/>
                </a:lnSpc>
                <a:spcBef>
                  <a:spcPts val="600"/>
                </a:spcBef>
                <a:spcAft>
                  <a:spcPts val="0"/>
                </a:spcAft>
                <a:buClr>
                  <a:schemeClr val="tx1"/>
                </a:buClr>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フォントは</a:t>
              </a:r>
              <a:r>
                <a:rPr kumimoji="1" lang="en-US" altLang="ja-JP" sz="1400" dirty="0" err="1">
                  <a:solidFill>
                    <a:srgbClr val="C00000"/>
                  </a:solidFill>
                  <a:latin typeface="Meiryo UI" panose="020B0604030504040204" pitchFamily="50" charset="-128"/>
                  <a:ea typeface="Meiryo UI" panose="020B0604030504040204" pitchFamily="50" charset="-128"/>
                </a:rPr>
                <a:t>Meiryo</a:t>
              </a:r>
              <a:r>
                <a:rPr kumimoji="1" lang="en-US" altLang="ja-JP" sz="1400" dirty="0">
                  <a:solidFill>
                    <a:srgbClr val="C00000"/>
                  </a:solidFill>
                  <a:latin typeface="Meiryo UI" panose="020B0604030504040204" pitchFamily="50" charset="-128"/>
                  <a:ea typeface="Meiryo UI" panose="020B0604030504040204" pitchFamily="50" charset="-128"/>
                </a:rPr>
                <a:t> UI</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rgbClr val="C00000"/>
                  </a:solidFill>
                  <a:latin typeface="Meiryo UI" panose="020B0604030504040204" pitchFamily="50" charset="-128"/>
                  <a:ea typeface="Meiryo UI" panose="020B0604030504040204" pitchFamily="50" charset="-128"/>
                </a:rPr>
                <a:t>14pt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黒色</a:t>
              </a:r>
              <a:r>
                <a:rPr kumimoji="1" lang="ja-JP" altLang="en-US" sz="1400" dirty="0">
                  <a:solidFill>
                    <a:schemeClr val="tx1"/>
                  </a:solidFill>
                  <a:latin typeface="Meiryo UI" panose="020B0604030504040204" pitchFamily="50" charset="-128"/>
                  <a:ea typeface="Meiryo UI" panose="020B0604030504040204" pitchFamily="50" charset="-128"/>
                </a:rPr>
                <a:t>で統一してください。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Clr>
                  <a:schemeClr val="tx1"/>
                </a:buClr>
                <a:buFont typeface="Wingdings" panose="05000000000000000000" pitchFamily="2" charset="2"/>
                <a:buChar char="Ø"/>
              </a:pPr>
              <a:r>
                <a:rPr kumimoji="1" lang="ja-JP" altLang="en-US" sz="1400" dirty="0">
                  <a:solidFill>
                    <a:srgbClr val="C00000"/>
                  </a:solidFill>
                  <a:latin typeface="Meiryo UI" panose="020B0604030504040204" pitchFamily="50" charset="-128"/>
                  <a:ea typeface="Meiryo UI" panose="020B0604030504040204" pitchFamily="50" charset="-128"/>
                </a:rPr>
                <a:t>ページを増やしたり、枠の大きさを変更しない</a:t>
              </a:r>
              <a:r>
                <a:rPr kumimoji="1" lang="ja-JP" altLang="en-US" sz="1400" dirty="0">
                  <a:solidFill>
                    <a:schemeClr val="tx1"/>
                  </a:solidFill>
                  <a:latin typeface="Meiryo UI" panose="020B0604030504040204" pitchFamily="50" charset="-128"/>
                  <a:ea typeface="Meiryo UI" panose="020B0604030504040204" pitchFamily="50" charset="-128"/>
                </a:rPr>
                <a:t>ように、記載内容を調整してください。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41C07873-D2B5-4DE3-8073-77B994B005ED}"/>
                </a:ext>
              </a:extLst>
            </p:cNvPr>
            <p:cNvSpPr/>
            <p:nvPr/>
          </p:nvSpPr>
          <p:spPr>
            <a:xfrm>
              <a:off x="-4438641" y="1172667"/>
              <a:ext cx="4320000" cy="20467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■写真・図表の使用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内容が分かりやすく伝わるよう、</a:t>
              </a:r>
              <a:r>
                <a:rPr kumimoji="1" lang="ja-JP" altLang="en-US" sz="1400" b="0" dirty="0">
                  <a:solidFill>
                    <a:srgbClr val="C00000"/>
                  </a:solidFill>
                  <a:latin typeface="Meiryo UI" panose="020B0604030504040204" pitchFamily="50" charset="-128"/>
                  <a:ea typeface="Meiryo UI" panose="020B0604030504040204" pitchFamily="50" charset="-128"/>
                </a:rPr>
                <a:t>写真や図表の使用</a:t>
              </a:r>
              <a:r>
                <a:rPr kumimoji="1" lang="ja-JP" altLang="en-US" sz="1400" b="0" dirty="0">
                  <a:solidFill>
                    <a:schemeClr val="tx1"/>
                  </a:solidFill>
                  <a:latin typeface="Meiryo UI" panose="020B0604030504040204" pitchFamily="50" charset="-128"/>
                  <a:ea typeface="Meiryo UI" panose="020B0604030504040204" pitchFamily="50" charset="-128"/>
                </a:rPr>
                <a:t>をおすすめします。</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本スライドは今後、</a:t>
              </a:r>
              <a:r>
                <a:rPr kumimoji="1" lang="ja-JP" altLang="en-US" sz="1400" b="0" dirty="0">
                  <a:solidFill>
                    <a:srgbClr val="C00000"/>
                  </a:solidFill>
                  <a:latin typeface="Meiryo UI" panose="020B0604030504040204" pitchFamily="50" charset="-128"/>
                  <a:ea typeface="Meiryo UI" panose="020B0604030504040204" pitchFamily="50" charset="-128"/>
                </a:rPr>
                <a:t>広報紙や市</a:t>
              </a:r>
              <a:r>
                <a:rPr kumimoji="1" lang="en-US" altLang="ja-JP" sz="1400" b="0" dirty="0">
                  <a:solidFill>
                    <a:srgbClr val="C00000"/>
                  </a:solidFill>
                  <a:latin typeface="Meiryo UI" panose="020B0604030504040204" pitchFamily="50" charset="-128"/>
                  <a:ea typeface="Meiryo UI" panose="020B0604030504040204" pitchFamily="50" charset="-128"/>
                </a:rPr>
                <a:t>HP</a:t>
              </a:r>
              <a:r>
                <a:rPr kumimoji="1" lang="ja-JP" altLang="en-US" sz="1400" b="0" dirty="0">
                  <a:solidFill>
                    <a:srgbClr val="C00000"/>
                  </a:solidFill>
                  <a:latin typeface="Meiryo UI" panose="020B0604030504040204" pitchFamily="50" charset="-128"/>
                  <a:ea typeface="Meiryo UI" panose="020B0604030504040204" pitchFamily="50" charset="-128"/>
                </a:rPr>
                <a:t>などに掲載する可能性</a:t>
              </a:r>
              <a:r>
                <a:rPr kumimoji="1" lang="ja-JP" altLang="en-US" sz="1400" b="0" dirty="0">
                  <a:solidFill>
                    <a:schemeClr val="tx1"/>
                  </a:solidFill>
                  <a:latin typeface="Meiryo UI" panose="020B0604030504040204" pitchFamily="50" charset="-128"/>
                  <a:ea typeface="Meiryo UI" panose="020B0604030504040204" pitchFamily="50" charset="-128"/>
                </a:rPr>
                <a:t>がありますので、</a:t>
              </a:r>
              <a:r>
                <a:rPr kumimoji="1" lang="ja-JP" altLang="en-US" sz="1400" b="0" dirty="0">
                  <a:solidFill>
                    <a:srgbClr val="C00000"/>
                  </a:solidFill>
                  <a:latin typeface="Meiryo UI" panose="020B0604030504040204" pitchFamily="50" charset="-128"/>
                  <a:ea typeface="Meiryo UI" panose="020B0604030504040204" pitchFamily="50" charset="-128"/>
                </a:rPr>
                <a:t>著作権、肖像権、プライバシーなどの権利を侵害しない</a:t>
              </a:r>
              <a:r>
                <a:rPr kumimoji="1" lang="ja-JP" altLang="en-US" sz="1400" b="0" dirty="0">
                  <a:solidFill>
                    <a:schemeClr val="tx1"/>
                  </a:solidFill>
                  <a:latin typeface="Meiryo UI" panose="020B0604030504040204" pitchFamily="50" charset="-128"/>
                  <a:ea typeface="Meiryo UI" panose="020B0604030504040204" pitchFamily="50" charset="-128"/>
                </a:rPr>
                <a:t>ようご注意ください。</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名前・写真など、</a:t>
              </a:r>
              <a:r>
                <a:rPr kumimoji="1" lang="ja-JP" altLang="en-US" sz="1400" b="0" dirty="0">
                  <a:solidFill>
                    <a:srgbClr val="C00000"/>
                  </a:solidFill>
                  <a:latin typeface="Meiryo UI" panose="020B0604030504040204" pitchFamily="50" charset="-128"/>
                  <a:ea typeface="Meiryo UI" panose="020B0604030504040204" pitchFamily="50" charset="-128"/>
                </a:rPr>
                <a:t>個人の特定につながる情報</a:t>
              </a:r>
              <a:r>
                <a:rPr kumimoji="1" lang="ja-JP" altLang="en-US" sz="1400" b="0" dirty="0">
                  <a:solidFill>
                    <a:schemeClr val="tx1"/>
                  </a:solidFill>
                  <a:latin typeface="Meiryo UI" panose="020B0604030504040204" pitchFamily="50" charset="-128"/>
                  <a:ea typeface="Meiryo UI" panose="020B0604030504040204" pitchFamily="50" charset="-128"/>
                </a:rPr>
                <a:t>を掲載する際は、</a:t>
              </a:r>
              <a:r>
                <a:rPr kumimoji="1" lang="ja-JP" altLang="en-US" sz="1400" b="0" dirty="0">
                  <a:solidFill>
                    <a:srgbClr val="C00000"/>
                  </a:solidFill>
                  <a:latin typeface="Meiryo UI" panose="020B0604030504040204" pitchFamily="50" charset="-128"/>
                  <a:ea typeface="Meiryo UI" panose="020B0604030504040204" pitchFamily="50" charset="-128"/>
                </a:rPr>
                <a:t>必ず事前に本人から同意</a:t>
              </a:r>
              <a:r>
                <a:rPr kumimoji="1" lang="ja-JP" altLang="en-US" sz="1400" b="0" dirty="0">
                  <a:solidFill>
                    <a:schemeClr val="tx1"/>
                  </a:solidFill>
                  <a:latin typeface="Meiryo UI" panose="020B0604030504040204" pitchFamily="50" charset="-128"/>
                  <a:ea typeface="Meiryo UI" panose="020B0604030504040204" pitchFamily="50" charset="-128"/>
                </a:rPr>
                <a:t>を得てください。</a:t>
              </a:r>
              <a:endParaRPr kumimoji="1" lang="en-US" altLang="ja-JP" sz="1400" b="0" dirty="0">
                <a:solidFill>
                  <a:schemeClr val="tx1"/>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0BD07463-5E79-48AA-8809-A707477F97A2}"/>
                </a:ext>
              </a:extLst>
            </p:cNvPr>
            <p:cNvSpPr/>
            <p:nvPr/>
          </p:nvSpPr>
          <p:spPr>
            <a:xfrm>
              <a:off x="-4438641" y="3284052"/>
              <a:ext cx="4320000" cy="81560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PDF</a:t>
              </a:r>
              <a:r>
                <a:rPr kumimoji="1" lang="ja-JP" altLang="en-US" sz="1400" b="1" dirty="0">
                  <a:solidFill>
                    <a:schemeClr val="tx1"/>
                  </a:solidFill>
                  <a:latin typeface="Meiryo UI" panose="020B0604030504040204" pitchFamily="50" charset="-128"/>
                  <a:ea typeface="Meiryo UI" panose="020B0604030504040204" pitchFamily="50" charset="-128"/>
                </a:rPr>
                <a:t>化する際の注意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名前を付けて</a:t>
              </a:r>
              <a:r>
                <a:rPr kumimoji="1" lang="ja-JP" altLang="en-US" sz="1400">
                  <a:solidFill>
                    <a:srgbClr val="C00000"/>
                  </a:solidFill>
                  <a:latin typeface="Meiryo UI" panose="020B0604030504040204" pitchFamily="50" charset="-128"/>
                  <a:ea typeface="Meiryo UI" panose="020B0604030504040204" pitchFamily="50" charset="-128"/>
                </a:rPr>
                <a:t>保存</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F12</a:t>
              </a:r>
              <a:r>
                <a:rPr kumimoji="1" lang="ja-JP" altLang="en-US" sz="1400" dirty="0">
                  <a:solidFill>
                    <a:schemeClr val="tx1"/>
                  </a:solidFill>
                  <a:latin typeface="Meiryo UI" panose="020B0604030504040204" pitchFamily="50" charset="-128"/>
                  <a:ea typeface="Meiryo UI" panose="020B0604030504040204" pitchFamily="50" charset="-128"/>
                </a:rPr>
                <a:t>キー）を押し、ファイルの種類で「</a:t>
              </a:r>
              <a:r>
                <a:rPr kumimoji="1" lang="en-US" altLang="ja-JP" sz="1400" dirty="0">
                  <a:solidFill>
                    <a:schemeClr val="tx1"/>
                  </a:solidFill>
                  <a:latin typeface="Meiryo UI" panose="020B0604030504040204" pitchFamily="50" charset="-128"/>
                  <a:ea typeface="Meiryo UI" panose="020B0604030504040204" pitchFamily="50" charset="-128"/>
                </a:rPr>
                <a:t>PDF</a:t>
              </a:r>
              <a:r>
                <a:rPr kumimoji="1" lang="ja-JP" altLang="en-US" sz="1400" dirty="0">
                  <a:solidFill>
                    <a:schemeClr val="tx1"/>
                  </a:solidFill>
                  <a:latin typeface="Meiryo UI" panose="020B0604030504040204" pitchFamily="50" charset="-128"/>
                  <a:ea typeface="Meiryo UI" panose="020B0604030504040204" pitchFamily="50" charset="-128"/>
                </a:rPr>
                <a:t>」を選択して保存してください。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18" name="テキスト ボックス 17">
            <a:extLst>
              <a:ext uri="{FF2B5EF4-FFF2-40B4-BE49-F238E27FC236}">
                <a16:creationId xmlns:a16="http://schemas.microsoft.com/office/drawing/2014/main" id="{C1360BB4-CAFA-4E99-8436-55B70618395A}"/>
              </a:ext>
            </a:extLst>
          </p:cNvPr>
          <p:cNvSpPr txBox="1"/>
          <p:nvPr userDrawn="1"/>
        </p:nvSpPr>
        <p:spPr>
          <a:xfrm>
            <a:off x="8587013" y="373816"/>
            <a:ext cx="1800000" cy="360363"/>
          </a:xfrm>
          <a:prstGeom prst="rect">
            <a:avLst/>
          </a:prstGeom>
          <a:noFill/>
          <a:ln w="38100">
            <a:noFill/>
          </a:ln>
        </p:spPr>
        <p:txBody>
          <a:bodyPr wrap="square" rtlCol="0" anchor="ctr" anchorCtr="0">
            <a:noAutofit/>
          </a:bodyPr>
          <a:lstStyle/>
          <a:p>
            <a:pPr indent="0" algn="r" fontAlgn="auto"/>
            <a:r>
              <a:rPr kumimoji="1" lang="ja-JP" altLang="en-US" sz="1400" b="0" dirty="0">
                <a:latin typeface="Meiryo UI" panose="020B0604030504040204" pitchFamily="50" charset="-128"/>
                <a:ea typeface="Meiryo UI" panose="020B0604030504040204" pitchFamily="50" charset="-128"/>
              </a:rPr>
              <a:t>つくば</a:t>
            </a:r>
            <a:r>
              <a:rPr kumimoji="1" lang="en-US" altLang="ja-JP" sz="1400" b="0" dirty="0">
                <a:latin typeface="Meiryo UI" panose="020B0604030504040204" pitchFamily="50" charset="-128"/>
                <a:ea typeface="Meiryo UI" panose="020B0604030504040204" pitchFamily="50" charset="-128"/>
              </a:rPr>
              <a:t>SDGs</a:t>
            </a:r>
            <a:r>
              <a:rPr kumimoji="1" lang="ja-JP" altLang="en-US" sz="1400" b="0" dirty="0">
                <a:latin typeface="Meiryo UI" panose="020B0604030504040204" pitchFamily="50" charset="-128"/>
                <a:ea typeface="Meiryo UI" panose="020B0604030504040204" pitchFamily="50" charset="-128"/>
              </a:rPr>
              <a:t>部門</a:t>
            </a:r>
            <a:endParaRPr kumimoji="1"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51123452"/>
      </p:ext>
    </p:extLst>
  </p:cSld>
  <p:clrMapOvr>
    <a:masterClrMapping/>
  </p:clrMapOvr>
  <p:extLst mod="1">
    <p:ext uri="{DCECCB84-F9BA-43D5-87BE-67443E8EF086}">
      <p15:sldGuideLst xmlns:p15="http://schemas.microsoft.com/office/powerpoint/2012/main">
        <p15:guide id="1" pos="192">
          <p15:clr>
            <a:srgbClr val="FBAE40"/>
          </p15:clr>
        </p15:guide>
        <p15:guide id="2" pos="6543">
          <p15:clr>
            <a:srgbClr val="FBAE40"/>
          </p15:clr>
        </p15:guide>
        <p15:guide id="4" orient="horz" pos="226">
          <p15:clr>
            <a:srgbClr val="FBAE40"/>
          </p15:clr>
        </p15:guide>
        <p15:guide id="5" orient="horz" pos="453" userDrawn="1">
          <p15:clr>
            <a:srgbClr val="FBAE40"/>
          </p15:clr>
        </p15:guide>
        <p15:guide id="6" orient="horz" pos="4536">
          <p15:clr>
            <a:srgbClr val="FBAE40"/>
          </p15:clr>
        </p15:guide>
        <p15:guide id="7" orient="horz" pos="793" userDrawn="1">
          <p15:clr>
            <a:srgbClr val="FBAE40"/>
          </p15:clr>
        </p15:guide>
        <p15:guide id="8" orient="horz" pos="1156" userDrawn="1">
          <p15:clr>
            <a:srgbClr val="FBAE40"/>
          </p15:clr>
        </p15:guide>
        <p15:guide id="9" orient="horz" pos="1270" userDrawn="1">
          <p15:clr>
            <a:srgbClr val="FBAE40"/>
          </p15:clr>
        </p15:guide>
        <p15:guide id="10" pos="3481" userDrawn="1">
          <p15:clr>
            <a:srgbClr val="FBAE40"/>
          </p15:clr>
        </p15:guide>
        <p15:guide id="11" pos="3254" userDrawn="1">
          <p15:clr>
            <a:srgbClr val="FBAE40"/>
          </p15:clr>
        </p15:guide>
        <p15:guide id="12" orient="horz" pos="1587"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目的">
    <p:spTree>
      <p:nvGrpSpPr>
        <p:cNvPr id="1" name=""/>
        <p:cNvGrpSpPr/>
        <p:nvPr/>
      </p:nvGrpSpPr>
      <p:grpSpPr>
        <a:xfrm>
          <a:off x="0" y="0"/>
          <a:ext cx="0" cy="0"/>
          <a:chOff x="0" y="0"/>
          <a:chExt cx="0" cy="0"/>
        </a:xfrm>
      </p:grpSpPr>
      <p:grpSp>
        <p:nvGrpSpPr>
          <p:cNvPr id="14" name="グループ化 13">
            <a:extLst>
              <a:ext uri="{FF2B5EF4-FFF2-40B4-BE49-F238E27FC236}">
                <a16:creationId xmlns:a16="http://schemas.microsoft.com/office/drawing/2014/main" id="{348DB4C3-3BE3-4D9A-8A19-93AC17A890BF}"/>
              </a:ext>
            </a:extLst>
          </p:cNvPr>
          <p:cNvGrpSpPr/>
          <p:nvPr userDrawn="1"/>
        </p:nvGrpSpPr>
        <p:grpSpPr>
          <a:xfrm>
            <a:off x="304800" y="1435040"/>
            <a:ext cx="10080000" cy="400110"/>
            <a:chOff x="305352" y="-1720910"/>
            <a:chExt cx="10080000" cy="400110"/>
          </a:xfrm>
        </p:grpSpPr>
        <p:sp>
          <p:nvSpPr>
            <p:cNvPr id="15" name="正方形/長方形 14">
              <a:extLst>
                <a:ext uri="{FF2B5EF4-FFF2-40B4-BE49-F238E27FC236}">
                  <a16:creationId xmlns:a16="http://schemas.microsoft.com/office/drawing/2014/main" id="{A9BFE472-EBCE-4B9B-8377-E1A804C1EC65}"/>
                </a:ext>
              </a:extLst>
            </p:cNvPr>
            <p:cNvSpPr/>
            <p:nvPr userDrawn="1"/>
          </p:nvSpPr>
          <p:spPr>
            <a:xfrm>
              <a:off x="305352" y="-1720910"/>
              <a:ext cx="10080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１</a:t>
              </a:r>
              <a:r>
                <a:rPr kumimoji="1" lang="en-US" altLang="ja-JP" sz="2000" b="1" dirty="0">
                  <a:solidFill>
                    <a:schemeClr val="tx1"/>
                  </a:solidFill>
                  <a:latin typeface="Meiryo UI" panose="020B0604030504040204" pitchFamily="50" charset="-128"/>
                  <a:ea typeface="Meiryo UI" panose="020B0604030504040204" pitchFamily="50" charset="-128"/>
                </a:rPr>
                <a:t>	</a:t>
              </a:r>
              <a:r>
                <a:rPr kumimoji="1" lang="ja-JP" altLang="en-US" sz="2000" b="1" dirty="0">
                  <a:solidFill>
                    <a:schemeClr val="tx1"/>
                  </a:solidFill>
                  <a:latin typeface="Meiryo UI" panose="020B0604030504040204" pitchFamily="50" charset="-128"/>
                  <a:ea typeface="Meiryo UI" panose="020B0604030504040204" pitchFamily="50" charset="-128"/>
                </a:rPr>
                <a:t>目的</a:t>
              </a:r>
            </a:p>
          </p:txBody>
        </p:sp>
        <p:cxnSp>
          <p:nvCxnSpPr>
            <p:cNvPr id="16" name="直線コネクタ 15">
              <a:extLst>
                <a:ext uri="{FF2B5EF4-FFF2-40B4-BE49-F238E27FC236}">
                  <a16:creationId xmlns:a16="http://schemas.microsoft.com/office/drawing/2014/main" id="{4845C225-A58D-4DF6-AE3C-49084F91E308}"/>
                </a:ext>
              </a:extLst>
            </p:cNvPr>
            <p:cNvCxnSpPr/>
            <p:nvPr userDrawn="1"/>
          </p:nvCxnSpPr>
          <p:spPr>
            <a:xfrm>
              <a:off x="305352" y="-1320800"/>
              <a:ext cx="10080000" cy="0"/>
            </a:xfrm>
            <a:prstGeom prst="line">
              <a:avLst/>
            </a:prstGeom>
            <a:ln w="38100" cap="rnd">
              <a:solidFill>
                <a:schemeClr val="accent2"/>
              </a:solidFill>
              <a:bevel/>
            </a:ln>
          </p:spPr>
          <p:style>
            <a:lnRef idx="1">
              <a:schemeClr val="accent2"/>
            </a:lnRef>
            <a:fillRef idx="0">
              <a:schemeClr val="accent2"/>
            </a:fillRef>
            <a:effectRef idx="0">
              <a:schemeClr val="accent2"/>
            </a:effectRef>
            <a:fontRef idx="minor">
              <a:schemeClr val="tx1"/>
            </a:fontRef>
          </p:style>
        </p:cxnSp>
      </p:grpSp>
      <p:graphicFrame>
        <p:nvGraphicFramePr>
          <p:cNvPr id="5" name="表 4">
            <a:extLst>
              <a:ext uri="{FF2B5EF4-FFF2-40B4-BE49-F238E27FC236}">
                <a16:creationId xmlns:a16="http://schemas.microsoft.com/office/drawing/2014/main" id="{92874070-A4F9-4AE7-91F2-D2D406C23EB2}"/>
              </a:ext>
            </a:extLst>
          </p:cNvPr>
          <p:cNvGraphicFramePr>
            <a:graphicFrameLocks noGrp="1"/>
          </p:cNvGraphicFramePr>
          <p:nvPr userDrawn="1">
            <p:extLst>
              <p:ext uri="{D42A27DB-BD31-4B8C-83A1-F6EECF244321}">
                <p14:modId xmlns:p14="http://schemas.microsoft.com/office/powerpoint/2010/main" val="2520275813"/>
              </p:ext>
            </p:extLst>
          </p:nvPr>
        </p:nvGraphicFramePr>
        <p:xfrm>
          <a:off x="304800" y="2015767"/>
          <a:ext cx="4860000" cy="518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解決を目指す課題・背景</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292240"/>
                  </a:ext>
                </a:extLst>
              </a:tr>
              <a:tr h="4680000">
                <a:tc>
                  <a:txBody>
                    <a:bodyPr/>
                    <a:lstStyle/>
                    <a:p>
                      <a:pPr marL="0" indent="0" algn="just" fontAlgn="auto">
                        <a:buFont typeface="Wingdings" panose="05000000000000000000" pitchFamily="2" charset="2"/>
                        <a:buNone/>
                      </a:pPr>
                      <a:endParaRPr kumimoji="1" lang="en-US" altLang="ja-JP"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6" name="表 5">
            <a:extLst>
              <a:ext uri="{FF2B5EF4-FFF2-40B4-BE49-F238E27FC236}">
                <a16:creationId xmlns:a16="http://schemas.microsoft.com/office/drawing/2014/main" id="{79B8442F-B040-43CB-86A9-84E7F80BCB22}"/>
              </a:ext>
            </a:extLst>
          </p:cNvPr>
          <p:cNvGraphicFramePr>
            <a:graphicFrameLocks noGrp="1"/>
          </p:cNvGraphicFramePr>
          <p:nvPr userDrawn="1">
            <p:extLst>
              <p:ext uri="{D42A27DB-BD31-4B8C-83A1-F6EECF244321}">
                <p14:modId xmlns:p14="http://schemas.microsoft.com/office/powerpoint/2010/main" val="2311025475"/>
              </p:ext>
            </p:extLst>
          </p:nvPr>
        </p:nvGraphicFramePr>
        <p:xfrm>
          <a:off x="5527013" y="2015767"/>
          <a:ext cx="4860000" cy="50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en-US" altLang="ja-JP" sz="1600" b="1" dirty="0">
                          <a:latin typeface="Meiryo UI" panose="020B0604030504040204" pitchFamily="50" charset="-128"/>
                          <a:ea typeface="Meiryo UI" panose="020B0604030504040204" pitchFamily="50" charset="-128"/>
                        </a:rPr>
                        <a:t>SDGs</a:t>
                      </a:r>
                      <a:r>
                        <a:rPr kumimoji="1" lang="ja-JP" altLang="en-US" sz="1600" b="1" dirty="0">
                          <a:latin typeface="Meiryo UI" panose="020B0604030504040204" pitchFamily="50" charset="-128"/>
                          <a:ea typeface="Meiryo UI" panose="020B0604030504040204" pitchFamily="50" charset="-128"/>
                        </a:rPr>
                        <a:t>との関連性</a:t>
                      </a:r>
                      <a:endParaRPr kumimoji="1" lang="en-US" altLang="ja-JP" sz="1600" b="1"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2">
                        <a:lumMod val="20000"/>
                        <a:lumOff val="80000"/>
                      </a:schemeClr>
                    </a:solidFill>
                  </a:tcPr>
                </a:tc>
                <a:extLst>
                  <a:ext uri="{0D108BD9-81ED-4DB2-BD59-A6C34878D82A}">
                    <a16:rowId xmlns:a16="http://schemas.microsoft.com/office/drawing/2014/main" val="3454292240"/>
                  </a:ext>
                </a:extLst>
              </a:tr>
            </a:tbl>
          </a:graphicData>
        </a:graphic>
      </p:graphicFrame>
      <p:graphicFrame>
        <p:nvGraphicFramePr>
          <p:cNvPr id="12" name="表 11">
            <a:extLst>
              <a:ext uri="{FF2B5EF4-FFF2-40B4-BE49-F238E27FC236}">
                <a16:creationId xmlns:a16="http://schemas.microsoft.com/office/drawing/2014/main" id="{D465738C-BAB9-4EBA-B363-874F1CA47D4D}"/>
              </a:ext>
            </a:extLst>
          </p:cNvPr>
          <p:cNvGraphicFramePr>
            <a:graphicFrameLocks noGrp="1"/>
          </p:cNvGraphicFramePr>
          <p:nvPr userDrawn="1">
            <p:extLst>
              <p:ext uri="{D42A27DB-BD31-4B8C-83A1-F6EECF244321}">
                <p14:modId xmlns:p14="http://schemas.microsoft.com/office/powerpoint/2010/main" val="187771256"/>
              </p:ext>
            </p:extLst>
          </p:nvPr>
        </p:nvGraphicFramePr>
        <p:xfrm>
          <a:off x="5527013" y="2639767"/>
          <a:ext cx="4860000" cy="144000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1037854132"/>
                    </a:ext>
                  </a:extLst>
                </a:gridCol>
                <a:gridCol w="3420000">
                  <a:extLst>
                    <a:ext uri="{9D8B030D-6E8A-4147-A177-3AD203B41FA5}">
                      <a16:colId xmlns:a16="http://schemas.microsoft.com/office/drawing/2014/main" val="4074312931"/>
                    </a:ext>
                  </a:extLst>
                </a:gridCol>
              </a:tblGrid>
              <a:tr h="1440000">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3" name="表 12">
            <a:extLst>
              <a:ext uri="{FF2B5EF4-FFF2-40B4-BE49-F238E27FC236}">
                <a16:creationId xmlns:a16="http://schemas.microsoft.com/office/drawing/2014/main" id="{35C8ED80-2090-4BCE-8CD1-F305AC0629C3}"/>
              </a:ext>
            </a:extLst>
          </p:cNvPr>
          <p:cNvGraphicFramePr>
            <a:graphicFrameLocks noGrp="1"/>
          </p:cNvGraphicFramePr>
          <p:nvPr userDrawn="1">
            <p:extLst>
              <p:ext uri="{D42A27DB-BD31-4B8C-83A1-F6EECF244321}">
                <p14:modId xmlns:p14="http://schemas.microsoft.com/office/powerpoint/2010/main" val="2074079662"/>
              </p:ext>
            </p:extLst>
          </p:nvPr>
        </p:nvGraphicFramePr>
        <p:xfrm>
          <a:off x="5527013" y="4199767"/>
          <a:ext cx="4860000" cy="144000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1037854132"/>
                    </a:ext>
                  </a:extLst>
                </a:gridCol>
                <a:gridCol w="3420000">
                  <a:extLst>
                    <a:ext uri="{9D8B030D-6E8A-4147-A177-3AD203B41FA5}">
                      <a16:colId xmlns:a16="http://schemas.microsoft.com/office/drawing/2014/main" val="4074312931"/>
                    </a:ext>
                  </a:extLst>
                </a:gridCol>
              </a:tblGrid>
              <a:tr h="1440000">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7" name="表 16">
            <a:extLst>
              <a:ext uri="{FF2B5EF4-FFF2-40B4-BE49-F238E27FC236}">
                <a16:creationId xmlns:a16="http://schemas.microsoft.com/office/drawing/2014/main" id="{D485B6DB-A3D0-4492-B590-CBF45910CFC0}"/>
              </a:ext>
            </a:extLst>
          </p:cNvPr>
          <p:cNvGraphicFramePr>
            <a:graphicFrameLocks noGrp="1"/>
          </p:cNvGraphicFramePr>
          <p:nvPr userDrawn="1">
            <p:extLst>
              <p:ext uri="{D42A27DB-BD31-4B8C-83A1-F6EECF244321}">
                <p14:modId xmlns:p14="http://schemas.microsoft.com/office/powerpoint/2010/main" val="3911122782"/>
              </p:ext>
            </p:extLst>
          </p:nvPr>
        </p:nvGraphicFramePr>
        <p:xfrm>
          <a:off x="5527013" y="5759767"/>
          <a:ext cx="4860000" cy="1440000"/>
        </p:xfrm>
        <a:graphic>
          <a:graphicData uri="http://schemas.openxmlformats.org/drawingml/2006/table">
            <a:tbl>
              <a:tblPr firstRow="1" bandRow="1">
                <a:tableStyleId>{2D5ABB26-0587-4C30-8999-92F81FD0307C}</a:tableStyleId>
              </a:tblPr>
              <a:tblGrid>
                <a:gridCol w="1440000">
                  <a:extLst>
                    <a:ext uri="{9D8B030D-6E8A-4147-A177-3AD203B41FA5}">
                      <a16:colId xmlns:a16="http://schemas.microsoft.com/office/drawing/2014/main" val="1037854132"/>
                    </a:ext>
                  </a:extLst>
                </a:gridCol>
                <a:gridCol w="3420000">
                  <a:extLst>
                    <a:ext uri="{9D8B030D-6E8A-4147-A177-3AD203B41FA5}">
                      <a16:colId xmlns:a16="http://schemas.microsoft.com/office/drawing/2014/main" val="4074312931"/>
                    </a:ext>
                  </a:extLst>
                </a:gridCol>
              </a:tblGrid>
              <a:tr h="1440000">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tc>
                  <a:txBody>
                    <a:bodyPr/>
                    <a:lstStyle/>
                    <a:p>
                      <a:pPr marL="0" indent="0" algn="just" fontAlgn="auto">
                        <a:buFont typeface="Wingdings" panose="05000000000000000000" pitchFamily="2" charset="2"/>
                        <a:buNone/>
                      </a:pP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pSp>
        <p:nvGrpSpPr>
          <p:cNvPr id="18" name="グループ化 17">
            <a:extLst>
              <a:ext uri="{FF2B5EF4-FFF2-40B4-BE49-F238E27FC236}">
                <a16:creationId xmlns:a16="http://schemas.microsoft.com/office/drawing/2014/main" id="{1AF111D6-7AF8-4E7A-9EC5-38FA3A3D89E2}"/>
              </a:ext>
            </a:extLst>
          </p:cNvPr>
          <p:cNvGrpSpPr/>
          <p:nvPr userDrawn="1"/>
        </p:nvGrpSpPr>
        <p:grpSpPr>
          <a:xfrm>
            <a:off x="-4438641" y="0"/>
            <a:ext cx="4320000" cy="4099660"/>
            <a:chOff x="-4438641" y="0"/>
            <a:chExt cx="4320000" cy="4099660"/>
          </a:xfrm>
        </p:grpSpPr>
        <p:sp>
          <p:nvSpPr>
            <p:cNvPr id="19" name="正方形/長方形 18">
              <a:extLst>
                <a:ext uri="{FF2B5EF4-FFF2-40B4-BE49-F238E27FC236}">
                  <a16:creationId xmlns:a16="http://schemas.microsoft.com/office/drawing/2014/main" id="{D373F5B7-DA97-4497-AC8B-DBF9A7D1C1A6}"/>
                </a:ext>
              </a:extLst>
            </p:cNvPr>
            <p:cNvSpPr/>
            <p:nvPr/>
          </p:nvSpPr>
          <p:spPr>
            <a:xfrm>
              <a:off x="-4438641" y="0"/>
              <a:ext cx="4320000" cy="11079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■記載上の注意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marR="0" lvl="0" indent="-285750" algn="just" defTabSz="457200" rtl="0" eaLnBrk="1" fontAlgn="auto" latinLnBrk="0" hangingPunct="1">
                <a:lnSpc>
                  <a:spcPct val="100000"/>
                </a:lnSpc>
                <a:spcBef>
                  <a:spcPts val="600"/>
                </a:spcBef>
                <a:spcAft>
                  <a:spcPts val="0"/>
                </a:spcAft>
                <a:buClr>
                  <a:schemeClr val="tx1"/>
                </a:buClr>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フォントは</a:t>
              </a:r>
              <a:r>
                <a:rPr kumimoji="1" lang="en-US" altLang="ja-JP" sz="1400" dirty="0" err="1">
                  <a:solidFill>
                    <a:srgbClr val="C00000"/>
                  </a:solidFill>
                  <a:latin typeface="Meiryo UI" panose="020B0604030504040204" pitchFamily="50" charset="-128"/>
                  <a:ea typeface="Meiryo UI" panose="020B0604030504040204" pitchFamily="50" charset="-128"/>
                </a:rPr>
                <a:t>Meiryo</a:t>
              </a:r>
              <a:r>
                <a:rPr kumimoji="1" lang="en-US" altLang="ja-JP" sz="1400" dirty="0">
                  <a:solidFill>
                    <a:srgbClr val="C00000"/>
                  </a:solidFill>
                  <a:latin typeface="Meiryo UI" panose="020B0604030504040204" pitchFamily="50" charset="-128"/>
                  <a:ea typeface="Meiryo UI" panose="020B0604030504040204" pitchFamily="50" charset="-128"/>
                </a:rPr>
                <a:t> UI</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rgbClr val="C00000"/>
                  </a:solidFill>
                  <a:latin typeface="Meiryo UI" panose="020B0604030504040204" pitchFamily="50" charset="-128"/>
                  <a:ea typeface="Meiryo UI" panose="020B0604030504040204" pitchFamily="50" charset="-128"/>
                </a:rPr>
                <a:t>14pt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黒色</a:t>
              </a:r>
              <a:r>
                <a:rPr kumimoji="1" lang="ja-JP" altLang="en-US" sz="1400" dirty="0">
                  <a:solidFill>
                    <a:schemeClr val="tx1"/>
                  </a:solidFill>
                  <a:latin typeface="Meiryo UI" panose="020B0604030504040204" pitchFamily="50" charset="-128"/>
                  <a:ea typeface="Meiryo UI" panose="020B0604030504040204" pitchFamily="50" charset="-128"/>
                </a:rPr>
                <a:t>で統一してください。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Clr>
                  <a:schemeClr val="tx1"/>
                </a:buClr>
                <a:buFont typeface="Wingdings" panose="05000000000000000000" pitchFamily="2" charset="2"/>
                <a:buChar char="Ø"/>
              </a:pPr>
              <a:r>
                <a:rPr kumimoji="1" lang="ja-JP" altLang="en-US" sz="1400" dirty="0">
                  <a:solidFill>
                    <a:srgbClr val="C00000"/>
                  </a:solidFill>
                  <a:latin typeface="Meiryo UI" panose="020B0604030504040204" pitchFamily="50" charset="-128"/>
                  <a:ea typeface="Meiryo UI" panose="020B0604030504040204" pitchFamily="50" charset="-128"/>
                </a:rPr>
                <a:t>ページを増やしたり、枠の大きさを変更しない</a:t>
              </a:r>
              <a:r>
                <a:rPr kumimoji="1" lang="ja-JP" altLang="en-US" sz="1400" dirty="0">
                  <a:solidFill>
                    <a:schemeClr val="tx1"/>
                  </a:solidFill>
                  <a:latin typeface="Meiryo UI" panose="020B0604030504040204" pitchFamily="50" charset="-128"/>
                  <a:ea typeface="Meiryo UI" panose="020B0604030504040204" pitchFamily="50" charset="-128"/>
                </a:rPr>
                <a:t>ように、記載内容を調整してください。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6EE1FABF-7F5D-4FAB-B7AA-90603EE1927A}"/>
                </a:ext>
              </a:extLst>
            </p:cNvPr>
            <p:cNvSpPr/>
            <p:nvPr/>
          </p:nvSpPr>
          <p:spPr>
            <a:xfrm>
              <a:off x="-4438641" y="1172667"/>
              <a:ext cx="4320000" cy="20467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■写真・図表の使用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内容が分かりやすく伝わるよう、</a:t>
              </a:r>
              <a:r>
                <a:rPr kumimoji="1" lang="ja-JP" altLang="en-US" sz="1400" b="0" dirty="0">
                  <a:solidFill>
                    <a:srgbClr val="C00000"/>
                  </a:solidFill>
                  <a:latin typeface="Meiryo UI" panose="020B0604030504040204" pitchFamily="50" charset="-128"/>
                  <a:ea typeface="Meiryo UI" panose="020B0604030504040204" pitchFamily="50" charset="-128"/>
                </a:rPr>
                <a:t>写真や図表の使用</a:t>
              </a:r>
              <a:r>
                <a:rPr kumimoji="1" lang="ja-JP" altLang="en-US" sz="1400" b="0" dirty="0">
                  <a:solidFill>
                    <a:schemeClr val="tx1"/>
                  </a:solidFill>
                  <a:latin typeface="Meiryo UI" panose="020B0604030504040204" pitchFamily="50" charset="-128"/>
                  <a:ea typeface="Meiryo UI" panose="020B0604030504040204" pitchFamily="50" charset="-128"/>
                </a:rPr>
                <a:t>をおすすめします。</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本スライドは今後、</a:t>
              </a:r>
              <a:r>
                <a:rPr kumimoji="1" lang="ja-JP" altLang="en-US" sz="1400" b="0" dirty="0">
                  <a:solidFill>
                    <a:srgbClr val="C00000"/>
                  </a:solidFill>
                  <a:latin typeface="Meiryo UI" panose="020B0604030504040204" pitchFamily="50" charset="-128"/>
                  <a:ea typeface="Meiryo UI" panose="020B0604030504040204" pitchFamily="50" charset="-128"/>
                </a:rPr>
                <a:t>広報紙や市</a:t>
              </a:r>
              <a:r>
                <a:rPr kumimoji="1" lang="en-US" altLang="ja-JP" sz="1400" b="0" dirty="0">
                  <a:solidFill>
                    <a:srgbClr val="C00000"/>
                  </a:solidFill>
                  <a:latin typeface="Meiryo UI" panose="020B0604030504040204" pitchFamily="50" charset="-128"/>
                  <a:ea typeface="Meiryo UI" panose="020B0604030504040204" pitchFamily="50" charset="-128"/>
                </a:rPr>
                <a:t>HP</a:t>
              </a:r>
              <a:r>
                <a:rPr kumimoji="1" lang="ja-JP" altLang="en-US" sz="1400" b="0" dirty="0">
                  <a:solidFill>
                    <a:srgbClr val="C00000"/>
                  </a:solidFill>
                  <a:latin typeface="Meiryo UI" panose="020B0604030504040204" pitchFamily="50" charset="-128"/>
                  <a:ea typeface="Meiryo UI" panose="020B0604030504040204" pitchFamily="50" charset="-128"/>
                </a:rPr>
                <a:t>などに掲載する可能性</a:t>
              </a:r>
              <a:r>
                <a:rPr kumimoji="1" lang="ja-JP" altLang="en-US" sz="1400" b="0" dirty="0">
                  <a:solidFill>
                    <a:schemeClr val="tx1"/>
                  </a:solidFill>
                  <a:latin typeface="Meiryo UI" panose="020B0604030504040204" pitchFamily="50" charset="-128"/>
                  <a:ea typeface="Meiryo UI" panose="020B0604030504040204" pitchFamily="50" charset="-128"/>
                </a:rPr>
                <a:t>がありますので、</a:t>
              </a:r>
              <a:r>
                <a:rPr kumimoji="1" lang="ja-JP" altLang="en-US" sz="1400" b="0" dirty="0">
                  <a:solidFill>
                    <a:srgbClr val="C00000"/>
                  </a:solidFill>
                  <a:latin typeface="Meiryo UI" panose="020B0604030504040204" pitchFamily="50" charset="-128"/>
                  <a:ea typeface="Meiryo UI" panose="020B0604030504040204" pitchFamily="50" charset="-128"/>
                </a:rPr>
                <a:t>著作権、肖像権、プライバシーなどの権利を侵害しない</a:t>
              </a:r>
              <a:r>
                <a:rPr kumimoji="1" lang="ja-JP" altLang="en-US" sz="1400" b="0" dirty="0">
                  <a:solidFill>
                    <a:schemeClr val="tx1"/>
                  </a:solidFill>
                  <a:latin typeface="Meiryo UI" panose="020B0604030504040204" pitchFamily="50" charset="-128"/>
                  <a:ea typeface="Meiryo UI" panose="020B0604030504040204" pitchFamily="50" charset="-128"/>
                </a:rPr>
                <a:t>ようご注意ください。</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名前・写真など、</a:t>
              </a:r>
              <a:r>
                <a:rPr kumimoji="1" lang="ja-JP" altLang="en-US" sz="1400" b="0" dirty="0">
                  <a:solidFill>
                    <a:srgbClr val="C00000"/>
                  </a:solidFill>
                  <a:latin typeface="Meiryo UI" panose="020B0604030504040204" pitchFamily="50" charset="-128"/>
                  <a:ea typeface="Meiryo UI" panose="020B0604030504040204" pitchFamily="50" charset="-128"/>
                </a:rPr>
                <a:t>個人の特定につながる情報</a:t>
              </a:r>
              <a:r>
                <a:rPr kumimoji="1" lang="ja-JP" altLang="en-US" sz="1400" b="0" dirty="0">
                  <a:solidFill>
                    <a:schemeClr val="tx1"/>
                  </a:solidFill>
                  <a:latin typeface="Meiryo UI" panose="020B0604030504040204" pitchFamily="50" charset="-128"/>
                  <a:ea typeface="Meiryo UI" panose="020B0604030504040204" pitchFamily="50" charset="-128"/>
                </a:rPr>
                <a:t>を掲載する際は、</a:t>
              </a:r>
              <a:r>
                <a:rPr kumimoji="1" lang="ja-JP" altLang="en-US" sz="1400" b="0" dirty="0">
                  <a:solidFill>
                    <a:srgbClr val="C00000"/>
                  </a:solidFill>
                  <a:latin typeface="Meiryo UI" panose="020B0604030504040204" pitchFamily="50" charset="-128"/>
                  <a:ea typeface="Meiryo UI" panose="020B0604030504040204" pitchFamily="50" charset="-128"/>
                </a:rPr>
                <a:t>必ず事前に本人から同意</a:t>
              </a:r>
              <a:r>
                <a:rPr kumimoji="1" lang="ja-JP" altLang="en-US" sz="1400" b="0" dirty="0">
                  <a:solidFill>
                    <a:schemeClr val="tx1"/>
                  </a:solidFill>
                  <a:latin typeface="Meiryo UI" panose="020B0604030504040204" pitchFamily="50" charset="-128"/>
                  <a:ea typeface="Meiryo UI" panose="020B0604030504040204" pitchFamily="50" charset="-128"/>
                </a:rPr>
                <a:t>を得てください。</a:t>
              </a:r>
              <a:endParaRPr kumimoji="1" lang="en-US" altLang="ja-JP" sz="1400" b="0" dirty="0">
                <a:solidFill>
                  <a:schemeClr val="tx1"/>
                </a:solidFill>
                <a:latin typeface="Meiryo UI" panose="020B0604030504040204" pitchFamily="50" charset="-128"/>
                <a:ea typeface="Meiryo UI" panose="020B0604030504040204" pitchFamily="50" charset="-128"/>
              </a:endParaRPr>
            </a:p>
          </p:txBody>
        </p:sp>
        <p:sp>
          <p:nvSpPr>
            <p:cNvPr id="21" name="正方形/長方形 20">
              <a:extLst>
                <a:ext uri="{FF2B5EF4-FFF2-40B4-BE49-F238E27FC236}">
                  <a16:creationId xmlns:a16="http://schemas.microsoft.com/office/drawing/2014/main" id="{5D98684A-B87D-4041-9AD7-C47CDED42F33}"/>
                </a:ext>
              </a:extLst>
            </p:cNvPr>
            <p:cNvSpPr/>
            <p:nvPr/>
          </p:nvSpPr>
          <p:spPr>
            <a:xfrm>
              <a:off x="-4438641" y="3284052"/>
              <a:ext cx="4320000" cy="81560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PDF</a:t>
              </a:r>
              <a:r>
                <a:rPr kumimoji="1" lang="ja-JP" altLang="en-US" sz="1400" b="1" dirty="0">
                  <a:solidFill>
                    <a:schemeClr val="tx1"/>
                  </a:solidFill>
                  <a:latin typeface="Meiryo UI" panose="020B0604030504040204" pitchFamily="50" charset="-128"/>
                  <a:ea typeface="Meiryo UI" panose="020B0604030504040204" pitchFamily="50" charset="-128"/>
                </a:rPr>
                <a:t>化する際の注意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名前を付けて</a:t>
              </a:r>
              <a:r>
                <a:rPr kumimoji="1" lang="ja-JP" altLang="en-US" sz="1400">
                  <a:solidFill>
                    <a:srgbClr val="C00000"/>
                  </a:solidFill>
                  <a:latin typeface="Meiryo UI" panose="020B0604030504040204" pitchFamily="50" charset="-128"/>
                  <a:ea typeface="Meiryo UI" panose="020B0604030504040204" pitchFamily="50" charset="-128"/>
                </a:rPr>
                <a:t>保存</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F12</a:t>
              </a:r>
              <a:r>
                <a:rPr kumimoji="1" lang="ja-JP" altLang="en-US" sz="1400" dirty="0">
                  <a:solidFill>
                    <a:schemeClr val="tx1"/>
                  </a:solidFill>
                  <a:latin typeface="Meiryo UI" panose="020B0604030504040204" pitchFamily="50" charset="-128"/>
                  <a:ea typeface="Meiryo UI" panose="020B0604030504040204" pitchFamily="50" charset="-128"/>
                </a:rPr>
                <a:t>キー）を押し、ファイルの種類で「</a:t>
              </a:r>
              <a:r>
                <a:rPr kumimoji="1" lang="en-US" altLang="ja-JP" sz="1400" dirty="0">
                  <a:solidFill>
                    <a:schemeClr val="tx1"/>
                  </a:solidFill>
                  <a:latin typeface="Meiryo UI" panose="020B0604030504040204" pitchFamily="50" charset="-128"/>
                  <a:ea typeface="Meiryo UI" panose="020B0604030504040204" pitchFamily="50" charset="-128"/>
                </a:rPr>
                <a:t>PDF</a:t>
              </a:r>
              <a:r>
                <a:rPr kumimoji="1" lang="ja-JP" altLang="en-US" sz="1400" dirty="0">
                  <a:solidFill>
                    <a:schemeClr val="tx1"/>
                  </a:solidFill>
                  <a:latin typeface="Meiryo UI" panose="020B0604030504040204" pitchFamily="50" charset="-128"/>
                  <a:ea typeface="Meiryo UI" panose="020B0604030504040204" pitchFamily="50" charset="-128"/>
                </a:rPr>
                <a:t>」を選択して保存してください。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22" name="テキスト ボックス 21">
            <a:extLst>
              <a:ext uri="{FF2B5EF4-FFF2-40B4-BE49-F238E27FC236}">
                <a16:creationId xmlns:a16="http://schemas.microsoft.com/office/drawing/2014/main" id="{CB773A05-2BA9-466C-8722-6D33AF5C324A}"/>
              </a:ext>
            </a:extLst>
          </p:cNvPr>
          <p:cNvSpPr txBox="1"/>
          <p:nvPr userDrawn="1"/>
        </p:nvSpPr>
        <p:spPr>
          <a:xfrm>
            <a:off x="8587013" y="373816"/>
            <a:ext cx="1800000" cy="360363"/>
          </a:xfrm>
          <a:prstGeom prst="rect">
            <a:avLst/>
          </a:prstGeom>
          <a:noFill/>
          <a:ln w="38100">
            <a:noFill/>
          </a:ln>
        </p:spPr>
        <p:txBody>
          <a:bodyPr wrap="square" rtlCol="0" anchor="ctr" anchorCtr="0">
            <a:noAutofit/>
          </a:bodyPr>
          <a:lstStyle/>
          <a:p>
            <a:pPr indent="0" algn="r" fontAlgn="auto"/>
            <a:r>
              <a:rPr kumimoji="1" lang="ja-JP" altLang="en-US" sz="1400" b="0" dirty="0">
                <a:latin typeface="Meiryo UI" panose="020B0604030504040204" pitchFamily="50" charset="-128"/>
                <a:ea typeface="Meiryo UI" panose="020B0604030504040204" pitchFamily="50" charset="-128"/>
              </a:rPr>
              <a:t>つくば</a:t>
            </a:r>
            <a:r>
              <a:rPr kumimoji="1" lang="en-US" altLang="ja-JP" sz="1400" b="0" dirty="0">
                <a:latin typeface="Meiryo UI" panose="020B0604030504040204" pitchFamily="50" charset="-128"/>
                <a:ea typeface="Meiryo UI" panose="020B0604030504040204" pitchFamily="50" charset="-128"/>
              </a:rPr>
              <a:t>SDGs</a:t>
            </a:r>
            <a:r>
              <a:rPr kumimoji="1" lang="ja-JP" altLang="en-US" sz="1400" b="0" dirty="0">
                <a:latin typeface="Meiryo UI" panose="020B0604030504040204" pitchFamily="50" charset="-128"/>
                <a:ea typeface="Meiryo UI" panose="020B0604030504040204" pitchFamily="50" charset="-128"/>
              </a:rPr>
              <a:t>部門</a:t>
            </a:r>
            <a:endParaRPr kumimoji="1"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27180765"/>
      </p:ext>
    </p:extLst>
  </p:cSld>
  <p:clrMapOvr>
    <a:masterClrMapping/>
  </p:clrMapOvr>
  <p:extLst mod="1">
    <p:ext uri="{DCECCB84-F9BA-43D5-87BE-67443E8EF086}">
      <p15:sldGuideLst xmlns:p15="http://schemas.microsoft.com/office/powerpoint/2012/main">
        <p15:guide id="1" pos="192">
          <p15:clr>
            <a:srgbClr val="FBAE40"/>
          </p15:clr>
        </p15:guide>
        <p15:guide id="2" pos="6543">
          <p15:clr>
            <a:srgbClr val="FBAE40"/>
          </p15:clr>
        </p15:guide>
        <p15:guide id="4" orient="horz" pos="226">
          <p15:clr>
            <a:srgbClr val="FBAE40"/>
          </p15:clr>
        </p15:guide>
        <p15:guide id="5" orient="horz" pos="453">
          <p15:clr>
            <a:srgbClr val="FBAE40"/>
          </p15:clr>
        </p15:guide>
        <p15:guide id="6" orient="horz" pos="4536">
          <p15:clr>
            <a:srgbClr val="FBAE40"/>
          </p15:clr>
        </p15:guide>
        <p15:guide id="7" orient="horz" pos="793">
          <p15:clr>
            <a:srgbClr val="FBAE40"/>
          </p15:clr>
        </p15:guide>
        <p15:guide id="8" orient="horz" pos="1156">
          <p15:clr>
            <a:srgbClr val="FBAE40"/>
          </p15:clr>
        </p15:guide>
        <p15:guide id="9" orient="horz" pos="1270">
          <p15:clr>
            <a:srgbClr val="FBAE40"/>
          </p15:clr>
        </p15:guide>
        <p15:guide id="10" pos="3481">
          <p15:clr>
            <a:srgbClr val="FBAE40"/>
          </p15:clr>
        </p15:guide>
        <p15:guide id="11" pos="3254">
          <p15:clr>
            <a:srgbClr val="FBAE40"/>
          </p15:clr>
        </p15:guide>
        <p15:guide id="12" orient="horz" pos="1587">
          <p15:clr>
            <a:srgbClr val="FBAE40"/>
          </p15:clr>
        </p15:guide>
        <p15:guide id="13" pos="4388" userDrawn="1">
          <p15:clr>
            <a:srgbClr val="FBAE40"/>
          </p15:clr>
        </p15:guide>
        <p15:guide id="14" orient="horz" pos="893" userDrawn="1">
          <p15:clr>
            <a:srgbClr val="FBAE40"/>
          </p15:clr>
        </p15:guide>
        <p15:guide id="15" orient="horz" pos="1769" userDrawn="1">
          <p15:clr>
            <a:srgbClr val="FBAE40"/>
          </p15:clr>
        </p15:guide>
        <p15:guide id="16" orient="horz" pos="2449" userDrawn="1">
          <p15:clr>
            <a:srgbClr val="FBAE40"/>
          </p15:clr>
        </p15:guide>
        <p15:guide id="17" orient="horz" pos="2767" userDrawn="1">
          <p15:clr>
            <a:srgbClr val="FBAE40"/>
          </p15:clr>
        </p15:guide>
        <p15:guide id="18" orient="horz" pos="3447" userDrawn="1">
          <p15:clr>
            <a:srgbClr val="FBAE40"/>
          </p15:clr>
        </p15:guide>
        <p15:guide id="19" orient="horz" pos="2653" userDrawn="1">
          <p15:clr>
            <a:srgbClr val="FBAE40"/>
          </p15:clr>
        </p15:guide>
        <p15:guide id="20" orient="horz" pos="2562" userDrawn="1">
          <p15:clr>
            <a:srgbClr val="FBAE40"/>
          </p15:clr>
        </p15:guide>
        <p15:guide id="21" orient="horz" pos="3560" userDrawn="1">
          <p15:clr>
            <a:srgbClr val="FBAE40"/>
          </p15:clr>
        </p15:guide>
        <p15:guide id="22" orient="horz" pos="3628" userDrawn="1">
          <p15:clr>
            <a:srgbClr val="FBAE40"/>
          </p15:clr>
        </p15:guide>
        <p15:guide id="23" orient="horz" pos="4422" userDrawn="1">
          <p15:clr>
            <a:srgbClr val="FBAE40"/>
          </p15:clr>
        </p15:guide>
        <p15:guide id="24" orient="horz" pos="3742" userDrawn="1">
          <p15:clr>
            <a:srgbClr val="FBAE40"/>
          </p15:clr>
        </p15:guide>
        <p15:guide id="25" orient="horz" pos="1655" userDrawn="1">
          <p15:clr>
            <a:srgbClr val="FBAE40"/>
          </p15:clr>
        </p15:guide>
        <p15:guide id="26" pos="4275" userDrawn="1">
          <p15:clr>
            <a:srgbClr val="FBAE40"/>
          </p15:clr>
        </p15:guide>
        <p15:guide id="27" pos="3594"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手段">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4790B122-FF80-43C9-9605-82E85253103B}"/>
              </a:ext>
            </a:extLst>
          </p:cNvPr>
          <p:cNvGrpSpPr/>
          <p:nvPr userDrawn="1"/>
        </p:nvGrpSpPr>
        <p:grpSpPr>
          <a:xfrm>
            <a:off x="307013" y="358775"/>
            <a:ext cx="10080000" cy="400110"/>
            <a:chOff x="305352" y="-1720910"/>
            <a:chExt cx="10080000" cy="400110"/>
          </a:xfrm>
        </p:grpSpPr>
        <p:sp>
          <p:nvSpPr>
            <p:cNvPr id="8" name="正方形/長方形 7">
              <a:extLst>
                <a:ext uri="{FF2B5EF4-FFF2-40B4-BE49-F238E27FC236}">
                  <a16:creationId xmlns:a16="http://schemas.microsoft.com/office/drawing/2014/main" id="{54BF1D58-4E70-4393-BEBD-5550FB6B7F96}"/>
                </a:ext>
              </a:extLst>
            </p:cNvPr>
            <p:cNvSpPr/>
            <p:nvPr userDrawn="1"/>
          </p:nvSpPr>
          <p:spPr>
            <a:xfrm>
              <a:off x="305352" y="-1720910"/>
              <a:ext cx="10080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２</a:t>
              </a:r>
              <a:r>
                <a:rPr kumimoji="1" lang="en-US" altLang="ja-JP" sz="2000" b="1" dirty="0">
                  <a:solidFill>
                    <a:schemeClr val="tx1"/>
                  </a:solidFill>
                  <a:latin typeface="Meiryo UI" panose="020B0604030504040204" pitchFamily="50" charset="-128"/>
                  <a:ea typeface="Meiryo UI" panose="020B0604030504040204" pitchFamily="50" charset="-128"/>
                </a:rPr>
                <a:t>	</a:t>
              </a:r>
              <a:r>
                <a:rPr kumimoji="1" lang="ja-JP" altLang="en-US" sz="2000" b="1" dirty="0">
                  <a:solidFill>
                    <a:schemeClr val="tx1"/>
                  </a:solidFill>
                  <a:latin typeface="Meiryo UI" panose="020B0604030504040204" pitchFamily="50" charset="-128"/>
                  <a:ea typeface="Meiryo UI" panose="020B0604030504040204" pitchFamily="50" charset="-128"/>
                </a:rPr>
                <a:t>手段</a:t>
              </a:r>
            </a:p>
          </p:txBody>
        </p:sp>
        <p:cxnSp>
          <p:nvCxnSpPr>
            <p:cNvPr id="9" name="直線コネクタ 8">
              <a:extLst>
                <a:ext uri="{FF2B5EF4-FFF2-40B4-BE49-F238E27FC236}">
                  <a16:creationId xmlns:a16="http://schemas.microsoft.com/office/drawing/2014/main" id="{0C498841-3EB6-4538-9EF7-438F78AF3A3B}"/>
                </a:ext>
              </a:extLst>
            </p:cNvPr>
            <p:cNvCxnSpPr/>
            <p:nvPr userDrawn="1"/>
          </p:nvCxnSpPr>
          <p:spPr>
            <a:xfrm>
              <a:off x="305352" y="-1320800"/>
              <a:ext cx="10080000" cy="0"/>
            </a:xfrm>
            <a:prstGeom prst="line">
              <a:avLst/>
            </a:prstGeom>
            <a:ln w="38100" cap="rnd">
              <a:solidFill>
                <a:schemeClr val="accent5"/>
              </a:solidFill>
              <a:bevel/>
            </a:ln>
          </p:spPr>
          <p:style>
            <a:lnRef idx="1">
              <a:schemeClr val="accent2"/>
            </a:lnRef>
            <a:fillRef idx="0">
              <a:schemeClr val="accent2"/>
            </a:fillRef>
            <a:effectRef idx="0">
              <a:schemeClr val="accent2"/>
            </a:effectRef>
            <a:fontRef idx="minor">
              <a:schemeClr val="tx1"/>
            </a:fontRef>
          </p:style>
        </p:cxnSp>
      </p:grpSp>
      <p:graphicFrame>
        <p:nvGraphicFramePr>
          <p:cNvPr id="5" name="表 4">
            <a:extLst>
              <a:ext uri="{FF2B5EF4-FFF2-40B4-BE49-F238E27FC236}">
                <a16:creationId xmlns:a16="http://schemas.microsoft.com/office/drawing/2014/main" id="{F2E0A168-4433-47B4-85E9-D9C3C831E26F}"/>
              </a:ext>
            </a:extLst>
          </p:cNvPr>
          <p:cNvGraphicFramePr>
            <a:graphicFrameLocks noGrp="1"/>
          </p:cNvGraphicFramePr>
          <p:nvPr userDrawn="1">
            <p:extLst>
              <p:ext uri="{D42A27DB-BD31-4B8C-83A1-F6EECF244321}">
                <p14:modId xmlns:p14="http://schemas.microsoft.com/office/powerpoint/2010/main" val="533373389"/>
              </p:ext>
            </p:extLst>
          </p:nvPr>
        </p:nvGraphicFramePr>
        <p:xfrm>
          <a:off x="302586" y="935038"/>
          <a:ext cx="10080000" cy="6264000"/>
        </p:xfrm>
        <a:graphic>
          <a:graphicData uri="http://schemas.openxmlformats.org/drawingml/2006/table">
            <a:tbl>
              <a:tblPr firstRow="1" bandRow="1">
                <a:tableStyleId>{2D5ABB26-0587-4C30-8999-92F81FD0307C}</a:tableStyleId>
              </a:tblPr>
              <a:tblGrid>
                <a:gridCol w="1008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取組内容</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54292240"/>
                  </a:ext>
                </a:extLst>
              </a:tr>
              <a:tr h="5760000">
                <a:tc>
                  <a:txBody>
                    <a:bodyPr/>
                    <a:lstStyle/>
                    <a:p>
                      <a:pPr marL="0" indent="0" algn="just" fontAlgn="auto">
                        <a:buFontTx/>
                        <a:buNone/>
                      </a:pPr>
                      <a:endParaRPr kumimoji="1" lang="en-US" altLang="ja-JP"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pSp>
        <p:nvGrpSpPr>
          <p:cNvPr id="17" name="グループ化 16">
            <a:extLst>
              <a:ext uri="{FF2B5EF4-FFF2-40B4-BE49-F238E27FC236}">
                <a16:creationId xmlns:a16="http://schemas.microsoft.com/office/drawing/2014/main" id="{10E46CA7-8D23-4922-A4FE-2C514B256B3F}"/>
              </a:ext>
            </a:extLst>
          </p:cNvPr>
          <p:cNvGrpSpPr/>
          <p:nvPr userDrawn="1"/>
        </p:nvGrpSpPr>
        <p:grpSpPr>
          <a:xfrm>
            <a:off x="-4438641" y="0"/>
            <a:ext cx="4320000" cy="4099660"/>
            <a:chOff x="-4438641" y="0"/>
            <a:chExt cx="4320000" cy="4099660"/>
          </a:xfrm>
        </p:grpSpPr>
        <p:sp>
          <p:nvSpPr>
            <p:cNvPr id="18" name="正方形/長方形 17">
              <a:extLst>
                <a:ext uri="{FF2B5EF4-FFF2-40B4-BE49-F238E27FC236}">
                  <a16:creationId xmlns:a16="http://schemas.microsoft.com/office/drawing/2014/main" id="{F387F32E-367C-4C19-93B4-B29D5F9FE6BA}"/>
                </a:ext>
              </a:extLst>
            </p:cNvPr>
            <p:cNvSpPr/>
            <p:nvPr/>
          </p:nvSpPr>
          <p:spPr>
            <a:xfrm>
              <a:off x="-4438641" y="0"/>
              <a:ext cx="4320000" cy="11079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■記載上の注意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marR="0" lvl="0" indent="-285750" algn="just" defTabSz="457200" rtl="0" eaLnBrk="1" fontAlgn="auto" latinLnBrk="0" hangingPunct="1">
                <a:lnSpc>
                  <a:spcPct val="100000"/>
                </a:lnSpc>
                <a:spcBef>
                  <a:spcPts val="600"/>
                </a:spcBef>
                <a:spcAft>
                  <a:spcPts val="0"/>
                </a:spcAft>
                <a:buClr>
                  <a:schemeClr val="tx1"/>
                </a:buClr>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フォントは</a:t>
              </a:r>
              <a:r>
                <a:rPr kumimoji="1" lang="en-US" altLang="ja-JP" sz="1400" dirty="0" err="1">
                  <a:solidFill>
                    <a:srgbClr val="C00000"/>
                  </a:solidFill>
                  <a:latin typeface="Meiryo UI" panose="020B0604030504040204" pitchFamily="50" charset="-128"/>
                  <a:ea typeface="Meiryo UI" panose="020B0604030504040204" pitchFamily="50" charset="-128"/>
                </a:rPr>
                <a:t>Meiryo</a:t>
              </a:r>
              <a:r>
                <a:rPr kumimoji="1" lang="en-US" altLang="ja-JP" sz="1400" dirty="0">
                  <a:solidFill>
                    <a:srgbClr val="C00000"/>
                  </a:solidFill>
                  <a:latin typeface="Meiryo UI" panose="020B0604030504040204" pitchFamily="50" charset="-128"/>
                  <a:ea typeface="Meiryo UI" panose="020B0604030504040204" pitchFamily="50" charset="-128"/>
                </a:rPr>
                <a:t> UI</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rgbClr val="C00000"/>
                  </a:solidFill>
                  <a:latin typeface="Meiryo UI" panose="020B0604030504040204" pitchFamily="50" charset="-128"/>
                  <a:ea typeface="Meiryo UI" panose="020B0604030504040204" pitchFamily="50" charset="-128"/>
                </a:rPr>
                <a:t>14pt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黒色</a:t>
              </a:r>
              <a:r>
                <a:rPr kumimoji="1" lang="ja-JP" altLang="en-US" sz="1400" dirty="0">
                  <a:solidFill>
                    <a:schemeClr val="tx1"/>
                  </a:solidFill>
                  <a:latin typeface="Meiryo UI" panose="020B0604030504040204" pitchFamily="50" charset="-128"/>
                  <a:ea typeface="Meiryo UI" panose="020B0604030504040204" pitchFamily="50" charset="-128"/>
                </a:rPr>
                <a:t>で統一してください。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Clr>
                  <a:schemeClr val="tx1"/>
                </a:buClr>
                <a:buFont typeface="Wingdings" panose="05000000000000000000" pitchFamily="2" charset="2"/>
                <a:buChar char="Ø"/>
              </a:pPr>
              <a:r>
                <a:rPr kumimoji="1" lang="ja-JP" altLang="en-US" sz="1400" dirty="0">
                  <a:solidFill>
                    <a:srgbClr val="C00000"/>
                  </a:solidFill>
                  <a:latin typeface="Meiryo UI" panose="020B0604030504040204" pitchFamily="50" charset="-128"/>
                  <a:ea typeface="Meiryo UI" panose="020B0604030504040204" pitchFamily="50" charset="-128"/>
                </a:rPr>
                <a:t>ページを増やしたり、枠の大きさを変更しない</a:t>
              </a:r>
              <a:r>
                <a:rPr kumimoji="1" lang="ja-JP" altLang="en-US" sz="1400" dirty="0">
                  <a:solidFill>
                    <a:schemeClr val="tx1"/>
                  </a:solidFill>
                  <a:latin typeface="Meiryo UI" panose="020B0604030504040204" pitchFamily="50" charset="-128"/>
                  <a:ea typeface="Meiryo UI" panose="020B0604030504040204" pitchFamily="50" charset="-128"/>
                </a:rPr>
                <a:t>ように、記載内容を調整してください。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21079E19-2023-4526-8261-ACBD9C497BF3}"/>
                </a:ext>
              </a:extLst>
            </p:cNvPr>
            <p:cNvSpPr/>
            <p:nvPr/>
          </p:nvSpPr>
          <p:spPr>
            <a:xfrm>
              <a:off x="-4438641" y="1172667"/>
              <a:ext cx="4320000" cy="20467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■写真・図表の使用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内容が分かりやすく伝わるよう、</a:t>
              </a:r>
              <a:r>
                <a:rPr kumimoji="1" lang="ja-JP" altLang="en-US" sz="1400" b="0" dirty="0">
                  <a:solidFill>
                    <a:srgbClr val="C00000"/>
                  </a:solidFill>
                  <a:latin typeface="Meiryo UI" panose="020B0604030504040204" pitchFamily="50" charset="-128"/>
                  <a:ea typeface="Meiryo UI" panose="020B0604030504040204" pitchFamily="50" charset="-128"/>
                </a:rPr>
                <a:t>写真や図表の使用</a:t>
              </a:r>
              <a:r>
                <a:rPr kumimoji="1" lang="ja-JP" altLang="en-US" sz="1400" b="0" dirty="0">
                  <a:solidFill>
                    <a:schemeClr val="tx1"/>
                  </a:solidFill>
                  <a:latin typeface="Meiryo UI" panose="020B0604030504040204" pitchFamily="50" charset="-128"/>
                  <a:ea typeface="Meiryo UI" panose="020B0604030504040204" pitchFamily="50" charset="-128"/>
                </a:rPr>
                <a:t>をおすすめします。</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本スライドは今後、</a:t>
              </a:r>
              <a:r>
                <a:rPr kumimoji="1" lang="ja-JP" altLang="en-US" sz="1400" b="0" dirty="0">
                  <a:solidFill>
                    <a:srgbClr val="C00000"/>
                  </a:solidFill>
                  <a:latin typeface="Meiryo UI" panose="020B0604030504040204" pitchFamily="50" charset="-128"/>
                  <a:ea typeface="Meiryo UI" panose="020B0604030504040204" pitchFamily="50" charset="-128"/>
                </a:rPr>
                <a:t>広報紙や市</a:t>
              </a:r>
              <a:r>
                <a:rPr kumimoji="1" lang="en-US" altLang="ja-JP" sz="1400" b="0" dirty="0">
                  <a:solidFill>
                    <a:srgbClr val="C00000"/>
                  </a:solidFill>
                  <a:latin typeface="Meiryo UI" panose="020B0604030504040204" pitchFamily="50" charset="-128"/>
                  <a:ea typeface="Meiryo UI" panose="020B0604030504040204" pitchFamily="50" charset="-128"/>
                </a:rPr>
                <a:t>HP</a:t>
              </a:r>
              <a:r>
                <a:rPr kumimoji="1" lang="ja-JP" altLang="en-US" sz="1400" b="0" dirty="0">
                  <a:solidFill>
                    <a:srgbClr val="C00000"/>
                  </a:solidFill>
                  <a:latin typeface="Meiryo UI" panose="020B0604030504040204" pitchFamily="50" charset="-128"/>
                  <a:ea typeface="Meiryo UI" panose="020B0604030504040204" pitchFamily="50" charset="-128"/>
                </a:rPr>
                <a:t>などに掲載する可能性</a:t>
              </a:r>
              <a:r>
                <a:rPr kumimoji="1" lang="ja-JP" altLang="en-US" sz="1400" b="0" dirty="0">
                  <a:solidFill>
                    <a:schemeClr val="tx1"/>
                  </a:solidFill>
                  <a:latin typeface="Meiryo UI" panose="020B0604030504040204" pitchFamily="50" charset="-128"/>
                  <a:ea typeface="Meiryo UI" panose="020B0604030504040204" pitchFamily="50" charset="-128"/>
                </a:rPr>
                <a:t>がありますので、</a:t>
              </a:r>
              <a:r>
                <a:rPr kumimoji="1" lang="ja-JP" altLang="en-US" sz="1400" b="0" dirty="0">
                  <a:solidFill>
                    <a:srgbClr val="C00000"/>
                  </a:solidFill>
                  <a:latin typeface="Meiryo UI" panose="020B0604030504040204" pitchFamily="50" charset="-128"/>
                  <a:ea typeface="Meiryo UI" panose="020B0604030504040204" pitchFamily="50" charset="-128"/>
                </a:rPr>
                <a:t>著作権、肖像権、プライバシーなどの権利を侵害しない</a:t>
              </a:r>
              <a:r>
                <a:rPr kumimoji="1" lang="ja-JP" altLang="en-US" sz="1400" b="0" dirty="0">
                  <a:solidFill>
                    <a:schemeClr val="tx1"/>
                  </a:solidFill>
                  <a:latin typeface="Meiryo UI" panose="020B0604030504040204" pitchFamily="50" charset="-128"/>
                  <a:ea typeface="Meiryo UI" panose="020B0604030504040204" pitchFamily="50" charset="-128"/>
                </a:rPr>
                <a:t>ようご注意ください。</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名前・写真など、</a:t>
              </a:r>
              <a:r>
                <a:rPr kumimoji="1" lang="ja-JP" altLang="en-US" sz="1400" b="0" dirty="0">
                  <a:solidFill>
                    <a:srgbClr val="C00000"/>
                  </a:solidFill>
                  <a:latin typeface="Meiryo UI" panose="020B0604030504040204" pitchFamily="50" charset="-128"/>
                  <a:ea typeface="Meiryo UI" panose="020B0604030504040204" pitchFamily="50" charset="-128"/>
                </a:rPr>
                <a:t>個人の特定につながる情報</a:t>
              </a:r>
              <a:r>
                <a:rPr kumimoji="1" lang="ja-JP" altLang="en-US" sz="1400" b="0" dirty="0">
                  <a:solidFill>
                    <a:schemeClr val="tx1"/>
                  </a:solidFill>
                  <a:latin typeface="Meiryo UI" panose="020B0604030504040204" pitchFamily="50" charset="-128"/>
                  <a:ea typeface="Meiryo UI" panose="020B0604030504040204" pitchFamily="50" charset="-128"/>
                </a:rPr>
                <a:t>を掲載する際は、</a:t>
              </a:r>
              <a:r>
                <a:rPr kumimoji="1" lang="ja-JP" altLang="en-US" sz="1400" b="0" dirty="0">
                  <a:solidFill>
                    <a:srgbClr val="C00000"/>
                  </a:solidFill>
                  <a:latin typeface="Meiryo UI" panose="020B0604030504040204" pitchFamily="50" charset="-128"/>
                  <a:ea typeface="Meiryo UI" panose="020B0604030504040204" pitchFamily="50" charset="-128"/>
                </a:rPr>
                <a:t>必ず事前に本人から同意</a:t>
              </a:r>
              <a:r>
                <a:rPr kumimoji="1" lang="ja-JP" altLang="en-US" sz="1400" b="0" dirty="0">
                  <a:solidFill>
                    <a:schemeClr val="tx1"/>
                  </a:solidFill>
                  <a:latin typeface="Meiryo UI" panose="020B0604030504040204" pitchFamily="50" charset="-128"/>
                  <a:ea typeface="Meiryo UI" panose="020B0604030504040204" pitchFamily="50" charset="-128"/>
                </a:rPr>
                <a:t>を得てください。</a:t>
              </a:r>
              <a:endParaRPr kumimoji="1" lang="en-US" altLang="ja-JP" sz="1400" b="0" dirty="0">
                <a:solidFill>
                  <a:schemeClr val="tx1"/>
                </a:solidFill>
                <a:latin typeface="Meiryo UI" panose="020B0604030504040204" pitchFamily="50" charset="-128"/>
                <a:ea typeface="Meiryo UI" panose="020B0604030504040204" pitchFamily="50" charset="-128"/>
              </a:endParaRPr>
            </a:p>
          </p:txBody>
        </p:sp>
        <p:sp>
          <p:nvSpPr>
            <p:cNvPr id="20" name="正方形/長方形 19">
              <a:extLst>
                <a:ext uri="{FF2B5EF4-FFF2-40B4-BE49-F238E27FC236}">
                  <a16:creationId xmlns:a16="http://schemas.microsoft.com/office/drawing/2014/main" id="{9793A425-FA46-4AE6-9170-83AE1976ED30}"/>
                </a:ext>
              </a:extLst>
            </p:cNvPr>
            <p:cNvSpPr/>
            <p:nvPr/>
          </p:nvSpPr>
          <p:spPr>
            <a:xfrm>
              <a:off x="-4438641" y="3284052"/>
              <a:ext cx="4320000" cy="81560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PDF</a:t>
              </a:r>
              <a:r>
                <a:rPr kumimoji="1" lang="ja-JP" altLang="en-US" sz="1400" b="1" dirty="0">
                  <a:solidFill>
                    <a:schemeClr val="tx1"/>
                  </a:solidFill>
                  <a:latin typeface="Meiryo UI" panose="020B0604030504040204" pitchFamily="50" charset="-128"/>
                  <a:ea typeface="Meiryo UI" panose="020B0604030504040204" pitchFamily="50" charset="-128"/>
                </a:rPr>
                <a:t>化する際の注意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名前を付けて</a:t>
              </a:r>
              <a:r>
                <a:rPr kumimoji="1" lang="ja-JP" altLang="en-US" sz="1400">
                  <a:solidFill>
                    <a:srgbClr val="C00000"/>
                  </a:solidFill>
                  <a:latin typeface="Meiryo UI" panose="020B0604030504040204" pitchFamily="50" charset="-128"/>
                  <a:ea typeface="Meiryo UI" panose="020B0604030504040204" pitchFamily="50" charset="-128"/>
                </a:rPr>
                <a:t>保存</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F12</a:t>
              </a:r>
              <a:r>
                <a:rPr kumimoji="1" lang="ja-JP" altLang="en-US" sz="1400" dirty="0">
                  <a:solidFill>
                    <a:schemeClr val="tx1"/>
                  </a:solidFill>
                  <a:latin typeface="Meiryo UI" panose="020B0604030504040204" pitchFamily="50" charset="-128"/>
                  <a:ea typeface="Meiryo UI" panose="020B0604030504040204" pitchFamily="50" charset="-128"/>
                </a:rPr>
                <a:t>キー）を押し、ファイルの種類で「</a:t>
              </a:r>
              <a:r>
                <a:rPr kumimoji="1" lang="en-US" altLang="ja-JP" sz="1400" dirty="0">
                  <a:solidFill>
                    <a:schemeClr val="tx1"/>
                  </a:solidFill>
                  <a:latin typeface="Meiryo UI" panose="020B0604030504040204" pitchFamily="50" charset="-128"/>
                  <a:ea typeface="Meiryo UI" panose="020B0604030504040204" pitchFamily="50" charset="-128"/>
                </a:rPr>
                <a:t>PDF</a:t>
              </a:r>
              <a:r>
                <a:rPr kumimoji="1" lang="ja-JP" altLang="en-US" sz="1400" dirty="0">
                  <a:solidFill>
                    <a:schemeClr val="tx1"/>
                  </a:solidFill>
                  <a:latin typeface="Meiryo UI" panose="020B0604030504040204" pitchFamily="50" charset="-128"/>
                  <a:ea typeface="Meiryo UI" panose="020B0604030504040204" pitchFamily="50" charset="-128"/>
                </a:rPr>
                <a:t>」を選択して保存してください。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10" name="テキスト ボックス 9">
            <a:extLst>
              <a:ext uri="{FF2B5EF4-FFF2-40B4-BE49-F238E27FC236}">
                <a16:creationId xmlns:a16="http://schemas.microsoft.com/office/drawing/2014/main" id="{CC6EC3F0-B5BD-4450-B6D7-6430D92C705A}"/>
              </a:ext>
            </a:extLst>
          </p:cNvPr>
          <p:cNvSpPr txBox="1"/>
          <p:nvPr userDrawn="1"/>
        </p:nvSpPr>
        <p:spPr>
          <a:xfrm>
            <a:off x="8587013" y="373816"/>
            <a:ext cx="1800000" cy="360363"/>
          </a:xfrm>
          <a:prstGeom prst="rect">
            <a:avLst/>
          </a:prstGeom>
          <a:noFill/>
          <a:ln w="38100">
            <a:noFill/>
          </a:ln>
        </p:spPr>
        <p:txBody>
          <a:bodyPr wrap="square" rtlCol="0" anchor="ctr" anchorCtr="0">
            <a:noAutofit/>
          </a:bodyPr>
          <a:lstStyle/>
          <a:p>
            <a:pPr indent="0" algn="r" fontAlgn="auto"/>
            <a:r>
              <a:rPr kumimoji="1" lang="ja-JP" altLang="en-US" sz="1400" b="0" dirty="0">
                <a:latin typeface="Meiryo UI" panose="020B0604030504040204" pitchFamily="50" charset="-128"/>
                <a:ea typeface="Meiryo UI" panose="020B0604030504040204" pitchFamily="50" charset="-128"/>
              </a:rPr>
              <a:t>つくば</a:t>
            </a:r>
            <a:r>
              <a:rPr kumimoji="1" lang="en-US" altLang="ja-JP" sz="1400" b="0" dirty="0">
                <a:latin typeface="Meiryo UI" panose="020B0604030504040204" pitchFamily="50" charset="-128"/>
                <a:ea typeface="Meiryo UI" panose="020B0604030504040204" pitchFamily="50" charset="-128"/>
              </a:rPr>
              <a:t>SDGs</a:t>
            </a:r>
            <a:r>
              <a:rPr kumimoji="1" lang="ja-JP" altLang="en-US" sz="1400" b="0" dirty="0">
                <a:latin typeface="Meiryo UI" panose="020B0604030504040204" pitchFamily="50" charset="-128"/>
                <a:ea typeface="Meiryo UI" panose="020B0604030504040204" pitchFamily="50" charset="-128"/>
              </a:rPr>
              <a:t>部門</a:t>
            </a:r>
            <a:endParaRPr kumimoji="1"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73706710"/>
      </p:ext>
    </p:extLst>
  </p:cSld>
  <p:clrMapOvr>
    <a:masterClrMapping/>
  </p:clrMapOvr>
  <p:extLst mod="1">
    <p:ext uri="{DCECCB84-F9BA-43D5-87BE-67443E8EF086}">
      <p15:sldGuideLst xmlns:p15="http://schemas.microsoft.com/office/powerpoint/2012/main">
        <p15:guide id="1" pos="192">
          <p15:clr>
            <a:srgbClr val="FBAE40"/>
          </p15:clr>
        </p15:guide>
        <p15:guide id="2" pos="6543">
          <p15:clr>
            <a:srgbClr val="FBAE40"/>
          </p15:clr>
        </p15:guide>
        <p15:guide id="4" orient="horz" pos="226">
          <p15:clr>
            <a:srgbClr val="FBAE40"/>
          </p15:clr>
        </p15:guide>
        <p15:guide id="5" orient="horz" pos="476">
          <p15:clr>
            <a:srgbClr val="FBAE40"/>
          </p15:clr>
        </p15:guide>
        <p15:guide id="6" orient="horz" pos="4536">
          <p15:clr>
            <a:srgbClr val="FBAE40"/>
          </p15:clr>
        </p15:guide>
        <p15:guide id="7" orient="horz" pos="589">
          <p15:clr>
            <a:srgbClr val="FBAE40"/>
          </p15:clr>
        </p15:guide>
        <p15:guide id="8" orient="horz" pos="907"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手段_取組の特徴">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4790B122-FF80-43C9-9605-82E85253103B}"/>
              </a:ext>
            </a:extLst>
          </p:cNvPr>
          <p:cNvGrpSpPr/>
          <p:nvPr userDrawn="1"/>
        </p:nvGrpSpPr>
        <p:grpSpPr>
          <a:xfrm>
            <a:off x="307013" y="358775"/>
            <a:ext cx="10080000" cy="400110"/>
            <a:chOff x="305352" y="-1720910"/>
            <a:chExt cx="10080000" cy="400110"/>
          </a:xfrm>
        </p:grpSpPr>
        <p:sp>
          <p:nvSpPr>
            <p:cNvPr id="8" name="正方形/長方形 7">
              <a:extLst>
                <a:ext uri="{FF2B5EF4-FFF2-40B4-BE49-F238E27FC236}">
                  <a16:creationId xmlns:a16="http://schemas.microsoft.com/office/drawing/2014/main" id="{54BF1D58-4E70-4393-BEBD-5550FB6B7F96}"/>
                </a:ext>
              </a:extLst>
            </p:cNvPr>
            <p:cNvSpPr/>
            <p:nvPr userDrawn="1"/>
          </p:nvSpPr>
          <p:spPr>
            <a:xfrm>
              <a:off x="305352" y="-1720910"/>
              <a:ext cx="10080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２</a:t>
              </a:r>
              <a:r>
                <a:rPr kumimoji="1" lang="en-US" altLang="ja-JP" sz="2000" b="1">
                  <a:solidFill>
                    <a:schemeClr val="tx1"/>
                  </a:solidFill>
                  <a:latin typeface="Meiryo UI" panose="020B0604030504040204" pitchFamily="50" charset="-128"/>
                  <a:ea typeface="Meiryo UI" panose="020B0604030504040204" pitchFamily="50" charset="-128"/>
                </a:rPr>
                <a:t>	</a:t>
              </a:r>
              <a:r>
                <a:rPr kumimoji="1" lang="ja-JP" altLang="en-US" sz="2000" b="1">
                  <a:solidFill>
                    <a:schemeClr val="tx1"/>
                  </a:solidFill>
                  <a:latin typeface="Meiryo UI" panose="020B0604030504040204" pitchFamily="50" charset="-128"/>
                  <a:ea typeface="Meiryo UI" panose="020B0604030504040204" pitchFamily="50" charset="-128"/>
                </a:rPr>
                <a:t>手段</a:t>
              </a:r>
              <a:r>
                <a:rPr kumimoji="1" lang="ja-JP" altLang="en-US" sz="1600" b="0">
                  <a:solidFill>
                    <a:schemeClr val="tx1"/>
                  </a:solidFill>
                  <a:latin typeface="Meiryo UI" panose="020B0604030504040204" pitchFamily="50" charset="-128"/>
                  <a:ea typeface="Meiryo UI" panose="020B0604030504040204" pitchFamily="50" charset="-128"/>
                </a:rPr>
                <a:t>（取組</a:t>
              </a:r>
              <a:r>
                <a:rPr kumimoji="1" lang="ja-JP" altLang="en-US" sz="1600" b="0" dirty="0">
                  <a:solidFill>
                    <a:schemeClr val="tx1"/>
                  </a:solidFill>
                  <a:latin typeface="Meiryo UI" panose="020B0604030504040204" pitchFamily="50" charset="-128"/>
                  <a:ea typeface="Meiryo UI" panose="020B0604030504040204" pitchFamily="50" charset="-128"/>
                </a:rPr>
                <a:t>の特徴）</a:t>
              </a:r>
              <a:endParaRPr kumimoji="1" lang="ja-JP" altLang="en-US" sz="2000" b="0" dirty="0">
                <a:solidFill>
                  <a:schemeClr val="tx1"/>
                </a:solidFill>
                <a:latin typeface="Meiryo UI" panose="020B0604030504040204" pitchFamily="50" charset="-128"/>
                <a:ea typeface="Meiryo UI" panose="020B0604030504040204" pitchFamily="50" charset="-128"/>
              </a:endParaRPr>
            </a:p>
          </p:txBody>
        </p:sp>
        <p:cxnSp>
          <p:nvCxnSpPr>
            <p:cNvPr id="9" name="直線コネクタ 8">
              <a:extLst>
                <a:ext uri="{FF2B5EF4-FFF2-40B4-BE49-F238E27FC236}">
                  <a16:creationId xmlns:a16="http://schemas.microsoft.com/office/drawing/2014/main" id="{0C498841-3EB6-4538-9EF7-438F78AF3A3B}"/>
                </a:ext>
              </a:extLst>
            </p:cNvPr>
            <p:cNvCxnSpPr/>
            <p:nvPr userDrawn="1"/>
          </p:nvCxnSpPr>
          <p:spPr>
            <a:xfrm>
              <a:off x="305352" y="-1320800"/>
              <a:ext cx="10080000" cy="0"/>
            </a:xfrm>
            <a:prstGeom prst="line">
              <a:avLst/>
            </a:prstGeom>
            <a:ln w="38100" cap="rnd">
              <a:solidFill>
                <a:schemeClr val="accent5"/>
              </a:solidFill>
              <a:bevel/>
            </a:ln>
          </p:spPr>
          <p:style>
            <a:lnRef idx="1">
              <a:schemeClr val="accent2"/>
            </a:lnRef>
            <a:fillRef idx="0">
              <a:schemeClr val="accent2"/>
            </a:fillRef>
            <a:effectRef idx="0">
              <a:schemeClr val="accent2"/>
            </a:effectRef>
            <a:fontRef idx="minor">
              <a:schemeClr val="tx1"/>
            </a:fontRef>
          </p:style>
        </p:cxnSp>
      </p:grpSp>
      <p:sp>
        <p:nvSpPr>
          <p:cNvPr id="5" name="正方形/長方形 4">
            <a:extLst>
              <a:ext uri="{FF2B5EF4-FFF2-40B4-BE49-F238E27FC236}">
                <a16:creationId xmlns:a16="http://schemas.microsoft.com/office/drawing/2014/main" id="{D0ADF57B-17B6-4C1A-8E40-3C2009323189}"/>
              </a:ext>
            </a:extLst>
          </p:cNvPr>
          <p:cNvSpPr/>
          <p:nvPr userDrawn="1"/>
        </p:nvSpPr>
        <p:spPr>
          <a:xfrm>
            <a:off x="304800" y="935038"/>
            <a:ext cx="10080000" cy="62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6" name="正方形/長方形 5">
            <a:extLst>
              <a:ext uri="{FF2B5EF4-FFF2-40B4-BE49-F238E27FC236}">
                <a16:creationId xmlns:a16="http://schemas.microsoft.com/office/drawing/2014/main" id="{C4048F61-449C-4391-B32B-B364ECF152F3}"/>
              </a:ext>
            </a:extLst>
          </p:cNvPr>
          <p:cNvSpPr/>
          <p:nvPr userDrawn="1"/>
        </p:nvSpPr>
        <p:spPr>
          <a:xfrm>
            <a:off x="304800" y="935038"/>
            <a:ext cx="10080000" cy="62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graphicFrame>
        <p:nvGraphicFramePr>
          <p:cNvPr id="10" name="表 9">
            <a:extLst>
              <a:ext uri="{FF2B5EF4-FFF2-40B4-BE49-F238E27FC236}">
                <a16:creationId xmlns:a16="http://schemas.microsoft.com/office/drawing/2014/main" id="{375F6469-284B-425C-913A-42E87C676D5F}"/>
              </a:ext>
            </a:extLst>
          </p:cNvPr>
          <p:cNvGraphicFramePr>
            <a:graphicFrameLocks noGrp="1"/>
          </p:cNvGraphicFramePr>
          <p:nvPr userDrawn="1">
            <p:extLst>
              <p:ext uri="{D42A27DB-BD31-4B8C-83A1-F6EECF244321}">
                <p14:modId xmlns:p14="http://schemas.microsoft.com/office/powerpoint/2010/main" val="366050239"/>
              </p:ext>
            </p:extLst>
          </p:nvPr>
        </p:nvGraphicFramePr>
        <p:xfrm>
          <a:off x="307013" y="931638"/>
          <a:ext cx="4860000" cy="302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a:latin typeface="Meiryo UI" panose="020B0604030504040204" pitchFamily="50" charset="-128"/>
                          <a:ea typeface="Meiryo UI" panose="020B0604030504040204" pitchFamily="50" charset="-128"/>
                        </a:rPr>
                        <a:t>汎用性</a:t>
                      </a:r>
                      <a:r>
                        <a:rPr kumimoji="1" lang="ja-JP" altLang="en-US" sz="1200" b="0">
                          <a:latin typeface="Meiryo UI" panose="020B0604030504040204" pitchFamily="50" charset="-128"/>
                          <a:ea typeface="Meiryo UI" panose="020B0604030504040204" pitchFamily="50" charset="-128"/>
                        </a:rPr>
                        <a:t>（他</a:t>
                      </a:r>
                      <a:r>
                        <a:rPr kumimoji="1" lang="ja-JP" altLang="en-US" sz="1200" b="0" dirty="0">
                          <a:latin typeface="Meiryo UI" panose="020B0604030504040204" pitchFamily="50" charset="-128"/>
                          <a:ea typeface="Meiryo UI" panose="020B0604030504040204" pitchFamily="50" charset="-128"/>
                        </a:rPr>
                        <a:t>の人も実践しやすい取組か）</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54292240"/>
                  </a:ext>
                </a:extLst>
              </a:tr>
              <a:tr h="2520000">
                <a:tc>
                  <a:txBody>
                    <a:bodyPr/>
                    <a:lstStyle/>
                    <a:p>
                      <a:pPr algn="just" fontAlgn="ctr"/>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1" name="表 10">
            <a:extLst>
              <a:ext uri="{FF2B5EF4-FFF2-40B4-BE49-F238E27FC236}">
                <a16:creationId xmlns:a16="http://schemas.microsoft.com/office/drawing/2014/main" id="{995DA28D-2AA4-45EA-9147-0D4123643893}"/>
              </a:ext>
            </a:extLst>
          </p:cNvPr>
          <p:cNvGraphicFramePr>
            <a:graphicFrameLocks noGrp="1"/>
          </p:cNvGraphicFramePr>
          <p:nvPr userDrawn="1">
            <p:extLst>
              <p:ext uri="{D42A27DB-BD31-4B8C-83A1-F6EECF244321}">
                <p14:modId xmlns:p14="http://schemas.microsoft.com/office/powerpoint/2010/main" val="2386438988"/>
              </p:ext>
            </p:extLst>
          </p:nvPr>
        </p:nvGraphicFramePr>
        <p:xfrm>
          <a:off x="5529228" y="933905"/>
          <a:ext cx="4860000" cy="302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連携</a:t>
                      </a:r>
                      <a:r>
                        <a:rPr kumimoji="1" lang="ja-JP" altLang="en-US" sz="1600" b="1">
                          <a:latin typeface="Meiryo UI" panose="020B0604030504040204" pitchFamily="50" charset="-128"/>
                          <a:ea typeface="Meiryo UI" panose="020B0604030504040204" pitchFamily="50" charset="-128"/>
                        </a:rPr>
                        <a:t>の有無</a:t>
                      </a:r>
                      <a:r>
                        <a:rPr kumimoji="1" lang="ja-JP" altLang="en-US" sz="1200" b="0">
                          <a:latin typeface="Meiryo UI" panose="020B0604030504040204" pitchFamily="50" charset="-128"/>
                          <a:ea typeface="Meiryo UI" panose="020B0604030504040204" pitchFamily="50" charset="-128"/>
                        </a:rPr>
                        <a:t>（多様</a:t>
                      </a:r>
                      <a:r>
                        <a:rPr kumimoji="1" lang="ja-JP" altLang="en-US" sz="1200" b="0" dirty="0">
                          <a:latin typeface="Meiryo UI" panose="020B0604030504040204" pitchFamily="50" charset="-128"/>
                          <a:ea typeface="Meiryo UI" panose="020B0604030504040204" pitchFamily="50" charset="-128"/>
                        </a:rPr>
                        <a:t>な関係者との連携が図られた取組か）</a:t>
                      </a:r>
                      <a:endParaRPr kumimoji="1" lang="ja-JP" altLang="en-US" sz="1600" b="1"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54292240"/>
                  </a:ext>
                </a:extLst>
              </a:tr>
              <a:tr h="2520000">
                <a:tc>
                  <a:txBody>
                    <a:bodyPr/>
                    <a:lstStyle/>
                    <a:p>
                      <a:pPr algn="just" fontAlgn="auto"/>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2" name="表 11">
            <a:extLst>
              <a:ext uri="{FF2B5EF4-FFF2-40B4-BE49-F238E27FC236}">
                <a16:creationId xmlns:a16="http://schemas.microsoft.com/office/drawing/2014/main" id="{3E38FA4A-BDEA-45B5-B062-AAADD440CF7B}"/>
              </a:ext>
            </a:extLst>
          </p:cNvPr>
          <p:cNvGraphicFramePr>
            <a:graphicFrameLocks noGrp="1"/>
          </p:cNvGraphicFramePr>
          <p:nvPr userDrawn="1">
            <p:extLst>
              <p:ext uri="{D42A27DB-BD31-4B8C-83A1-F6EECF244321}">
                <p14:modId xmlns:p14="http://schemas.microsoft.com/office/powerpoint/2010/main" val="2677653888"/>
              </p:ext>
            </p:extLst>
          </p:nvPr>
        </p:nvGraphicFramePr>
        <p:xfrm>
          <a:off x="304800" y="4175038"/>
          <a:ext cx="4860000" cy="302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持続可能性</a:t>
                      </a:r>
                      <a:endParaRPr kumimoji="1" lang="ja-JP" altLang="en-US" sz="1200" b="0"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54292240"/>
                  </a:ext>
                </a:extLst>
              </a:tr>
              <a:tr h="2520000">
                <a:tc>
                  <a:txBody>
                    <a:bodyPr/>
                    <a:lstStyle/>
                    <a:p>
                      <a:pPr algn="just" fontAlgn="auto"/>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3" name="表 12">
            <a:extLst>
              <a:ext uri="{FF2B5EF4-FFF2-40B4-BE49-F238E27FC236}">
                <a16:creationId xmlns:a16="http://schemas.microsoft.com/office/drawing/2014/main" id="{E5AC6EAE-70E8-47D0-A5DA-375F874ADA24}"/>
              </a:ext>
            </a:extLst>
          </p:cNvPr>
          <p:cNvGraphicFramePr>
            <a:graphicFrameLocks noGrp="1"/>
          </p:cNvGraphicFramePr>
          <p:nvPr userDrawn="1">
            <p:extLst>
              <p:ext uri="{D42A27DB-BD31-4B8C-83A1-F6EECF244321}">
                <p14:modId xmlns:p14="http://schemas.microsoft.com/office/powerpoint/2010/main" val="180043992"/>
              </p:ext>
            </p:extLst>
          </p:nvPr>
        </p:nvGraphicFramePr>
        <p:xfrm>
          <a:off x="5531442" y="4173905"/>
          <a:ext cx="4860000" cy="302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新規性・その他</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3454292240"/>
                  </a:ext>
                </a:extLst>
              </a:tr>
              <a:tr h="2520000">
                <a:tc>
                  <a:txBody>
                    <a:bodyPr/>
                    <a:lstStyle/>
                    <a:p>
                      <a:pPr algn="just" fontAlgn="auto"/>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pSp>
        <p:nvGrpSpPr>
          <p:cNvPr id="22" name="グループ化 21">
            <a:extLst>
              <a:ext uri="{FF2B5EF4-FFF2-40B4-BE49-F238E27FC236}">
                <a16:creationId xmlns:a16="http://schemas.microsoft.com/office/drawing/2014/main" id="{CFE8CCA8-4A18-4F0B-A1AC-27C5F53A7BBF}"/>
              </a:ext>
            </a:extLst>
          </p:cNvPr>
          <p:cNvGrpSpPr/>
          <p:nvPr userDrawn="1"/>
        </p:nvGrpSpPr>
        <p:grpSpPr>
          <a:xfrm>
            <a:off x="-4438641" y="0"/>
            <a:ext cx="4320000" cy="4099660"/>
            <a:chOff x="-4438641" y="0"/>
            <a:chExt cx="4320000" cy="4099660"/>
          </a:xfrm>
        </p:grpSpPr>
        <p:sp>
          <p:nvSpPr>
            <p:cNvPr id="23" name="正方形/長方形 22">
              <a:extLst>
                <a:ext uri="{FF2B5EF4-FFF2-40B4-BE49-F238E27FC236}">
                  <a16:creationId xmlns:a16="http://schemas.microsoft.com/office/drawing/2014/main" id="{F8C7A4F1-68E2-4780-9603-9DEC6EE50B42}"/>
                </a:ext>
              </a:extLst>
            </p:cNvPr>
            <p:cNvSpPr/>
            <p:nvPr/>
          </p:nvSpPr>
          <p:spPr>
            <a:xfrm>
              <a:off x="-4438641" y="0"/>
              <a:ext cx="4320000" cy="11079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■記載上の注意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marR="0" lvl="0" indent="-285750" algn="just" defTabSz="457200" rtl="0" eaLnBrk="1" fontAlgn="auto" latinLnBrk="0" hangingPunct="1">
                <a:lnSpc>
                  <a:spcPct val="100000"/>
                </a:lnSpc>
                <a:spcBef>
                  <a:spcPts val="600"/>
                </a:spcBef>
                <a:spcAft>
                  <a:spcPts val="0"/>
                </a:spcAft>
                <a:buClr>
                  <a:schemeClr val="tx1"/>
                </a:buClr>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フォントは</a:t>
              </a:r>
              <a:r>
                <a:rPr kumimoji="1" lang="en-US" altLang="ja-JP" sz="1400" dirty="0" err="1">
                  <a:solidFill>
                    <a:srgbClr val="C00000"/>
                  </a:solidFill>
                  <a:latin typeface="Meiryo UI" panose="020B0604030504040204" pitchFamily="50" charset="-128"/>
                  <a:ea typeface="Meiryo UI" panose="020B0604030504040204" pitchFamily="50" charset="-128"/>
                </a:rPr>
                <a:t>Meiryo</a:t>
              </a:r>
              <a:r>
                <a:rPr kumimoji="1" lang="en-US" altLang="ja-JP" sz="1400" dirty="0">
                  <a:solidFill>
                    <a:srgbClr val="C00000"/>
                  </a:solidFill>
                  <a:latin typeface="Meiryo UI" panose="020B0604030504040204" pitchFamily="50" charset="-128"/>
                  <a:ea typeface="Meiryo UI" panose="020B0604030504040204" pitchFamily="50" charset="-128"/>
                </a:rPr>
                <a:t> UI</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rgbClr val="C00000"/>
                  </a:solidFill>
                  <a:latin typeface="Meiryo UI" panose="020B0604030504040204" pitchFamily="50" charset="-128"/>
                  <a:ea typeface="Meiryo UI" panose="020B0604030504040204" pitchFamily="50" charset="-128"/>
                </a:rPr>
                <a:t>14pt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黒色</a:t>
              </a:r>
              <a:r>
                <a:rPr kumimoji="1" lang="ja-JP" altLang="en-US" sz="1400" dirty="0">
                  <a:solidFill>
                    <a:schemeClr val="tx1"/>
                  </a:solidFill>
                  <a:latin typeface="Meiryo UI" panose="020B0604030504040204" pitchFamily="50" charset="-128"/>
                  <a:ea typeface="Meiryo UI" panose="020B0604030504040204" pitchFamily="50" charset="-128"/>
                </a:rPr>
                <a:t>で統一してください。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Clr>
                  <a:schemeClr val="tx1"/>
                </a:buClr>
                <a:buFont typeface="Wingdings" panose="05000000000000000000" pitchFamily="2" charset="2"/>
                <a:buChar char="Ø"/>
              </a:pPr>
              <a:r>
                <a:rPr kumimoji="1" lang="ja-JP" altLang="en-US" sz="1400" dirty="0">
                  <a:solidFill>
                    <a:srgbClr val="C00000"/>
                  </a:solidFill>
                  <a:latin typeface="Meiryo UI" panose="020B0604030504040204" pitchFamily="50" charset="-128"/>
                  <a:ea typeface="Meiryo UI" panose="020B0604030504040204" pitchFamily="50" charset="-128"/>
                </a:rPr>
                <a:t>ページを増やしたり、枠の大きさを変更しない</a:t>
              </a:r>
              <a:r>
                <a:rPr kumimoji="1" lang="ja-JP" altLang="en-US" sz="1400" dirty="0">
                  <a:solidFill>
                    <a:schemeClr val="tx1"/>
                  </a:solidFill>
                  <a:latin typeface="Meiryo UI" panose="020B0604030504040204" pitchFamily="50" charset="-128"/>
                  <a:ea typeface="Meiryo UI" panose="020B0604030504040204" pitchFamily="50" charset="-128"/>
                </a:rPr>
                <a:t>ように、記載内容を調整してください。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C9F1C581-0CE7-4C56-9B0B-52BC3450ABDC}"/>
                </a:ext>
              </a:extLst>
            </p:cNvPr>
            <p:cNvSpPr/>
            <p:nvPr/>
          </p:nvSpPr>
          <p:spPr>
            <a:xfrm>
              <a:off x="-4438641" y="1172667"/>
              <a:ext cx="4320000" cy="20467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■写真・図表の使用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内容が分かりやすく伝わるよう、</a:t>
              </a:r>
              <a:r>
                <a:rPr kumimoji="1" lang="ja-JP" altLang="en-US" sz="1400" b="0" dirty="0">
                  <a:solidFill>
                    <a:srgbClr val="C00000"/>
                  </a:solidFill>
                  <a:latin typeface="Meiryo UI" panose="020B0604030504040204" pitchFamily="50" charset="-128"/>
                  <a:ea typeface="Meiryo UI" panose="020B0604030504040204" pitchFamily="50" charset="-128"/>
                </a:rPr>
                <a:t>写真や図表の使用</a:t>
              </a:r>
              <a:r>
                <a:rPr kumimoji="1" lang="ja-JP" altLang="en-US" sz="1400" b="0" dirty="0">
                  <a:solidFill>
                    <a:schemeClr val="tx1"/>
                  </a:solidFill>
                  <a:latin typeface="Meiryo UI" panose="020B0604030504040204" pitchFamily="50" charset="-128"/>
                  <a:ea typeface="Meiryo UI" panose="020B0604030504040204" pitchFamily="50" charset="-128"/>
                </a:rPr>
                <a:t>をおすすめします。</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本スライドは今後、</a:t>
              </a:r>
              <a:r>
                <a:rPr kumimoji="1" lang="ja-JP" altLang="en-US" sz="1400" b="0" dirty="0">
                  <a:solidFill>
                    <a:srgbClr val="C00000"/>
                  </a:solidFill>
                  <a:latin typeface="Meiryo UI" panose="020B0604030504040204" pitchFamily="50" charset="-128"/>
                  <a:ea typeface="Meiryo UI" panose="020B0604030504040204" pitchFamily="50" charset="-128"/>
                </a:rPr>
                <a:t>広報紙や市</a:t>
              </a:r>
              <a:r>
                <a:rPr kumimoji="1" lang="en-US" altLang="ja-JP" sz="1400" b="0" dirty="0">
                  <a:solidFill>
                    <a:srgbClr val="C00000"/>
                  </a:solidFill>
                  <a:latin typeface="Meiryo UI" panose="020B0604030504040204" pitchFamily="50" charset="-128"/>
                  <a:ea typeface="Meiryo UI" panose="020B0604030504040204" pitchFamily="50" charset="-128"/>
                </a:rPr>
                <a:t>HP</a:t>
              </a:r>
              <a:r>
                <a:rPr kumimoji="1" lang="ja-JP" altLang="en-US" sz="1400" b="0" dirty="0">
                  <a:solidFill>
                    <a:srgbClr val="C00000"/>
                  </a:solidFill>
                  <a:latin typeface="Meiryo UI" panose="020B0604030504040204" pitchFamily="50" charset="-128"/>
                  <a:ea typeface="Meiryo UI" panose="020B0604030504040204" pitchFamily="50" charset="-128"/>
                </a:rPr>
                <a:t>などに掲載する可能性</a:t>
              </a:r>
              <a:r>
                <a:rPr kumimoji="1" lang="ja-JP" altLang="en-US" sz="1400" b="0" dirty="0">
                  <a:solidFill>
                    <a:schemeClr val="tx1"/>
                  </a:solidFill>
                  <a:latin typeface="Meiryo UI" panose="020B0604030504040204" pitchFamily="50" charset="-128"/>
                  <a:ea typeface="Meiryo UI" panose="020B0604030504040204" pitchFamily="50" charset="-128"/>
                </a:rPr>
                <a:t>がありますので、</a:t>
              </a:r>
              <a:r>
                <a:rPr kumimoji="1" lang="ja-JP" altLang="en-US" sz="1400" b="0" dirty="0">
                  <a:solidFill>
                    <a:srgbClr val="C00000"/>
                  </a:solidFill>
                  <a:latin typeface="Meiryo UI" panose="020B0604030504040204" pitchFamily="50" charset="-128"/>
                  <a:ea typeface="Meiryo UI" panose="020B0604030504040204" pitchFamily="50" charset="-128"/>
                </a:rPr>
                <a:t>著作権、肖像権、プライバシーなどの権利を侵害しない</a:t>
              </a:r>
              <a:r>
                <a:rPr kumimoji="1" lang="ja-JP" altLang="en-US" sz="1400" b="0" dirty="0">
                  <a:solidFill>
                    <a:schemeClr val="tx1"/>
                  </a:solidFill>
                  <a:latin typeface="Meiryo UI" panose="020B0604030504040204" pitchFamily="50" charset="-128"/>
                  <a:ea typeface="Meiryo UI" panose="020B0604030504040204" pitchFamily="50" charset="-128"/>
                </a:rPr>
                <a:t>ようご注意ください。</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名前・写真など、</a:t>
              </a:r>
              <a:r>
                <a:rPr kumimoji="1" lang="ja-JP" altLang="en-US" sz="1400" b="0" dirty="0">
                  <a:solidFill>
                    <a:srgbClr val="C00000"/>
                  </a:solidFill>
                  <a:latin typeface="Meiryo UI" panose="020B0604030504040204" pitchFamily="50" charset="-128"/>
                  <a:ea typeface="Meiryo UI" panose="020B0604030504040204" pitchFamily="50" charset="-128"/>
                </a:rPr>
                <a:t>個人の特定につながる情報</a:t>
              </a:r>
              <a:r>
                <a:rPr kumimoji="1" lang="ja-JP" altLang="en-US" sz="1400" b="0" dirty="0">
                  <a:solidFill>
                    <a:schemeClr val="tx1"/>
                  </a:solidFill>
                  <a:latin typeface="Meiryo UI" panose="020B0604030504040204" pitchFamily="50" charset="-128"/>
                  <a:ea typeface="Meiryo UI" panose="020B0604030504040204" pitchFamily="50" charset="-128"/>
                </a:rPr>
                <a:t>を掲載する際は、</a:t>
              </a:r>
              <a:r>
                <a:rPr kumimoji="1" lang="ja-JP" altLang="en-US" sz="1400" b="0" dirty="0">
                  <a:solidFill>
                    <a:srgbClr val="C00000"/>
                  </a:solidFill>
                  <a:latin typeface="Meiryo UI" panose="020B0604030504040204" pitchFamily="50" charset="-128"/>
                  <a:ea typeface="Meiryo UI" panose="020B0604030504040204" pitchFamily="50" charset="-128"/>
                </a:rPr>
                <a:t>必ず事前に本人から同意</a:t>
              </a:r>
              <a:r>
                <a:rPr kumimoji="1" lang="ja-JP" altLang="en-US" sz="1400" b="0" dirty="0">
                  <a:solidFill>
                    <a:schemeClr val="tx1"/>
                  </a:solidFill>
                  <a:latin typeface="Meiryo UI" panose="020B0604030504040204" pitchFamily="50" charset="-128"/>
                  <a:ea typeface="Meiryo UI" panose="020B0604030504040204" pitchFamily="50" charset="-128"/>
                </a:rPr>
                <a:t>を得てください。</a:t>
              </a:r>
              <a:endParaRPr kumimoji="1" lang="en-US" altLang="ja-JP" sz="1400" b="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81F8C6D2-72F8-4711-A49F-6FB257127EBA}"/>
                </a:ext>
              </a:extLst>
            </p:cNvPr>
            <p:cNvSpPr/>
            <p:nvPr/>
          </p:nvSpPr>
          <p:spPr>
            <a:xfrm>
              <a:off x="-4438641" y="3284052"/>
              <a:ext cx="4320000" cy="81560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PDF</a:t>
              </a:r>
              <a:r>
                <a:rPr kumimoji="1" lang="ja-JP" altLang="en-US" sz="1400" b="1" dirty="0">
                  <a:solidFill>
                    <a:schemeClr val="tx1"/>
                  </a:solidFill>
                  <a:latin typeface="Meiryo UI" panose="020B0604030504040204" pitchFamily="50" charset="-128"/>
                  <a:ea typeface="Meiryo UI" panose="020B0604030504040204" pitchFamily="50" charset="-128"/>
                </a:rPr>
                <a:t>化する際の注意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名前を付けて</a:t>
              </a:r>
              <a:r>
                <a:rPr kumimoji="1" lang="ja-JP" altLang="en-US" sz="1400">
                  <a:solidFill>
                    <a:srgbClr val="C00000"/>
                  </a:solidFill>
                  <a:latin typeface="Meiryo UI" panose="020B0604030504040204" pitchFamily="50" charset="-128"/>
                  <a:ea typeface="Meiryo UI" panose="020B0604030504040204" pitchFamily="50" charset="-128"/>
                </a:rPr>
                <a:t>保存</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F12</a:t>
              </a:r>
              <a:r>
                <a:rPr kumimoji="1" lang="ja-JP" altLang="en-US" sz="1400" dirty="0">
                  <a:solidFill>
                    <a:schemeClr val="tx1"/>
                  </a:solidFill>
                  <a:latin typeface="Meiryo UI" panose="020B0604030504040204" pitchFamily="50" charset="-128"/>
                  <a:ea typeface="Meiryo UI" panose="020B0604030504040204" pitchFamily="50" charset="-128"/>
                </a:rPr>
                <a:t>キー）を押し、ファイルの種類で「</a:t>
              </a:r>
              <a:r>
                <a:rPr kumimoji="1" lang="en-US" altLang="ja-JP" sz="1400" dirty="0">
                  <a:solidFill>
                    <a:schemeClr val="tx1"/>
                  </a:solidFill>
                  <a:latin typeface="Meiryo UI" panose="020B0604030504040204" pitchFamily="50" charset="-128"/>
                  <a:ea typeface="Meiryo UI" panose="020B0604030504040204" pitchFamily="50" charset="-128"/>
                </a:rPr>
                <a:t>PDF</a:t>
              </a:r>
              <a:r>
                <a:rPr kumimoji="1" lang="ja-JP" altLang="en-US" sz="1400" dirty="0">
                  <a:solidFill>
                    <a:schemeClr val="tx1"/>
                  </a:solidFill>
                  <a:latin typeface="Meiryo UI" panose="020B0604030504040204" pitchFamily="50" charset="-128"/>
                  <a:ea typeface="Meiryo UI" panose="020B0604030504040204" pitchFamily="50" charset="-128"/>
                </a:rPr>
                <a:t>」を選択して保存してください。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15" name="テキスト ボックス 14">
            <a:extLst>
              <a:ext uri="{FF2B5EF4-FFF2-40B4-BE49-F238E27FC236}">
                <a16:creationId xmlns:a16="http://schemas.microsoft.com/office/drawing/2014/main" id="{EA3AAB3D-24C6-4B4B-A551-474F2CDA8AF6}"/>
              </a:ext>
            </a:extLst>
          </p:cNvPr>
          <p:cNvSpPr txBox="1"/>
          <p:nvPr userDrawn="1"/>
        </p:nvSpPr>
        <p:spPr>
          <a:xfrm>
            <a:off x="8587013" y="373816"/>
            <a:ext cx="1800000" cy="360363"/>
          </a:xfrm>
          <a:prstGeom prst="rect">
            <a:avLst/>
          </a:prstGeom>
          <a:noFill/>
          <a:ln w="38100">
            <a:noFill/>
          </a:ln>
        </p:spPr>
        <p:txBody>
          <a:bodyPr wrap="square" rtlCol="0" anchor="ctr" anchorCtr="0">
            <a:noAutofit/>
          </a:bodyPr>
          <a:lstStyle/>
          <a:p>
            <a:pPr indent="0" algn="r" fontAlgn="auto"/>
            <a:r>
              <a:rPr kumimoji="1" lang="ja-JP" altLang="en-US" sz="1400" b="0" dirty="0">
                <a:latin typeface="Meiryo UI" panose="020B0604030504040204" pitchFamily="50" charset="-128"/>
                <a:ea typeface="Meiryo UI" panose="020B0604030504040204" pitchFamily="50" charset="-128"/>
              </a:rPr>
              <a:t>つくば</a:t>
            </a:r>
            <a:r>
              <a:rPr kumimoji="1" lang="en-US" altLang="ja-JP" sz="1400" b="0" dirty="0">
                <a:latin typeface="Meiryo UI" panose="020B0604030504040204" pitchFamily="50" charset="-128"/>
                <a:ea typeface="Meiryo UI" panose="020B0604030504040204" pitchFamily="50" charset="-128"/>
              </a:rPr>
              <a:t>SDGs</a:t>
            </a:r>
            <a:r>
              <a:rPr kumimoji="1" lang="ja-JP" altLang="en-US" sz="1400" b="0" dirty="0">
                <a:latin typeface="Meiryo UI" panose="020B0604030504040204" pitchFamily="50" charset="-128"/>
                <a:ea typeface="Meiryo UI" panose="020B0604030504040204" pitchFamily="50" charset="-128"/>
              </a:rPr>
              <a:t>部門</a:t>
            </a:r>
            <a:endParaRPr kumimoji="1"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47463288"/>
      </p:ext>
    </p:extLst>
  </p:cSld>
  <p:clrMapOvr>
    <a:masterClrMapping/>
  </p:clrMapOvr>
  <p:extLst mod="1">
    <p:ext uri="{DCECCB84-F9BA-43D5-87BE-67443E8EF086}">
      <p15:sldGuideLst xmlns:p15="http://schemas.microsoft.com/office/powerpoint/2012/main">
        <p15:guide id="1" pos="192">
          <p15:clr>
            <a:srgbClr val="FBAE40"/>
          </p15:clr>
        </p15:guide>
        <p15:guide id="2" pos="6543">
          <p15:clr>
            <a:srgbClr val="FBAE40"/>
          </p15:clr>
        </p15:guide>
        <p15:guide id="3" pos="3254" userDrawn="1">
          <p15:clr>
            <a:srgbClr val="FBAE40"/>
          </p15:clr>
        </p15:guide>
        <p15:guide id="4" orient="horz" pos="226">
          <p15:clr>
            <a:srgbClr val="FBAE40"/>
          </p15:clr>
        </p15:guide>
        <p15:guide id="5" orient="horz" pos="476">
          <p15:clr>
            <a:srgbClr val="FBAE40"/>
          </p15:clr>
        </p15:guide>
        <p15:guide id="6" orient="horz" pos="4536">
          <p15:clr>
            <a:srgbClr val="FBAE40"/>
          </p15:clr>
        </p15:guide>
        <p15:guide id="7" orient="horz" pos="589">
          <p15:clr>
            <a:srgbClr val="FBAE40"/>
          </p15:clr>
        </p15:guide>
        <p15:guide id="8" orient="horz" pos="907" userDrawn="1">
          <p15:clr>
            <a:srgbClr val="FBAE40"/>
          </p15:clr>
        </p15:guide>
        <p15:guide id="9" orient="horz" pos="2630" userDrawn="1">
          <p15:clr>
            <a:srgbClr val="FBAE40"/>
          </p15:clr>
        </p15:guide>
        <p15:guide id="10" orient="horz" pos="2948" userDrawn="1">
          <p15:clr>
            <a:srgbClr val="FBAE40"/>
          </p15:clr>
        </p15:guide>
        <p15:guide id="11" pos="3481" userDrawn="1">
          <p15:clr>
            <a:srgbClr val="FBAE40"/>
          </p15:clr>
        </p15:guide>
        <p15:guide id="12" orient="horz" pos="2494"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成果・効果">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4790B122-FF80-43C9-9605-82E85253103B}"/>
              </a:ext>
            </a:extLst>
          </p:cNvPr>
          <p:cNvGrpSpPr/>
          <p:nvPr userDrawn="1"/>
        </p:nvGrpSpPr>
        <p:grpSpPr>
          <a:xfrm>
            <a:off x="307013" y="358775"/>
            <a:ext cx="10080000" cy="400110"/>
            <a:chOff x="305352" y="-1720910"/>
            <a:chExt cx="10080000" cy="400110"/>
          </a:xfrm>
        </p:grpSpPr>
        <p:sp>
          <p:nvSpPr>
            <p:cNvPr id="8" name="正方形/長方形 7">
              <a:extLst>
                <a:ext uri="{FF2B5EF4-FFF2-40B4-BE49-F238E27FC236}">
                  <a16:creationId xmlns:a16="http://schemas.microsoft.com/office/drawing/2014/main" id="{54BF1D58-4E70-4393-BEBD-5550FB6B7F96}"/>
                </a:ext>
              </a:extLst>
            </p:cNvPr>
            <p:cNvSpPr/>
            <p:nvPr userDrawn="1"/>
          </p:nvSpPr>
          <p:spPr>
            <a:xfrm>
              <a:off x="305352" y="-1720910"/>
              <a:ext cx="10080000"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noAutofit/>
            </a:bodyPr>
            <a:lstStyle/>
            <a:p>
              <a:pPr algn="l"/>
              <a:r>
                <a:rPr kumimoji="1" lang="ja-JP" altLang="en-US" sz="2000" b="1" dirty="0">
                  <a:solidFill>
                    <a:schemeClr val="tx1"/>
                  </a:solidFill>
                  <a:latin typeface="Meiryo UI" panose="020B0604030504040204" pitchFamily="50" charset="-128"/>
                  <a:ea typeface="Meiryo UI" panose="020B0604030504040204" pitchFamily="50" charset="-128"/>
                </a:rPr>
                <a:t>３</a:t>
              </a:r>
              <a:r>
                <a:rPr kumimoji="1" lang="en-US" altLang="ja-JP" sz="2000" b="1" dirty="0">
                  <a:solidFill>
                    <a:schemeClr val="tx1"/>
                  </a:solidFill>
                  <a:latin typeface="Meiryo UI" panose="020B0604030504040204" pitchFamily="50" charset="-128"/>
                  <a:ea typeface="Meiryo UI" panose="020B0604030504040204" pitchFamily="50" charset="-128"/>
                </a:rPr>
                <a:t>	</a:t>
              </a:r>
              <a:r>
                <a:rPr kumimoji="1" lang="ja-JP" altLang="en-US" sz="2000" b="1" dirty="0">
                  <a:solidFill>
                    <a:schemeClr val="tx1"/>
                  </a:solidFill>
                  <a:latin typeface="Meiryo UI" panose="020B0604030504040204" pitchFamily="50" charset="-128"/>
                  <a:ea typeface="Meiryo UI" panose="020B0604030504040204" pitchFamily="50" charset="-128"/>
                </a:rPr>
                <a:t>成果</a:t>
              </a:r>
            </a:p>
          </p:txBody>
        </p:sp>
        <p:cxnSp>
          <p:nvCxnSpPr>
            <p:cNvPr id="9" name="直線コネクタ 8">
              <a:extLst>
                <a:ext uri="{FF2B5EF4-FFF2-40B4-BE49-F238E27FC236}">
                  <a16:creationId xmlns:a16="http://schemas.microsoft.com/office/drawing/2014/main" id="{0C498841-3EB6-4538-9EF7-438F78AF3A3B}"/>
                </a:ext>
              </a:extLst>
            </p:cNvPr>
            <p:cNvCxnSpPr/>
            <p:nvPr userDrawn="1"/>
          </p:nvCxnSpPr>
          <p:spPr>
            <a:xfrm>
              <a:off x="305352" y="-1320800"/>
              <a:ext cx="10080000" cy="0"/>
            </a:xfrm>
            <a:prstGeom prst="line">
              <a:avLst/>
            </a:prstGeom>
            <a:ln w="38100" cap="rnd">
              <a:solidFill>
                <a:schemeClr val="accent6"/>
              </a:solidFill>
              <a:bevel/>
            </a:ln>
          </p:spPr>
          <p:style>
            <a:lnRef idx="1">
              <a:schemeClr val="accent2"/>
            </a:lnRef>
            <a:fillRef idx="0">
              <a:schemeClr val="accent2"/>
            </a:fillRef>
            <a:effectRef idx="0">
              <a:schemeClr val="accent2"/>
            </a:effectRef>
            <a:fontRef idx="minor">
              <a:schemeClr val="tx1"/>
            </a:fontRef>
          </p:style>
        </p:cxnSp>
      </p:grpSp>
      <p:sp>
        <p:nvSpPr>
          <p:cNvPr id="5" name="正方形/長方形 4">
            <a:extLst>
              <a:ext uri="{FF2B5EF4-FFF2-40B4-BE49-F238E27FC236}">
                <a16:creationId xmlns:a16="http://schemas.microsoft.com/office/drawing/2014/main" id="{6ED00BA5-6833-49F4-84A5-B52678973CCB}"/>
              </a:ext>
            </a:extLst>
          </p:cNvPr>
          <p:cNvSpPr/>
          <p:nvPr userDrawn="1"/>
        </p:nvSpPr>
        <p:spPr>
          <a:xfrm>
            <a:off x="304800" y="935038"/>
            <a:ext cx="10080000" cy="62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endParaRPr kumimoji="1" lang="ja-JP" altLang="en-US" sz="1200" dirty="0">
              <a:solidFill>
                <a:schemeClr val="tx1"/>
              </a:solidFill>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59C0CBB5-F476-4C72-9D53-8AA35A7C3E65}"/>
              </a:ext>
            </a:extLst>
          </p:cNvPr>
          <p:cNvGraphicFramePr>
            <a:graphicFrameLocks noGrp="1"/>
          </p:cNvGraphicFramePr>
          <p:nvPr userDrawn="1">
            <p:extLst>
              <p:ext uri="{D42A27DB-BD31-4B8C-83A1-F6EECF244321}">
                <p14:modId xmlns:p14="http://schemas.microsoft.com/office/powerpoint/2010/main" val="1278692369"/>
              </p:ext>
            </p:extLst>
          </p:nvPr>
        </p:nvGraphicFramePr>
        <p:xfrm>
          <a:off x="302586" y="935038"/>
          <a:ext cx="4860000" cy="626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取組</a:t>
                      </a:r>
                      <a:r>
                        <a:rPr kumimoji="1" lang="ja-JP" altLang="en-US" sz="1600" b="1">
                          <a:latin typeface="Meiryo UI" panose="020B0604030504040204" pitchFamily="50" charset="-128"/>
                          <a:ea typeface="Meiryo UI" panose="020B0604030504040204" pitchFamily="50" charset="-128"/>
                        </a:rPr>
                        <a:t>の成果</a:t>
                      </a:r>
                      <a:r>
                        <a:rPr kumimoji="1" lang="ja-JP" altLang="en-US" sz="1200" b="0">
                          <a:latin typeface="Meiryo UI" panose="020B0604030504040204" pitchFamily="50" charset="-128"/>
                          <a:ea typeface="Meiryo UI" panose="020B0604030504040204" pitchFamily="50" charset="-128"/>
                        </a:rPr>
                        <a:t>（課題</a:t>
                      </a:r>
                      <a:r>
                        <a:rPr kumimoji="1" lang="ja-JP" altLang="en-US" sz="1200" b="0" dirty="0">
                          <a:latin typeface="Meiryo UI" panose="020B0604030504040204" pitchFamily="50" charset="-128"/>
                          <a:ea typeface="Meiryo UI" panose="020B0604030504040204" pitchFamily="50" charset="-128"/>
                        </a:rPr>
                        <a:t>解決の程度・波及性）</a:t>
                      </a: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54292240"/>
                  </a:ext>
                </a:extLst>
              </a:tr>
              <a:tr h="5760000">
                <a:tc>
                  <a:txBody>
                    <a:bodyPr/>
                    <a:lstStyle/>
                    <a:p>
                      <a:pPr algn="just" fontAlgn="auto"/>
                      <a:endParaRPr kumimoji="1" lang="en-US" altLang="ja-JP"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aphicFrame>
        <p:nvGraphicFramePr>
          <p:cNvPr id="10" name="表 9">
            <a:extLst>
              <a:ext uri="{FF2B5EF4-FFF2-40B4-BE49-F238E27FC236}">
                <a16:creationId xmlns:a16="http://schemas.microsoft.com/office/drawing/2014/main" id="{AF2FEDF1-F4A6-484D-A177-306CC0544D66}"/>
              </a:ext>
            </a:extLst>
          </p:cNvPr>
          <p:cNvGraphicFramePr>
            <a:graphicFrameLocks noGrp="1"/>
          </p:cNvGraphicFramePr>
          <p:nvPr userDrawn="1">
            <p:extLst>
              <p:ext uri="{D42A27DB-BD31-4B8C-83A1-F6EECF244321}">
                <p14:modId xmlns:p14="http://schemas.microsoft.com/office/powerpoint/2010/main" val="1967888428"/>
              </p:ext>
            </p:extLst>
          </p:nvPr>
        </p:nvGraphicFramePr>
        <p:xfrm>
          <a:off x="5529228" y="933905"/>
          <a:ext cx="4860000" cy="6264000"/>
        </p:xfrm>
        <a:graphic>
          <a:graphicData uri="http://schemas.openxmlformats.org/drawingml/2006/table">
            <a:tbl>
              <a:tblPr firstRow="1" bandRow="1">
                <a:tableStyleId>{2D5ABB26-0587-4C30-8999-92F81FD0307C}</a:tableStyleId>
              </a:tblPr>
              <a:tblGrid>
                <a:gridCol w="4860000">
                  <a:extLst>
                    <a:ext uri="{9D8B030D-6E8A-4147-A177-3AD203B41FA5}">
                      <a16:colId xmlns:a16="http://schemas.microsoft.com/office/drawing/2014/main" val="1037854132"/>
                    </a:ext>
                  </a:extLst>
                </a:gridCol>
              </a:tblGrid>
              <a:tr h="504000">
                <a:tc>
                  <a:txBody>
                    <a:bodyPr/>
                    <a:lstStyle/>
                    <a:p>
                      <a:pPr marL="180000" algn="l" fontAlgn="auto"/>
                      <a:r>
                        <a:rPr kumimoji="1" lang="ja-JP" altLang="en-US" sz="1600" b="1" dirty="0">
                          <a:latin typeface="Meiryo UI" panose="020B0604030504040204" pitchFamily="50" charset="-128"/>
                          <a:ea typeface="Meiryo UI" panose="020B0604030504040204" pitchFamily="50" charset="-128"/>
                        </a:rPr>
                        <a:t>今後の展望</a:t>
                      </a:r>
                      <a:endParaRPr kumimoji="1" lang="ja-JP" altLang="en-US" sz="1600" b="0" dirty="0">
                        <a:latin typeface="Meiryo UI" panose="020B0604030504040204" pitchFamily="50" charset="-128"/>
                        <a:ea typeface="Meiryo UI" panose="020B0604030504040204" pitchFamily="50" charset="-128"/>
                      </a:endParaRPr>
                    </a:p>
                  </a:txBody>
                  <a:tcPr anchor="ct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54292240"/>
                  </a:ext>
                </a:extLst>
              </a:tr>
              <a:tr h="5760000">
                <a:tc>
                  <a:txBody>
                    <a:bodyPr/>
                    <a:lstStyle/>
                    <a:p>
                      <a:pPr algn="just" fontAlgn="auto"/>
                      <a:endParaRPr kumimoji="1" lang="ja-JP" altLang="en-US" sz="1400" dirty="0">
                        <a:solidFill>
                          <a:schemeClr val="accent1"/>
                        </a:solidFill>
                        <a:latin typeface="Meiryo UI" panose="020B0604030504040204" pitchFamily="50" charset="-128"/>
                        <a:ea typeface="Meiryo UI" panose="020B0604030504040204" pitchFamily="50" charset="-128"/>
                      </a:endParaRPr>
                    </a:p>
                  </a:txBody>
                  <a:tcPr>
                    <a:lnL w="12700" cap="flat" cmpd="sng" algn="ctr">
                      <a:solidFill>
                        <a:schemeClr val="tx1">
                          <a:lumMod val="65000"/>
                          <a:lumOff val="35000"/>
                        </a:schemeClr>
                      </a:solidFill>
                      <a:prstDash val="solid"/>
                      <a:round/>
                      <a:headEnd type="none" w="med" len="med"/>
                      <a:tailEnd type="none" w="med" len="med"/>
                    </a:lnL>
                    <a:lnR w="12700" cap="flat" cmpd="sng" algn="ctr">
                      <a:solidFill>
                        <a:schemeClr val="tx1">
                          <a:lumMod val="65000"/>
                          <a:lumOff val="35000"/>
                        </a:schemeClr>
                      </a:solidFill>
                      <a:prstDash val="solid"/>
                      <a:round/>
                      <a:headEnd type="none" w="med" len="med"/>
                      <a:tailEnd type="none" w="med" len="med"/>
                    </a:lnR>
                    <a:lnT w="12700" cap="flat" cmpd="sng" algn="ctr">
                      <a:solidFill>
                        <a:schemeClr val="tx1">
                          <a:lumMod val="65000"/>
                          <a:lumOff val="35000"/>
                        </a:schemeClr>
                      </a:solidFill>
                      <a:prstDash val="solid"/>
                      <a:round/>
                      <a:headEnd type="none" w="med" len="med"/>
                      <a:tailEnd type="none" w="med" len="med"/>
                    </a:lnT>
                    <a:lnB w="12700" cap="flat" cmpd="sng" algn="ctr">
                      <a:solidFill>
                        <a:schemeClr val="tx1">
                          <a:lumMod val="65000"/>
                          <a:lumOff val="35000"/>
                        </a:schemeClr>
                      </a:solidFill>
                      <a:prstDash val="solid"/>
                      <a:round/>
                      <a:headEnd type="none" w="med" len="med"/>
                      <a:tailEnd type="none" w="med" len="med"/>
                    </a:lnB>
                  </a:tcPr>
                </a:tc>
                <a:extLst>
                  <a:ext uri="{0D108BD9-81ED-4DB2-BD59-A6C34878D82A}">
                    <a16:rowId xmlns:a16="http://schemas.microsoft.com/office/drawing/2014/main" val="2573732112"/>
                  </a:ext>
                </a:extLst>
              </a:tr>
            </a:tbl>
          </a:graphicData>
        </a:graphic>
      </p:graphicFrame>
      <p:grpSp>
        <p:nvGrpSpPr>
          <p:cNvPr id="23" name="グループ化 22">
            <a:extLst>
              <a:ext uri="{FF2B5EF4-FFF2-40B4-BE49-F238E27FC236}">
                <a16:creationId xmlns:a16="http://schemas.microsoft.com/office/drawing/2014/main" id="{4A73C3AD-6000-4875-B12B-E6A4CC2CC358}"/>
              </a:ext>
            </a:extLst>
          </p:cNvPr>
          <p:cNvGrpSpPr/>
          <p:nvPr userDrawn="1"/>
        </p:nvGrpSpPr>
        <p:grpSpPr>
          <a:xfrm>
            <a:off x="-4438641" y="0"/>
            <a:ext cx="4320000" cy="4099660"/>
            <a:chOff x="-4438641" y="0"/>
            <a:chExt cx="4320000" cy="4099660"/>
          </a:xfrm>
        </p:grpSpPr>
        <p:sp>
          <p:nvSpPr>
            <p:cNvPr id="24" name="正方形/長方形 23">
              <a:extLst>
                <a:ext uri="{FF2B5EF4-FFF2-40B4-BE49-F238E27FC236}">
                  <a16:creationId xmlns:a16="http://schemas.microsoft.com/office/drawing/2014/main" id="{B1297235-D511-4E53-9AD6-274AAEF7CF84}"/>
                </a:ext>
              </a:extLst>
            </p:cNvPr>
            <p:cNvSpPr/>
            <p:nvPr/>
          </p:nvSpPr>
          <p:spPr>
            <a:xfrm>
              <a:off x="-4438641" y="0"/>
              <a:ext cx="4320000" cy="1107996"/>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■記載上の注意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marR="0" lvl="0" indent="-285750" algn="just" defTabSz="457200" rtl="0" eaLnBrk="1" fontAlgn="auto" latinLnBrk="0" hangingPunct="1">
                <a:lnSpc>
                  <a:spcPct val="100000"/>
                </a:lnSpc>
                <a:spcBef>
                  <a:spcPts val="600"/>
                </a:spcBef>
                <a:spcAft>
                  <a:spcPts val="0"/>
                </a:spcAft>
                <a:buClr>
                  <a:schemeClr val="tx1"/>
                </a:buClr>
                <a:buSzTx/>
                <a:buFont typeface="Wingdings" panose="05000000000000000000" pitchFamily="2" charset="2"/>
                <a:buChar char="Ø"/>
                <a:tabLst/>
                <a:defRPr/>
              </a:pPr>
              <a:r>
                <a:rPr kumimoji="1" lang="ja-JP" altLang="en-US" sz="1400" dirty="0">
                  <a:solidFill>
                    <a:schemeClr val="tx1"/>
                  </a:solidFill>
                  <a:latin typeface="Meiryo UI" panose="020B0604030504040204" pitchFamily="50" charset="-128"/>
                  <a:ea typeface="Meiryo UI" panose="020B0604030504040204" pitchFamily="50" charset="-128"/>
                </a:rPr>
                <a:t>フォントは</a:t>
              </a:r>
              <a:r>
                <a:rPr kumimoji="1" lang="en-US" altLang="ja-JP" sz="1400" dirty="0" err="1">
                  <a:solidFill>
                    <a:srgbClr val="C00000"/>
                  </a:solidFill>
                  <a:latin typeface="Meiryo UI" panose="020B0604030504040204" pitchFamily="50" charset="-128"/>
                  <a:ea typeface="Meiryo UI" panose="020B0604030504040204" pitchFamily="50" charset="-128"/>
                </a:rPr>
                <a:t>Meiryo</a:t>
              </a:r>
              <a:r>
                <a:rPr kumimoji="1" lang="en-US" altLang="ja-JP" sz="1400" dirty="0">
                  <a:solidFill>
                    <a:srgbClr val="C00000"/>
                  </a:solidFill>
                  <a:latin typeface="Meiryo UI" panose="020B0604030504040204" pitchFamily="50" charset="-128"/>
                  <a:ea typeface="Meiryo UI" panose="020B0604030504040204" pitchFamily="50" charset="-128"/>
                </a:rPr>
                <a:t> UI</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en-US" altLang="ja-JP" sz="1400" dirty="0">
                  <a:solidFill>
                    <a:srgbClr val="C00000"/>
                  </a:solidFill>
                  <a:latin typeface="Meiryo UI" panose="020B0604030504040204" pitchFamily="50" charset="-128"/>
                  <a:ea typeface="Meiryo UI" panose="020B0604030504040204" pitchFamily="50" charset="-128"/>
                </a:rPr>
                <a:t>14pt</a:t>
              </a: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黒色</a:t>
              </a:r>
              <a:r>
                <a:rPr kumimoji="1" lang="ja-JP" altLang="en-US" sz="1400" dirty="0">
                  <a:solidFill>
                    <a:schemeClr val="tx1"/>
                  </a:solidFill>
                  <a:latin typeface="Meiryo UI" panose="020B0604030504040204" pitchFamily="50" charset="-128"/>
                  <a:ea typeface="Meiryo UI" panose="020B0604030504040204" pitchFamily="50" charset="-128"/>
                </a:rPr>
                <a:t>で統一してください。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Clr>
                  <a:schemeClr val="tx1"/>
                </a:buClr>
                <a:buFont typeface="Wingdings" panose="05000000000000000000" pitchFamily="2" charset="2"/>
                <a:buChar char="Ø"/>
              </a:pPr>
              <a:r>
                <a:rPr kumimoji="1" lang="ja-JP" altLang="en-US" sz="1400" dirty="0">
                  <a:solidFill>
                    <a:srgbClr val="C00000"/>
                  </a:solidFill>
                  <a:latin typeface="Meiryo UI" panose="020B0604030504040204" pitchFamily="50" charset="-128"/>
                  <a:ea typeface="Meiryo UI" panose="020B0604030504040204" pitchFamily="50" charset="-128"/>
                </a:rPr>
                <a:t>ページを増やしたり、枠の大きさを変更しない</a:t>
              </a:r>
              <a:r>
                <a:rPr kumimoji="1" lang="ja-JP" altLang="en-US" sz="1400" dirty="0">
                  <a:solidFill>
                    <a:schemeClr val="tx1"/>
                  </a:solidFill>
                  <a:latin typeface="Meiryo UI" panose="020B0604030504040204" pitchFamily="50" charset="-128"/>
                  <a:ea typeface="Meiryo UI" panose="020B0604030504040204" pitchFamily="50" charset="-128"/>
                </a:rPr>
                <a:t>ように、記載内容を調整してください。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sp>
          <p:nvSpPr>
            <p:cNvPr id="25" name="正方形/長方形 24">
              <a:extLst>
                <a:ext uri="{FF2B5EF4-FFF2-40B4-BE49-F238E27FC236}">
                  <a16:creationId xmlns:a16="http://schemas.microsoft.com/office/drawing/2014/main" id="{DEADF9F0-65EA-43A3-B337-D29FBCDBFCD6}"/>
                </a:ext>
              </a:extLst>
            </p:cNvPr>
            <p:cNvSpPr/>
            <p:nvPr/>
          </p:nvSpPr>
          <p:spPr>
            <a:xfrm>
              <a:off x="-4438641" y="1172667"/>
              <a:ext cx="4320000" cy="204671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■写真・図表の使用</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内容が分かりやすく伝わるよう、</a:t>
              </a:r>
              <a:r>
                <a:rPr kumimoji="1" lang="ja-JP" altLang="en-US" sz="1400" b="0" dirty="0">
                  <a:solidFill>
                    <a:srgbClr val="C00000"/>
                  </a:solidFill>
                  <a:latin typeface="Meiryo UI" panose="020B0604030504040204" pitchFamily="50" charset="-128"/>
                  <a:ea typeface="Meiryo UI" panose="020B0604030504040204" pitchFamily="50" charset="-128"/>
                </a:rPr>
                <a:t>写真や図表の使用</a:t>
              </a:r>
              <a:r>
                <a:rPr kumimoji="1" lang="ja-JP" altLang="en-US" sz="1400" b="0" dirty="0">
                  <a:solidFill>
                    <a:schemeClr val="tx1"/>
                  </a:solidFill>
                  <a:latin typeface="Meiryo UI" panose="020B0604030504040204" pitchFamily="50" charset="-128"/>
                  <a:ea typeface="Meiryo UI" panose="020B0604030504040204" pitchFamily="50" charset="-128"/>
                </a:rPr>
                <a:t>をおすすめします。</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本スライドは今後、</a:t>
              </a:r>
              <a:r>
                <a:rPr kumimoji="1" lang="ja-JP" altLang="en-US" sz="1400" b="0" dirty="0">
                  <a:solidFill>
                    <a:srgbClr val="C00000"/>
                  </a:solidFill>
                  <a:latin typeface="Meiryo UI" panose="020B0604030504040204" pitchFamily="50" charset="-128"/>
                  <a:ea typeface="Meiryo UI" panose="020B0604030504040204" pitchFamily="50" charset="-128"/>
                </a:rPr>
                <a:t>広報紙や市</a:t>
              </a:r>
              <a:r>
                <a:rPr kumimoji="1" lang="en-US" altLang="ja-JP" sz="1400" b="0" dirty="0">
                  <a:solidFill>
                    <a:srgbClr val="C00000"/>
                  </a:solidFill>
                  <a:latin typeface="Meiryo UI" panose="020B0604030504040204" pitchFamily="50" charset="-128"/>
                  <a:ea typeface="Meiryo UI" panose="020B0604030504040204" pitchFamily="50" charset="-128"/>
                </a:rPr>
                <a:t>HP</a:t>
              </a:r>
              <a:r>
                <a:rPr kumimoji="1" lang="ja-JP" altLang="en-US" sz="1400" b="0" dirty="0">
                  <a:solidFill>
                    <a:srgbClr val="C00000"/>
                  </a:solidFill>
                  <a:latin typeface="Meiryo UI" panose="020B0604030504040204" pitchFamily="50" charset="-128"/>
                  <a:ea typeface="Meiryo UI" panose="020B0604030504040204" pitchFamily="50" charset="-128"/>
                </a:rPr>
                <a:t>などに掲載する可能性</a:t>
              </a:r>
              <a:r>
                <a:rPr kumimoji="1" lang="ja-JP" altLang="en-US" sz="1400" b="0" dirty="0">
                  <a:solidFill>
                    <a:schemeClr val="tx1"/>
                  </a:solidFill>
                  <a:latin typeface="Meiryo UI" panose="020B0604030504040204" pitchFamily="50" charset="-128"/>
                  <a:ea typeface="Meiryo UI" panose="020B0604030504040204" pitchFamily="50" charset="-128"/>
                </a:rPr>
                <a:t>がありますので、</a:t>
              </a:r>
              <a:r>
                <a:rPr kumimoji="1" lang="ja-JP" altLang="en-US" sz="1400" b="0" dirty="0">
                  <a:solidFill>
                    <a:srgbClr val="C00000"/>
                  </a:solidFill>
                  <a:latin typeface="Meiryo UI" panose="020B0604030504040204" pitchFamily="50" charset="-128"/>
                  <a:ea typeface="Meiryo UI" panose="020B0604030504040204" pitchFamily="50" charset="-128"/>
                </a:rPr>
                <a:t>著作権、肖像権、プライバシーなどの権利を侵害しない</a:t>
              </a:r>
              <a:r>
                <a:rPr kumimoji="1" lang="ja-JP" altLang="en-US" sz="1400" b="0" dirty="0">
                  <a:solidFill>
                    <a:schemeClr val="tx1"/>
                  </a:solidFill>
                  <a:latin typeface="Meiryo UI" panose="020B0604030504040204" pitchFamily="50" charset="-128"/>
                  <a:ea typeface="Meiryo UI" panose="020B0604030504040204" pitchFamily="50" charset="-128"/>
                </a:rPr>
                <a:t>ようご注意ください。</a:t>
              </a:r>
            </a:p>
            <a:p>
              <a:pPr marL="285750" indent="-285750" algn="just">
                <a:spcBef>
                  <a:spcPts val="600"/>
                </a:spcBef>
                <a:spcAft>
                  <a:spcPts val="0"/>
                </a:spcAft>
                <a:buFont typeface="Wingdings" panose="05000000000000000000" pitchFamily="2" charset="2"/>
                <a:buChar char="Ø"/>
              </a:pPr>
              <a:r>
                <a:rPr kumimoji="1" lang="ja-JP" altLang="en-US" sz="1400" b="0" dirty="0">
                  <a:solidFill>
                    <a:schemeClr val="tx1"/>
                  </a:solidFill>
                  <a:latin typeface="Meiryo UI" panose="020B0604030504040204" pitchFamily="50" charset="-128"/>
                  <a:ea typeface="Meiryo UI" panose="020B0604030504040204" pitchFamily="50" charset="-128"/>
                </a:rPr>
                <a:t>名前・写真など、</a:t>
              </a:r>
              <a:r>
                <a:rPr kumimoji="1" lang="ja-JP" altLang="en-US" sz="1400" b="0" dirty="0">
                  <a:solidFill>
                    <a:srgbClr val="C00000"/>
                  </a:solidFill>
                  <a:latin typeface="Meiryo UI" panose="020B0604030504040204" pitchFamily="50" charset="-128"/>
                  <a:ea typeface="Meiryo UI" panose="020B0604030504040204" pitchFamily="50" charset="-128"/>
                </a:rPr>
                <a:t>個人の特定につながる情報</a:t>
              </a:r>
              <a:r>
                <a:rPr kumimoji="1" lang="ja-JP" altLang="en-US" sz="1400" b="0" dirty="0">
                  <a:solidFill>
                    <a:schemeClr val="tx1"/>
                  </a:solidFill>
                  <a:latin typeface="Meiryo UI" panose="020B0604030504040204" pitchFamily="50" charset="-128"/>
                  <a:ea typeface="Meiryo UI" panose="020B0604030504040204" pitchFamily="50" charset="-128"/>
                </a:rPr>
                <a:t>を掲載する際は、</a:t>
              </a:r>
              <a:r>
                <a:rPr kumimoji="1" lang="ja-JP" altLang="en-US" sz="1400" b="0" dirty="0">
                  <a:solidFill>
                    <a:srgbClr val="C00000"/>
                  </a:solidFill>
                  <a:latin typeface="Meiryo UI" panose="020B0604030504040204" pitchFamily="50" charset="-128"/>
                  <a:ea typeface="Meiryo UI" panose="020B0604030504040204" pitchFamily="50" charset="-128"/>
                </a:rPr>
                <a:t>必ず事前に本人から同意</a:t>
              </a:r>
              <a:r>
                <a:rPr kumimoji="1" lang="ja-JP" altLang="en-US" sz="1400" b="0" dirty="0">
                  <a:solidFill>
                    <a:schemeClr val="tx1"/>
                  </a:solidFill>
                  <a:latin typeface="Meiryo UI" panose="020B0604030504040204" pitchFamily="50" charset="-128"/>
                  <a:ea typeface="Meiryo UI" panose="020B0604030504040204" pitchFamily="50" charset="-128"/>
                </a:rPr>
                <a:t>を得てください。</a:t>
              </a:r>
              <a:endParaRPr kumimoji="1" lang="en-US" altLang="ja-JP" sz="1400" b="0" dirty="0">
                <a:solidFill>
                  <a:schemeClr val="tx1"/>
                </a:solidFill>
                <a:latin typeface="Meiryo UI" panose="020B0604030504040204" pitchFamily="50" charset="-128"/>
                <a:ea typeface="Meiryo UI" panose="020B0604030504040204" pitchFamily="50" charset="-128"/>
              </a:endParaRPr>
            </a:p>
          </p:txBody>
        </p:sp>
        <p:sp>
          <p:nvSpPr>
            <p:cNvPr id="26" name="正方形/長方形 25">
              <a:extLst>
                <a:ext uri="{FF2B5EF4-FFF2-40B4-BE49-F238E27FC236}">
                  <a16:creationId xmlns:a16="http://schemas.microsoft.com/office/drawing/2014/main" id="{9546913E-7128-443C-A777-B3F7C0DD0A00}"/>
                </a:ext>
              </a:extLst>
            </p:cNvPr>
            <p:cNvSpPr/>
            <p:nvPr/>
          </p:nvSpPr>
          <p:spPr>
            <a:xfrm>
              <a:off x="-4438641" y="3284052"/>
              <a:ext cx="4320000" cy="81560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just">
                <a:spcBef>
                  <a:spcPts val="600"/>
                </a:spcBef>
                <a:spcAft>
                  <a:spcPts val="0"/>
                </a:spcAft>
              </a:pPr>
              <a:r>
                <a:rPr kumimoji="1" lang="ja-JP" altLang="en-US" sz="1400" b="1" dirty="0">
                  <a:solidFill>
                    <a:schemeClr val="tx1"/>
                  </a:solidFill>
                  <a:latin typeface="Meiryo UI" panose="020B0604030504040204" pitchFamily="50" charset="-128"/>
                  <a:ea typeface="Meiryo UI" panose="020B0604030504040204" pitchFamily="50" charset="-128"/>
                </a:rPr>
                <a:t>■</a:t>
              </a:r>
              <a:r>
                <a:rPr kumimoji="1" lang="en-US" altLang="ja-JP" sz="1400" b="1" dirty="0">
                  <a:solidFill>
                    <a:schemeClr val="tx1"/>
                  </a:solidFill>
                  <a:latin typeface="Meiryo UI" panose="020B0604030504040204" pitchFamily="50" charset="-128"/>
                  <a:ea typeface="Meiryo UI" panose="020B0604030504040204" pitchFamily="50" charset="-128"/>
                </a:rPr>
                <a:t>PDF</a:t>
              </a:r>
              <a:r>
                <a:rPr kumimoji="1" lang="ja-JP" altLang="en-US" sz="1400" b="1" dirty="0">
                  <a:solidFill>
                    <a:schemeClr val="tx1"/>
                  </a:solidFill>
                  <a:latin typeface="Meiryo UI" panose="020B0604030504040204" pitchFamily="50" charset="-128"/>
                  <a:ea typeface="Meiryo UI" panose="020B0604030504040204" pitchFamily="50" charset="-128"/>
                </a:rPr>
                <a:t>化する際の注意</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marL="285750" indent="-285750" algn="just">
                <a:spcBef>
                  <a:spcPts val="600"/>
                </a:spcBef>
                <a:spcAft>
                  <a:spcPts val="0"/>
                </a:spcAft>
                <a:buFont typeface="Wingdings" panose="05000000000000000000" pitchFamily="2" charset="2"/>
                <a:buChar char="Ø"/>
              </a:pPr>
              <a:r>
                <a:rPr kumimoji="1" lang="ja-JP" altLang="en-US" sz="1400" dirty="0">
                  <a:solidFill>
                    <a:schemeClr val="tx1"/>
                  </a:solidFill>
                  <a:latin typeface="Meiryo UI" panose="020B0604030504040204" pitchFamily="50" charset="-128"/>
                  <a:ea typeface="Meiryo UI" panose="020B0604030504040204" pitchFamily="50" charset="-128"/>
                </a:rPr>
                <a:t>「</a:t>
              </a:r>
              <a:r>
                <a:rPr kumimoji="1" lang="ja-JP" altLang="en-US" sz="1400" dirty="0">
                  <a:solidFill>
                    <a:srgbClr val="C00000"/>
                  </a:solidFill>
                  <a:latin typeface="Meiryo UI" panose="020B0604030504040204" pitchFamily="50" charset="-128"/>
                  <a:ea typeface="Meiryo UI" panose="020B0604030504040204" pitchFamily="50" charset="-128"/>
                </a:rPr>
                <a:t>名前を付けて</a:t>
              </a:r>
              <a:r>
                <a:rPr kumimoji="1" lang="ja-JP" altLang="en-US" sz="1400">
                  <a:solidFill>
                    <a:srgbClr val="C00000"/>
                  </a:solidFill>
                  <a:latin typeface="Meiryo UI" panose="020B0604030504040204" pitchFamily="50" charset="-128"/>
                  <a:ea typeface="Meiryo UI" panose="020B0604030504040204" pitchFamily="50" charset="-128"/>
                </a:rPr>
                <a:t>保存</a:t>
              </a:r>
              <a:r>
                <a:rPr kumimoji="1" lang="ja-JP" altLang="en-US" sz="1400">
                  <a:solidFill>
                    <a:schemeClr val="tx1"/>
                  </a:solidFill>
                  <a:latin typeface="Meiryo UI" panose="020B0604030504040204" pitchFamily="50" charset="-128"/>
                  <a:ea typeface="Meiryo UI" panose="020B0604030504040204" pitchFamily="50" charset="-128"/>
                </a:rPr>
                <a:t>」（</a:t>
              </a:r>
              <a:r>
                <a:rPr kumimoji="1" lang="en-US" altLang="ja-JP" sz="1400">
                  <a:solidFill>
                    <a:schemeClr val="tx1"/>
                  </a:solidFill>
                  <a:latin typeface="Meiryo UI" panose="020B0604030504040204" pitchFamily="50" charset="-128"/>
                  <a:ea typeface="Meiryo UI" panose="020B0604030504040204" pitchFamily="50" charset="-128"/>
                </a:rPr>
                <a:t>F12</a:t>
              </a:r>
              <a:r>
                <a:rPr kumimoji="1" lang="ja-JP" altLang="en-US" sz="1400" dirty="0">
                  <a:solidFill>
                    <a:schemeClr val="tx1"/>
                  </a:solidFill>
                  <a:latin typeface="Meiryo UI" panose="020B0604030504040204" pitchFamily="50" charset="-128"/>
                  <a:ea typeface="Meiryo UI" panose="020B0604030504040204" pitchFamily="50" charset="-128"/>
                </a:rPr>
                <a:t>キー）を押し、ファイルの種類で「</a:t>
              </a:r>
              <a:r>
                <a:rPr kumimoji="1" lang="en-US" altLang="ja-JP" sz="1400" dirty="0">
                  <a:solidFill>
                    <a:schemeClr val="tx1"/>
                  </a:solidFill>
                  <a:latin typeface="Meiryo UI" panose="020B0604030504040204" pitchFamily="50" charset="-128"/>
                  <a:ea typeface="Meiryo UI" panose="020B0604030504040204" pitchFamily="50" charset="-128"/>
                </a:rPr>
                <a:t>PDF</a:t>
              </a:r>
              <a:r>
                <a:rPr kumimoji="1" lang="ja-JP" altLang="en-US" sz="1400" dirty="0">
                  <a:solidFill>
                    <a:schemeClr val="tx1"/>
                  </a:solidFill>
                  <a:latin typeface="Meiryo UI" panose="020B0604030504040204" pitchFamily="50" charset="-128"/>
                  <a:ea typeface="Meiryo UI" panose="020B0604030504040204" pitchFamily="50" charset="-128"/>
                </a:rPr>
                <a:t>」を選択して保存してください。</a:t>
              </a:r>
              <a:endParaRPr kumimoji="1" lang="en-US" altLang="ja-JP" sz="1400" dirty="0">
                <a:solidFill>
                  <a:schemeClr val="tx1"/>
                </a:solidFill>
                <a:latin typeface="Meiryo UI" panose="020B0604030504040204" pitchFamily="50" charset="-128"/>
                <a:ea typeface="Meiryo UI" panose="020B0604030504040204" pitchFamily="50" charset="-128"/>
              </a:endParaRPr>
            </a:p>
          </p:txBody>
        </p:sp>
      </p:grpSp>
      <p:sp>
        <p:nvSpPr>
          <p:cNvPr id="12" name="テキスト ボックス 11">
            <a:extLst>
              <a:ext uri="{FF2B5EF4-FFF2-40B4-BE49-F238E27FC236}">
                <a16:creationId xmlns:a16="http://schemas.microsoft.com/office/drawing/2014/main" id="{F776C0D7-9D58-481E-AE1C-A72FACDC97B4}"/>
              </a:ext>
            </a:extLst>
          </p:cNvPr>
          <p:cNvSpPr txBox="1"/>
          <p:nvPr userDrawn="1"/>
        </p:nvSpPr>
        <p:spPr>
          <a:xfrm>
            <a:off x="8587013" y="373816"/>
            <a:ext cx="1800000" cy="360363"/>
          </a:xfrm>
          <a:prstGeom prst="rect">
            <a:avLst/>
          </a:prstGeom>
          <a:noFill/>
          <a:ln w="38100">
            <a:noFill/>
          </a:ln>
        </p:spPr>
        <p:txBody>
          <a:bodyPr wrap="square" rtlCol="0" anchor="ctr" anchorCtr="0">
            <a:noAutofit/>
          </a:bodyPr>
          <a:lstStyle/>
          <a:p>
            <a:pPr indent="0" algn="r" fontAlgn="auto"/>
            <a:r>
              <a:rPr kumimoji="1" lang="ja-JP" altLang="en-US" sz="1400" b="0" dirty="0">
                <a:latin typeface="Meiryo UI" panose="020B0604030504040204" pitchFamily="50" charset="-128"/>
                <a:ea typeface="Meiryo UI" panose="020B0604030504040204" pitchFamily="50" charset="-128"/>
              </a:rPr>
              <a:t>つくば</a:t>
            </a:r>
            <a:r>
              <a:rPr kumimoji="1" lang="en-US" altLang="ja-JP" sz="1400" b="0" dirty="0">
                <a:latin typeface="Meiryo UI" panose="020B0604030504040204" pitchFamily="50" charset="-128"/>
                <a:ea typeface="Meiryo UI" panose="020B0604030504040204" pitchFamily="50" charset="-128"/>
              </a:rPr>
              <a:t>SDGs</a:t>
            </a:r>
            <a:r>
              <a:rPr kumimoji="1" lang="ja-JP" altLang="en-US" sz="1400" b="0" dirty="0">
                <a:latin typeface="Meiryo UI" panose="020B0604030504040204" pitchFamily="50" charset="-128"/>
                <a:ea typeface="Meiryo UI" panose="020B0604030504040204" pitchFamily="50" charset="-128"/>
              </a:rPr>
              <a:t>部門</a:t>
            </a:r>
            <a:endParaRPr kumimoji="1" lang="en-US" altLang="ja-JP" sz="1400" b="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45538849"/>
      </p:ext>
    </p:extLst>
  </p:cSld>
  <p:clrMapOvr>
    <a:masterClrMapping/>
  </p:clrMapOvr>
  <p:extLst mod="1">
    <p:ext uri="{DCECCB84-F9BA-43D5-87BE-67443E8EF086}">
      <p15:sldGuideLst xmlns:p15="http://schemas.microsoft.com/office/powerpoint/2012/main">
        <p15:guide id="1" pos="192">
          <p15:clr>
            <a:srgbClr val="FBAE40"/>
          </p15:clr>
        </p15:guide>
        <p15:guide id="2" pos="6543">
          <p15:clr>
            <a:srgbClr val="FBAE40"/>
          </p15:clr>
        </p15:guide>
        <p15:guide id="3" pos="3254" userDrawn="1">
          <p15:clr>
            <a:srgbClr val="FBAE40"/>
          </p15:clr>
        </p15:guide>
        <p15:guide id="4" orient="horz" pos="226">
          <p15:clr>
            <a:srgbClr val="FBAE40"/>
          </p15:clr>
        </p15:guide>
        <p15:guide id="5" orient="horz" pos="476">
          <p15:clr>
            <a:srgbClr val="FBAE40"/>
          </p15:clr>
        </p15:guide>
        <p15:guide id="6" orient="horz" pos="4536">
          <p15:clr>
            <a:srgbClr val="FBAE40"/>
          </p15:clr>
        </p15:guide>
        <p15:guide id="7" orient="horz" pos="589">
          <p15:clr>
            <a:srgbClr val="FBAE40"/>
          </p15:clr>
        </p15:guide>
        <p15:guide id="8" pos="3481" userDrawn="1">
          <p15:clr>
            <a:srgbClr val="FBAE40"/>
          </p15:clr>
        </p15:guide>
        <p15:guide id="9" orient="horz" pos="907"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5451260"/>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1" r:id="rId3"/>
    <p:sldLayoutId id="2147483673" r:id="rId4"/>
    <p:sldLayoutId id="2147483672" r:id="rId5"/>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18" Type="http://schemas.openxmlformats.org/officeDocument/2006/relationships/image" Target="../media/image16.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19" Type="http://schemas.openxmlformats.org/officeDocument/2006/relationships/image" Target="../media/image17.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a:extLst>
              <a:ext uri="{FF2B5EF4-FFF2-40B4-BE49-F238E27FC236}">
                <a16:creationId xmlns:a16="http://schemas.microsoft.com/office/drawing/2014/main" id="{92C726C2-5C0C-4C91-A5E4-B6540A73A9A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38641" y="5892772"/>
            <a:ext cx="720000" cy="720000"/>
          </a:xfrm>
          <a:prstGeom prst="rect">
            <a:avLst/>
          </a:prstGeom>
        </p:spPr>
      </p:pic>
      <p:pic>
        <p:nvPicPr>
          <p:cNvPr id="13" name="図 12">
            <a:extLst>
              <a:ext uri="{FF2B5EF4-FFF2-40B4-BE49-F238E27FC236}">
                <a16:creationId xmlns:a16="http://schemas.microsoft.com/office/drawing/2014/main" id="{87BDD896-08AF-4422-89F8-2A134180738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8641" y="5892772"/>
            <a:ext cx="720000" cy="720000"/>
          </a:xfrm>
          <a:prstGeom prst="rect">
            <a:avLst/>
          </a:prstGeom>
        </p:spPr>
      </p:pic>
      <p:pic>
        <p:nvPicPr>
          <p:cNvPr id="15" name="図 14">
            <a:extLst>
              <a:ext uri="{FF2B5EF4-FFF2-40B4-BE49-F238E27FC236}">
                <a16:creationId xmlns:a16="http://schemas.microsoft.com/office/drawing/2014/main" id="{7075BA46-A143-487E-936E-D7681F0A2C0D}"/>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8641" y="5892772"/>
            <a:ext cx="720000" cy="720000"/>
          </a:xfrm>
          <a:prstGeom prst="rect">
            <a:avLst/>
          </a:prstGeom>
        </p:spPr>
      </p:pic>
      <p:pic>
        <p:nvPicPr>
          <p:cNvPr id="17" name="図 16">
            <a:extLst>
              <a:ext uri="{FF2B5EF4-FFF2-40B4-BE49-F238E27FC236}">
                <a16:creationId xmlns:a16="http://schemas.microsoft.com/office/drawing/2014/main" id="{998BB78D-61E6-4374-A782-D5D405E41D6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38641" y="6753298"/>
            <a:ext cx="720000" cy="720000"/>
          </a:xfrm>
          <a:prstGeom prst="rect">
            <a:avLst/>
          </a:prstGeom>
        </p:spPr>
      </p:pic>
      <p:pic>
        <p:nvPicPr>
          <p:cNvPr id="19" name="図 18">
            <a:extLst>
              <a:ext uri="{FF2B5EF4-FFF2-40B4-BE49-F238E27FC236}">
                <a16:creationId xmlns:a16="http://schemas.microsoft.com/office/drawing/2014/main" id="{AF0163B1-1ECB-4C28-873E-9F359CF75CD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538641" y="6753298"/>
            <a:ext cx="720000" cy="720000"/>
          </a:xfrm>
          <a:prstGeom prst="rect">
            <a:avLst/>
          </a:prstGeom>
        </p:spPr>
      </p:pic>
      <p:pic>
        <p:nvPicPr>
          <p:cNvPr id="22" name="図 21">
            <a:extLst>
              <a:ext uri="{FF2B5EF4-FFF2-40B4-BE49-F238E27FC236}">
                <a16:creationId xmlns:a16="http://schemas.microsoft.com/office/drawing/2014/main" id="{54F1827B-653B-4C9E-A64E-9908C69238D8}"/>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438641" y="4171722"/>
            <a:ext cx="720000" cy="720000"/>
          </a:xfrm>
          <a:prstGeom prst="rect">
            <a:avLst/>
          </a:prstGeom>
        </p:spPr>
      </p:pic>
      <p:pic>
        <p:nvPicPr>
          <p:cNvPr id="33" name="図 32">
            <a:extLst>
              <a:ext uri="{FF2B5EF4-FFF2-40B4-BE49-F238E27FC236}">
                <a16:creationId xmlns:a16="http://schemas.microsoft.com/office/drawing/2014/main" id="{4016597E-7F9E-498B-A997-D57634F73E3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538641" y="4171722"/>
            <a:ext cx="720000" cy="720000"/>
          </a:xfrm>
          <a:prstGeom prst="rect">
            <a:avLst/>
          </a:prstGeom>
        </p:spPr>
      </p:pic>
      <p:pic>
        <p:nvPicPr>
          <p:cNvPr id="36" name="図 35">
            <a:extLst>
              <a:ext uri="{FF2B5EF4-FFF2-40B4-BE49-F238E27FC236}">
                <a16:creationId xmlns:a16="http://schemas.microsoft.com/office/drawing/2014/main" id="{835B0FA1-8CF7-4A7C-84A1-F2778917C6B6}"/>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638641" y="4171722"/>
            <a:ext cx="720000" cy="720000"/>
          </a:xfrm>
          <a:prstGeom prst="rect">
            <a:avLst/>
          </a:prstGeom>
        </p:spPr>
      </p:pic>
      <p:pic>
        <p:nvPicPr>
          <p:cNvPr id="50" name="図 49">
            <a:extLst>
              <a:ext uri="{FF2B5EF4-FFF2-40B4-BE49-F238E27FC236}">
                <a16:creationId xmlns:a16="http://schemas.microsoft.com/office/drawing/2014/main" id="{2509E382-9B84-4BF8-90E0-5A13C046747C}"/>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738641" y="4171722"/>
            <a:ext cx="720000" cy="720000"/>
          </a:xfrm>
          <a:prstGeom prst="rect">
            <a:avLst/>
          </a:prstGeom>
        </p:spPr>
      </p:pic>
      <p:pic>
        <p:nvPicPr>
          <p:cNvPr id="52" name="図 51">
            <a:extLst>
              <a:ext uri="{FF2B5EF4-FFF2-40B4-BE49-F238E27FC236}">
                <a16:creationId xmlns:a16="http://schemas.microsoft.com/office/drawing/2014/main" id="{1149272E-3E51-4593-BC15-99AADD648D7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38641" y="4171722"/>
            <a:ext cx="720000" cy="720000"/>
          </a:xfrm>
          <a:prstGeom prst="rect">
            <a:avLst/>
          </a:prstGeom>
        </p:spPr>
      </p:pic>
      <p:pic>
        <p:nvPicPr>
          <p:cNvPr id="54" name="図 53">
            <a:extLst>
              <a:ext uri="{FF2B5EF4-FFF2-40B4-BE49-F238E27FC236}">
                <a16:creationId xmlns:a16="http://schemas.microsoft.com/office/drawing/2014/main" id="{EE67AE03-A562-4630-90D9-045EEC379C4B}"/>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438641" y="5032247"/>
            <a:ext cx="720000" cy="720000"/>
          </a:xfrm>
          <a:prstGeom prst="rect">
            <a:avLst/>
          </a:prstGeom>
        </p:spPr>
      </p:pic>
      <p:pic>
        <p:nvPicPr>
          <p:cNvPr id="56" name="図 55">
            <a:extLst>
              <a:ext uri="{FF2B5EF4-FFF2-40B4-BE49-F238E27FC236}">
                <a16:creationId xmlns:a16="http://schemas.microsoft.com/office/drawing/2014/main" id="{70436C21-5F82-431E-8939-A151A70ADCC4}"/>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538641" y="5032247"/>
            <a:ext cx="720000" cy="720000"/>
          </a:xfrm>
          <a:prstGeom prst="rect">
            <a:avLst/>
          </a:prstGeom>
        </p:spPr>
      </p:pic>
      <p:pic>
        <p:nvPicPr>
          <p:cNvPr id="58" name="図 57">
            <a:extLst>
              <a:ext uri="{FF2B5EF4-FFF2-40B4-BE49-F238E27FC236}">
                <a16:creationId xmlns:a16="http://schemas.microsoft.com/office/drawing/2014/main" id="{435AEA80-AA39-447D-975D-DFBA1CF7C14C}"/>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2638641" y="5032247"/>
            <a:ext cx="720000" cy="720000"/>
          </a:xfrm>
          <a:prstGeom prst="rect">
            <a:avLst/>
          </a:prstGeom>
        </p:spPr>
      </p:pic>
      <p:pic>
        <p:nvPicPr>
          <p:cNvPr id="60" name="図 59">
            <a:extLst>
              <a:ext uri="{FF2B5EF4-FFF2-40B4-BE49-F238E27FC236}">
                <a16:creationId xmlns:a16="http://schemas.microsoft.com/office/drawing/2014/main" id="{163E4BA3-FD61-4F19-90BD-BE3821A54FD0}"/>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738641" y="5032247"/>
            <a:ext cx="720000" cy="720000"/>
          </a:xfrm>
          <a:prstGeom prst="rect">
            <a:avLst/>
          </a:prstGeom>
        </p:spPr>
      </p:pic>
      <p:pic>
        <p:nvPicPr>
          <p:cNvPr id="62" name="図 61">
            <a:extLst>
              <a:ext uri="{FF2B5EF4-FFF2-40B4-BE49-F238E27FC236}">
                <a16:creationId xmlns:a16="http://schemas.microsoft.com/office/drawing/2014/main" id="{5BF1D7D6-AA94-4134-8088-7C591B106648}"/>
              </a:ext>
            </a:extLst>
          </p:cNvPr>
          <p:cNvPicPr>
            <a:picLocks noChangeAspect="1"/>
          </p:cNvPicPr>
          <p:nvPr/>
        </p:nvPicPr>
        <p:blipFill>
          <a:blip r:embed="rId17">
            <a:extLst>
              <a:ext uri="{28A0092B-C50C-407E-A947-70E740481C1C}">
                <a14:useLocalDpi xmlns:a14="http://schemas.microsoft.com/office/drawing/2010/main" val="0"/>
              </a:ext>
            </a:extLst>
          </a:blip>
          <a:stretch>
            <a:fillRect/>
          </a:stretch>
        </p:blipFill>
        <p:spPr>
          <a:xfrm>
            <a:off x="-838641" y="5032247"/>
            <a:ext cx="720000" cy="720000"/>
          </a:xfrm>
          <a:prstGeom prst="rect">
            <a:avLst/>
          </a:prstGeom>
        </p:spPr>
      </p:pic>
      <p:pic>
        <p:nvPicPr>
          <p:cNvPr id="64" name="図 63">
            <a:extLst>
              <a:ext uri="{FF2B5EF4-FFF2-40B4-BE49-F238E27FC236}">
                <a16:creationId xmlns:a16="http://schemas.microsoft.com/office/drawing/2014/main" id="{1DF6113B-8F4F-44F3-AE88-DA79DE943837}"/>
              </a:ext>
            </a:extLst>
          </p:cNvPr>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4438641" y="5892772"/>
            <a:ext cx="720000" cy="720000"/>
          </a:xfrm>
          <a:prstGeom prst="rect">
            <a:avLst/>
          </a:prstGeom>
        </p:spPr>
      </p:pic>
      <p:pic>
        <p:nvPicPr>
          <p:cNvPr id="66" name="図 65">
            <a:extLst>
              <a:ext uri="{FF2B5EF4-FFF2-40B4-BE49-F238E27FC236}">
                <a16:creationId xmlns:a16="http://schemas.microsoft.com/office/drawing/2014/main" id="{82F707A6-51D2-4F54-8181-6D3B4AD2EB59}"/>
              </a:ext>
            </a:extLst>
          </p:cNvPr>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3538641" y="5892772"/>
            <a:ext cx="720000" cy="720000"/>
          </a:xfrm>
          <a:prstGeom prst="rect">
            <a:avLst/>
          </a:prstGeom>
        </p:spPr>
      </p:pic>
      <p:sp>
        <p:nvSpPr>
          <p:cNvPr id="30" name="正方形/長方形 29">
            <a:extLst>
              <a:ext uri="{FF2B5EF4-FFF2-40B4-BE49-F238E27FC236}">
                <a16:creationId xmlns:a16="http://schemas.microsoft.com/office/drawing/2014/main" id="{F80911F3-90A1-4BA7-8166-8C2D9E76F996}"/>
              </a:ext>
            </a:extLst>
          </p:cNvPr>
          <p:cNvSpPr/>
          <p:nvPr/>
        </p:nvSpPr>
        <p:spPr>
          <a:xfrm>
            <a:off x="307013" y="719139"/>
            <a:ext cx="10080000" cy="53975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algn="ctr"/>
            <a:r>
              <a:rPr kumimoji="1" lang="ja-JP" altLang="en-US" sz="2000" b="1" dirty="0">
                <a:solidFill>
                  <a:schemeClr val="bg1"/>
                </a:solidFill>
                <a:latin typeface="Meiryo UI" panose="020B0604030504040204" pitchFamily="50" charset="-128"/>
                <a:ea typeface="Meiryo UI" panose="020B0604030504040204" pitchFamily="50" charset="-128"/>
              </a:rPr>
              <a:t>取組タイトル</a:t>
            </a:r>
          </a:p>
        </p:txBody>
      </p:sp>
      <p:sp>
        <p:nvSpPr>
          <p:cNvPr id="32" name="正方形/長方形 31">
            <a:extLst>
              <a:ext uri="{FF2B5EF4-FFF2-40B4-BE49-F238E27FC236}">
                <a16:creationId xmlns:a16="http://schemas.microsoft.com/office/drawing/2014/main" id="{79AB636C-9D87-4900-985B-00ECCA451234}"/>
              </a:ext>
            </a:extLst>
          </p:cNvPr>
          <p:cNvSpPr/>
          <p:nvPr/>
        </p:nvSpPr>
        <p:spPr>
          <a:xfrm>
            <a:off x="304800" y="359908"/>
            <a:ext cx="10080000" cy="36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noAutofit/>
          </a:bodyPr>
          <a:lstStyle/>
          <a:p>
            <a:pPr algn="ctr"/>
            <a:r>
              <a:rPr kumimoji="1" lang="ja-JP" altLang="en-US" dirty="0">
                <a:solidFill>
                  <a:schemeClr val="tx1"/>
                </a:solidFill>
                <a:latin typeface="Meiryo UI" panose="020B0604030504040204" pitchFamily="50" charset="-128"/>
                <a:ea typeface="Meiryo UI" panose="020B0604030504040204" pitchFamily="50" charset="-128"/>
              </a:rPr>
              <a:t>個人・団体の名称</a:t>
            </a:r>
          </a:p>
        </p:txBody>
      </p:sp>
      <p:sp>
        <p:nvSpPr>
          <p:cNvPr id="4" name="テキスト ボックス 3">
            <a:extLst>
              <a:ext uri="{FF2B5EF4-FFF2-40B4-BE49-F238E27FC236}">
                <a16:creationId xmlns:a16="http://schemas.microsoft.com/office/drawing/2014/main" id="{5F99BF20-12A6-4767-82C1-1747E409B96D}"/>
              </a:ext>
            </a:extLst>
          </p:cNvPr>
          <p:cNvSpPr txBox="1"/>
          <p:nvPr/>
        </p:nvSpPr>
        <p:spPr>
          <a:xfrm>
            <a:off x="304800" y="2520900"/>
            <a:ext cx="4860000" cy="4680000"/>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どのような課題の解決を目指しているのか、</a:t>
            </a:r>
            <a:r>
              <a:rPr kumimoji="1" lang="ja-JP" altLang="en-US" sz="1400" b="1" dirty="0">
                <a:latin typeface="Meiryo UI" panose="020B0604030504040204" pitchFamily="50" charset="-128"/>
                <a:ea typeface="Meiryo UI" panose="020B0604030504040204" pitchFamily="50" charset="-128"/>
              </a:rPr>
              <a:t>課題の内容</a:t>
            </a:r>
            <a:r>
              <a:rPr kumimoji="1" lang="ja-JP" altLang="en-US" sz="1400" dirty="0">
                <a:latin typeface="Meiryo UI" panose="020B0604030504040204" pitchFamily="50" charset="-128"/>
                <a:ea typeface="Meiryo UI" panose="020B0604030504040204" pitchFamily="50" charset="-128"/>
              </a:rPr>
              <a:t>について記載してください。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35" name="テキスト ボックス 34">
            <a:extLst>
              <a:ext uri="{FF2B5EF4-FFF2-40B4-BE49-F238E27FC236}">
                <a16:creationId xmlns:a16="http://schemas.microsoft.com/office/drawing/2014/main" id="{84E6613B-D286-4D0D-817C-5FB6E7B36D01}"/>
              </a:ext>
            </a:extLst>
          </p:cNvPr>
          <p:cNvSpPr txBox="1"/>
          <p:nvPr/>
        </p:nvSpPr>
        <p:spPr>
          <a:xfrm>
            <a:off x="6965950" y="2627313"/>
            <a:ext cx="3418850" cy="1439862"/>
          </a:xfrm>
          <a:prstGeom prst="rect">
            <a:avLst/>
          </a:prstGeom>
          <a:noFill/>
        </p:spPr>
        <p:txBody>
          <a:bodyPr wrap="square" rtlCol="0">
            <a:noAutofit/>
          </a:bodyPr>
          <a:lstStyle/>
          <a:p>
            <a:pPr indent="144000" algn="just" fontAlgn="ctr"/>
            <a:r>
              <a:rPr kumimoji="1" lang="ja-JP" altLang="en-US" sz="1400" b="1" dirty="0">
                <a:latin typeface="Meiryo UI" panose="020B0604030504040204" pitchFamily="50" charset="-128"/>
                <a:ea typeface="Meiryo UI" panose="020B0604030504040204" pitchFamily="50" charset="-128"/>
              </a:rPr>
              <a:t>左の課題と</a:t>
            </a:r>
            <a:r>
              <a:rPr kumimoji="1" lang="en-US" altLang="ja-JP" sz="1400" b="1" dirty="0">
                <a:latin typeface="Meiryo UI" panose="020B0604030504040204" pitchFamily="50" charset="-128"/>
                <a:ea typeface="Meiryo UI" panose="020B0604030504040204" pitchFamily="50" charset="-128"/>
              </a:rPr>
              <a:t>SDGs</a:t>
            </a:r>
            <a:r>
              <a:rPr kumimoji="1" lang="ja-JP" altLang="en-US" sz="1400" b="1" dirty="0">
                <a:latin typeface="Meiryo UI" panose="020B0604030504040204" pitchFamily="50" charset="-128"/>
                <a:ea typeface="Meiryo UI" panose="020B0604030504040204" pitchFamily="50" charset="-128"/>
              </a:rPr>
              <a:t>の各ゴールとの関連性</a:t>
            </a:r>
            <a:r>
              <a:rPr kumimoji="1" lang="ja-JP" altLang="en-US" sz="1400" dirty="0">
                <a:latin typeface="Meiryo UI" panose="020B0604030504040204" pitchFamily="50" charset="-128"/>
                <a:ea typeface="Meiryo UI" panose="020B0604030504040204" pitchFamily="50" charset="-128"/>
              </a:rPr>
              <a:t>について記載</a:t>
            </a:r>
            <a:r>
              <a:rPr kumimoji="1" lang="ja-JP" altLang="en-US" sz="1400">
                <a:latin typeface="Meiryo UI" panose="020B0604030504040204" pitchFamily="50" charset="-128"/>
                <a:ea typeface="Meiryo UI" panose="020B0604030504040204" pitchFamily="50" charset="-128"/>
              </a:rPr>
              <a:t>してください（最大</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つ）。</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左の</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アイコンをご利用ください。</a:t>
            </a:r>
            <a:endParaRPr kumimoji="1" lang="en-US" altLang="ja-JP" sz="1400" dirty="0">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884A9F33-098C-4185-8E28-CCD033F4DC7B}"/>
              </a:ext>
            </a:extLst>
          </p:cNvPr>
          <p:cNvSpPr txBox="1"/>
          <p:nvPr/>
        </p:nvSpPr>
        <p:spPr>
          <a:xfrm>
            <a:off x="6965950" y="4215494"/>
            <a:ext cx="3418850" cy="1439862"/>
          </a:xfrm>
          <a:prstGeom prst="rect">
            <a:avLst/>
          </a:prstGeom>
          <a:noFill/>
        </p:spPr>
        <p:txBody>
          <a:bodyPr wrap="square" rtlCol="0">
            <a:noAutofit/>
          </a:bodyPr>
          <a:lstStyle/>
          <a:p>
            <a:pPr indent="144000" algn="just" fontAlgn="ctr"/>
            <a:r>
              <a:rPr kumimoji="1" lang="ja-JP" altLang="en-US" sz="1400" b="1" dirty="0">
                <a:latin typeface="Meiryo UI" panose="020B0604030504040204" pitchFamily="50" charset="-128"/>
                <a:ea typeface="Meiryo UI" panose="020B0604030504040204" pitchFamily="50" charset="-128"/>
              </a:rPr>
              <a:t>左の課題と</a:t>
            </a:r>
            <a:r>
              <a:rPr kumimoji="1" lang="en-US" altLang="ja-JP" sz="1400" b="1" dirty="0">
                <a:latin typeface="Meiryo UI" panose="020B0604030504040204" pitchFamily="50" charset="-128"/>
                <a:ea typeface="Meiryo UI" panose="020B0604030504040204" pitchFamily="50" charset="-128"/>
              </a:rPr>
              <a:t>SDGs</a:t>
            </a:r>
            <a:r>
              <a:rPr kumimoji="1" lang="ja-JP" altLang="en-US" sz="1400" b="1" dirty="0">
                <a:latin typeface="Meiryo UI" panose="020B0604030504040204" pitchFamily="50" charset="-128"/>
                <a:ea typeface="Meiryo UI" panose="020B0604030504040204" pitchFamily="50" charset="-128"/>
              </a:rPr>
              <a:t>の各ゴールとの関連性</a:t>
            </a:r>
            <a:r>
              <a:rPr kumimoji="1" lang="ja-JP" altLang="en-US" sz="1400" dirty="0">
                <a:latin typeface="Meiryo UI" panose="020B0604030504040204" pitchFamily="50" charset="-128"/>
                <a:ea typeface="Meiryo UI" panose="020B0604030504040204" pitchFamily="50" charset="-128"/>
              </a:rPr>
              <a:t>について記載</a:t>
            </a:r>
            <a:r>
              <a:rPr kumimoji="1" lang="ja-JP" altLang="en-US" sz="1400">
                <a:latin typeface="Meiryo UI" panose="020B0604030504040204" pitchFamily="50" charset="-128"/>
                <a:ea typeface="Meiryo UI" panose="020B0604030504040204" pitchFamily="50" charset="-128"/>
              </a:rPr>
              <a:t>してください（最大</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つ）。</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左の</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アイコンをご利用ください。</a:t>
            </a:r>
            <a:endParaRPr kumimoji="1" lang="en-US" altLang="ja-JP" sz="1400" dirty="0">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DA235D00-C542-4B2D-B9B8-B2BFDD5E1F6B}"/>
              </a:ext>
            </a:extLst>
          </p:cNvPr>
          <p:cNvSpPr txBox="1"/>
          <p:nvPr/>
        </p:nvSpPr>
        <p:spPr>
          <a:xfrm>
            <a:off x="6968163" y="5782296"/>
            <a:ext cx="3418850" cy="1439862"/>
          </a:xfrm>
          <a:prstGeom prst="rect">
            <a:avLst/>
          </a:prstGeom>
          <a:noFill/>
        </p:spPr>
        <p:txBody>
          <a:bodyPr wrap="square" rtlCol="0">
            <a:noAutofit/>
          </a:bodyPr>
          <a:lstStyle/>
          <a:p>
            <a:pPr indent="144000" algn="just" fontAlgn="ctr"/>
            <a:r>
              <a:rPr kumimoji="1" lang="ja-JP" altLang="en-US" sz="1400" b="1" dirty="0">
                <a:latin typeface="Meiryo UI" panose="020B0604030504040204" pitchFamily="50" charset="-128"/>
                <a:ea typeface="Meiryo UI" panose="020B0604030504040204" pitchFamily="50" charset="-128"/>
              </a:rPr>
              <a:t>左の課題と</a:t>
            </a:r>
            <a:r>
              <a:rPr kumimoji="1" lang="en-US" altLang="ja-JP" sz="1400" b="1" dirty="0">
                <a:latin typeface="Meiryo UI" panose="020B0604030504040204" pitchFamily="50" charset="-128"/>
                <a:ea typeface="Meiryo UI" panose="020B0604030504040204" pitchFamily="50" charset="-128"/>
              </a:rPr>
              <a:t>SDGs</a:t>
            </a:r>
            <a:r>
              <a:rPr kumimoji="1" lang="ja-JP" altLang="en-US" sz="1400" b="1" dirty="0">
                <a:latin typeface="Meiryo UI" panose="020B0604030504040204" pitchFamily="50" charset="-128"/>
                <a:ea typeface="Meiryo UI" panose="020B0604030504040204" pitchFamily="50" charset="-128"/>
              </a:rPr>
              <a:t>の各ゴールとの関連性</a:t>
            </a:r>
            <a:r>
              <a:rPr kumimoji="1" lang="ja-JP" altLang="en-US" sz="1400" dirty="0">
                <a:latin typeface="Meiryo UI" panose="020B0604030504040204" pitchFamily="50" charset="-128"/>
                <a:ea typeface="Meiryo UI" panose="020B0604030504040204" pitchFamily="50" charset="-128"/>
              </a:rPr>
              <a:t>について記載</a:t>
            </a:r>
            <a:r>
              <a:rPr kumimoji="1" lang="ja-JP" altLang="en-US" sz="1400">
                <a:latin typeface="Meiryo UI" panose="020B0604030504040204" pitchFamily="50" charset="-128"/>
                <a:ea typeface="Meiryo UI" panose="020B0604030504040204" pitchFamily="50" charset="-128"/>
              </a:rPr>
              <a:t>してください（最大</a:t>
            </a:r>
            <a:r>
              <a:rPr kumimoji="1" lang="en-US" altLang="ja-JP" sz="1400" dirty="0">
                <a:latin typeface="Meiryo UI" panose="020B0604030504040204" pitchFamily="50" charset="-128"/>
                <a:ea typeface="Meiryo UI" panose="020B0604030504040204" pitchFamily="50" charset="-128"/>
              </a:rPr>
              <a:t>3</a:t>
            </a:r>
            <a:r>
              <a:rPr kumimoji="1" lang="ja-JP" altLang="en-US" sz="1400" dirty="0">
                <a:latin typeface="Meiryo UI" panose="020B0604030504040204" pitchFamily="50" charset="-128"/>
                <a:ea typeface="Meiryo UI" panose="020B0604030504040204" pitchFamily="50" charset="-128"/>
              </a:rPr>
              <a:t>つ）。</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左の</a:t>
            </a:r>
            <a:r>
              <a:rPr kumimoji="1" lang="en-US" altLang="ja-JP" sz="1400" dirty="0">
                <a:latin typeface="Meiryo UI" panose="020B0604030504040204" pitchFamily="50" charset="-128"/>
                <a:ea typeface="Meiryo UI" panose="020B0604030504040204" pitchFamily="50" charset="-128"/>
              </a:rPr>
              <a:t>SDGs</a:t>
            </a:r>
            <a:r>
              <a:rPr kumimoji="1" lang="ja-JP" altLang="en-US" sz="1400" dirty="0">
                <a:latin typeface="Meiryo UI" panose="020B0604030504040204" pitchFamily="50" charset="-128"/>
                <a:ea typeface="Meiryo UI" panose="020B0604030504040204" pitchFamily="50" charset="-128"/>
              </a:rPr>
              <a:t>アイコンをご利用ください。</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86956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4BE38CCC-C477-49E3-AE40-A9590F9F0B54}"/>
              </a:ext>
            </a:extLst>
          </p:cNvPr>
          <p:cNvSpPr txBox="1"/>
          <p:nvPr/>
        </p:nvSpPr>
        <p:spPr>
          <a:xfrm>
            <a:off x="308583" y="1439863"/>
            <a:ext cx="10080000" cy="5759175"/>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どのような取組を行ったのか、</a:t>
            </a:r>
            <a:r>
              <a:rPr kumimoji="1" lang="ja-JP" altLang="en-US" sz="1400" b="1" dirty="0">
                <a:latin typeface="Meiryo UI" panose="020B0604030504040204" pitchFamily="50" charset="-128"/>
                <a:ea typeface="Meiryo UI" panose="020B0604030504040204" pitchFamily="50" charset="-128"/>
              </a:rPr>
              <a:t>①方法、②主体、③対象者、④時期・期間、⑤場所</a:t>
            </a:r>
            <a:r>
              <a:rPr kumimoji="1" lang="ja-JP" altLang="en-US" sz="1400" dirty="0">
                <a:latin typeface="Meiryo UI" panose="020B0604030504040204" pitchFamily="50" charset="-128"/>
                <a:ea typeface="Meiryo UI" panose="020B0604030504040204" pitchFamily="50" charset="-128"/>
              </a:rPr>
              <a:t>といった点を盛り込んで記載してください。</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49493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CC63A0F-B89E-4978-9EE6-EE582DD9355E}"/>
              </a:ext>
            </a:extLst>
          </p:cNvPr>
          <p:cNvSpPr/>
          <p:nvPr/>
        </p:nvSpPr>
        <p:spPr>
          <a:xfrm>
            <a:off x="304800" y="935038"/>
            <a:ext cx="10080000" cy="6264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l"/>
            <a:endParaRPr kumimoji="1" lang="ja-JP" altLang="en-US" sz="1200" dirty="0">
              <a:solidFill>
                <a:schemeClr val="tx1"/>
              </a:solidFill>
              <a:latin typeface="BIZ UDPゴシック" panose="020B0400000000000000" pitchFamily="50" charset="-128"/>
              <a:ea typeface="BIZ UDPゴシック" panose="020B0400000000000000" pitchFamily="50" charset="-128"/>
            </a:endParaRPr>
          </a:p>
        </p:txBody>
      </p:sp>
      <p:sp>
        <p:nvSpPr>
          <p:cNvPr id="15" name="テキスト ボックス 14">
            <a:extLst>
              <a:ext uri="{FF2B5EF4-FFF2-40B4-BE49-F238E27FC236}">
                <a16:creationId xmlns:a16="http://schemas.microsoft.com/office/drawing/2014/main" id="{101B4476-FF22-4D72-9E67-1CDC0CBC295D}"/>
              </a:ext>
            </a:extLst>
          </p:cNvPr>
          <p:cNvSpPr txBox="1"/>
          <p:nvPr/>
        </p:nvSpPr>
        <p:spPr>
          <a:xfrm>
            <a:off x="323850" y="4681538"/>
            <a:ext cx="4860000" cy="2519362"/>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将来にわたって、持続的に取り組むことができる取組であるか。</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取り組む際に必要になる金銭的・人的・物的なコストなど、取り組み</a:t>
            </a:r>
            <a:r>
              <a:rPr kumimoji="1" lang="ja-JP" altLang="en-US" sz="1400">
                <a:latin typeface="Meiryo UI" panose="020B0604030504040204" pitchFamily="50" charset="-128"/>
                <a:ea typeface="Meiryo UI" panose="020B0604030504040204" pitchFamily="50" charset="-128"/>
              </a:rPr>
              <a:t>が持続しやすい要素</a:t>
            </a:r>
            <a:r>
              <a:rPr kumimoji="1" lang="ja-JP" altLang="en-US" sz="1400" dirty="0">
                <a:latin typeface="Meiryo UI" panose="020B0604030504040204" pitchFamily="50" charset="-128"/>
                <a:ea typeface="Meiryo UI" panose="020B0604030504040204" pitchFamily="50" charset="-128"/>
              </a:rPr>
              <a:t>について記載してください。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22DD6579-D01B-4953-81B2-1338F574A4C2}"/>
              </a:ext>
            </a:extLst>
          </p:cNvPr>
          <p:cNvSpPr txBox="1"/>
          <p:nvPr/>
        </p:nvSpPr>
        <p:spPr>
          <a:xfrm>
            <a:off x="5527013" y="1439863"/>
            <a:ext cx="4860000" cy="2519362"/>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多様</a:t>
            </a:r>
            <a:r>
              <a:rPr kumimoji="1" lang="ja-JP" altLang="en-US" sz="1400">
                <a:latin typeface="Meiryo UI" panose="020B0604030504040204" pitchFamily="50" charset="-128"/>
                <a:ea typeface="Meiryo UI" panose="020B0604030504040204" pitchFamily="50" charset="-128"/>
              </a:rPr>
              <a:t>な関係者（ステークホルダー</a:t>
            </a:r>
            <a:r>
              <a:rPr kumimoji="1" lang="ja-JP" altLang="en-US" sz="1400" dirty="0">
                <a:latin typeface="Meiryo UI" panose="020B0604030504040204" pitchFamily="50" charset="-128"/>
                <a:ea typeface="Meiryo UI" panose="020B0604030504040204" pitchFamily="50" charset="-128"/>
              </a:rPr>
              <a:t>）との連携が図られているかについて記載してください。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58FEBB08-CA64-426D-950B-4062C6A61CD4}"/>
              </a:ext>
            </a:extLst>
          </p:cNvPr>
          <p:cNvSpPr txBox="1"/>
          <p:nvPr/>
        </p:nvSpPr>
        <p:spPr>
          <a:xfrm>
            <a:off x="5527013" y="4681538"/>
            <a:ext cx="4860000" cy="2519362"/>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過去や他自治体に例がない革新的な取組であるか。</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また、その他のアピールポイントがあれば記載</a:t>
            </a:r>
            <a:r>
              <a:rPr kumimoji="1" lang="ja-JP" altLang="en-US" sz="1400">
                <a:latin typeface="Meiryo UI" panose="020B0604030504040204" pitchFamily="50" charset="-128"/>
                <a:ea typeface="Meiryo UI" panose="020B0604030504040204" pitchFamily="50" charset="-128"/>
              </a:rPr>
              <a:t>してください（任意</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EEAD848-49F1-4CC0-AFB6-6E1CB6453B6C}"/>
              </a:ext>
            </a:extLst>
          </p:cNvPr>
          <p:cNvSpPr txBox="1"/>
          <p:nvPr/>
        </p:nvSpPr>
        <p:spPr>
          <a:xfrm>
            <a:off x="323850" y="1439863"/>
            <a:ext cx="4860000" cy="2519362"/>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取組の内容が、他の人も取り組みやすいものであるか。</a:t>
            </a:r>
            <a:endParaRPr kumimoji="1" lang="en-US" altLang="ja-JP" sz="1400" dirty="0">
              <a:latin typeface="Meiryo UI" panose="020B0604030504040204" pitchFamily="50" charset="-128"/>
              <a:ea typeface="Meiryo UI" panose="020B0604030504040204" pitchFamily="50" charset="-128"/>
            </a:endParaRPr>
          </a:p>
          <a:p>
            <a:pPr indent="144000" algn="just" fontAlgn="ctr"/>
            <a:r>
              <a:rPr kumimoji="1" lang="ja-JP" altLang="en-US" sz="1400" dirty="0">
                <a:latin typeface="Meiryo UI" panose="020B0604030504040204" pitchFamily="50" charset="-128"/>
                <a:ea typeface="Meiryo UI" panose="020B0604030504040204" pitchFamily="50" charset="-128"/>
              </a:rPr>
              <a:t>他の人がその取組に参加・協力しやすかったり、真似しやすいポイントなどについて記載してください。</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277699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BD9C4DB-F760-4B2D-82FE-827338986BBB}"/>
              </a:ext>
            </a:extLst>
          </p:cNvPr>
          <p:cNvSpPr txBox="1"/>
          <p:nvPr/>
        </p:nvSpPr>
        <p:spPr>
          <a:xfrm>
            <a:off x="308585" y="1439862"/>
            <a:ext cx="4860000" cy="5759175"/>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取組を実践した結果、課題をどの程度解決</a:t>
            </a:r>
            <a:r>
              <a:rPr kumimoji="1" lang="ja-JP" altLang="en-US" sz="1400">
                <a:latin typeface="Meiryo UI" panose="020B0604030504040204" pitchFamily="50" charset="-128"/>
                <a:ea typeface="Meiryo UI" panose="020B0604030504040204" pitchFamily="50" charset="-128"/>
              </a:rPr>
              <a:t>できたか（どれ</a:t>
            </a:r>
            <a:r>
              <a:rPr kumimoji="1" lang="ja-JP" altLang="en-US" sz="1400" dirty="0">
                <a:latin typeface="Meiryo UI" panose="020B0604030504040204" pitchFamily="50" charset="-128"/>
                <a:ea typeface="Meiryo UI" panose="020B0604030504040204" pitchFamily="50" charset="-128"/>
              </a:rPr>
              <a:t>くらいの成果が生じたか）について記載してください。</a:t>
            </a:r>
          </a:p>
          <a:p>
            <a:pPr indent="144000" algn="just" fontAlgn="ctr"/>
            <a:r>
              <a:rPr kumimoji="1" lang="ja-JP" altLang="en-US" sz="1400" dirty="0">
                <a:latin typeface="Meiryo UI" panose="020B0604030504040204" pitchFamily="50" charset="-128"/>
                <a:ea typeface="Meiryo UI" panose="020B0604030504040204" pitchFamily="50" charset="-128"/>
              </a:rPr>
              <a:t>取組の成果が、特定の者だけでなく、多様な関係者や広い地域に良い影響が波及するものかについても記載してください。</a:t>
            </a:r>
            <a:endParaRPr kumimoji="1" lang="en-US" altLang="ja-JP" sz="1400" dirty="0">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EBC48C4A-AF63-4871-8A73-4A6BCC086730}"/>
              </a:ext>
            </a:extLst>
          </p:cNvPr>
          <p:cNvSpPr txBox="1"/>
          <p:nvPr/>
        </p:nvSpPr>
        <p:spPr>
          <a:xfrm>
            <a:off x="5527013" y="1439861"/>
            <a:ext cx="4860000" cy="5759175"/>
          </a:xfrm>
          <a:prstGeom prst="rect">
            <a:avLst/>
          </a:prstGeom>
          <a:noFill/>
        </p:spPr>
        <p:txBody>
          <a:bodyPr wrap="square" rtlCol="0">
            <a:noAutofit/>
          </a:bodyPr>
          <a:lstStyle/>
          <a:p>
            <a:pPr indent="144000" algn="just" fontAlgn="ctr"/>
            <a:r>
              <a:rPr kumimoji="1" lang="ja-JP" altLang="en-US" sz="1400" dirty="0">
                <a:latin typeface="Meiryo UI" panose="020B0604030504040204" pitchFamily="50" charset="-128"/>
                <a:ea typeface="Meiryo UI" panose="020B0604030504040204" pitchFamily="50" charset="-128"/>
              </a:rPr>
              <a:t>今後、どのように取組を発展・進化させていくか、その見通しや計画などがあれば記載してください（任意）。</a:t>
            </a:r>
            <a:endParaRPr kumimoji="1"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8336278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noAutofit/>
      </a:bodyPr>
      <a:lstStyle>
        <a:defPPr indent="144000" algn="just" fontAlgn="ctr">
          <a:defRPr kumimoji="1" sz="1400" dirty="0">
            <a:latin typeface="Meiryo UI" panose="020B0604030504040204" pitchFamily="50" charset="-128"/>
            <a:ea typeface="Meiryo UI" panose="020B0604030504040204" pitchFamily="50" charset="-128"/>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658</TotalTime>
  <Words>365</Words>
  <PresentationFormat>ユーザー設定</PresentationFormat>
  <Paragraphs>21</Paragraphs>
  <Slides>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BIZ UDPゴシック</vt:lpstr>
      <vt:lpstr>Meiryo UI</vt:lpstr>
      <vt:lpstr>游ゴシック</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2022-08-16T04:33:46Z</cp:lastPrinted>
  <dcterms:created xsi:type="dcterms:W3CDTF">2022-08-15T04:49:04Z</dcterms:created>
  <dcterms:modified xsi:type="dcterms:W3CDTF">2023-07-14T08:01:57Z</dcterms:modified>
</cp:coreProperties>
</file>