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63" r:id="rId2"/>
    <p:sldId id="258" r:id="rId3"/>
  </p:sldIdLst>
  <p:sldSz cx="10691813" cy="7559675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4" autoAdjust="0"/>
    <p:restoredTop sz="86427" autoAdjust="0"/>
  </p:normalViewPr>
  <p:slideViewPr>
    <p:cSldViewPr snapToGrid="0" showGuides="1">
      <p:cViewPr varScale="1">
        <p:scale>
          <a:sx n="88" d="100"/>
          <a:sy n="88" d="100"/>
        </p:scale>
        <p:origin x="2526" y="78"/>
      </p:cViewPr>
      <p:guideLst/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650" cy="494138"/>
          </a:xfrm>
          <a:prstGeom prst="rect">
            <a:avLst/>
          </a:prstGeom>
        </p:spPr>
        <p:txBody>
          <a:bodyPr vert="horz" lIns="62828" tIns="31414" rIns="62828" bIns="31414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945" y="0"/>
            <a:ext cx="2919734" cy="494138"/>
          </a:xfrm>
          <a:prstGeom prst="rect">
            <a:avLst/>
          </a:prstGeom>
        </p:spPr>
        <p:txBody>
          <a:bodyPr vert="horz" lIns="62828" tIns="31414" rIns="62828" bIns="31414" rtlCol="0"/>
          <a:lstStyle>
            <a:lvl1pPr algn="r">
              <a:defRPr sz="800"/>
            </a:lvl1pPr>
          </a:lstStyle>
          <a:p>
            <a:fld id="{469D22FD-1FB9-4A06-8E26-B8E92E985DA5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1233488"/>
            <a:ext cx="470852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828" tIns="31414" rIns="62828" bIns="314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118" y="4748540"/>
            <a:ext cx="5388610" cy="3884073"/>
          </a:xfrm>
          <a:prstGeom prst="rect">
            <a:avLst/>
          </a:prstGeom>
        </p:spPr>
        <p:txBody>
          <a:bodyPr vert="horz" lIns="62828" tIns="31414" rIns="62828" bIns="314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2175"/>
            <a:ext cx="2918650" cy="494138"/>
          </a:xfrm>
          <a:prstGeom prst="rect">
            <a:avLst/>
          </a:prstGeom>
        </p:spPr>
        <p:txBody>
          <a:bodyPr vert="horz" lIns="62828" tIns="31414" rIns="62828" bIns="31414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945" y="9372175"/>
            <a:ext cx="2919734" cy="494138"/>
          </a:xfrm>
          <a:prstGeom prst="rect">
            <a:avLst/>
          </a:prstGeom>
        </p:spPr>
        <p:txBody>
          <a:bodyPr vert="horz" lIns="62828" tIns="31414" rIns="62828" bIns="31414" rtlCol="0" anchor="b"/>
          <a:lstStyle>
            <a:lvl1pPr algn="r">
              <a:defRPr sz="800"/>
            </a:lvl1pPr>
          </a:lstStyle>
          <a:p>
            <a:fld id="{D62697BD-CDB2-4B48-A938-AF473E76E4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25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697BD-CDB2-4B48-A938-AF473E76E41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306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目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348DB4C3-3BE3-4D9A-8A19-93AC17A890BF}"/>
              </a:ext>
            </a:extLst>
          </p:cNvPr>
          <p:cNvGrpSpPr/>
          <p:nvPr userDrawn="1"/>
        </p:nvGrpSpPr>
        <p:grpSpPr>
          <a:xfrm>
            <a:off x="304800" y="1435040"/>
            <a:ext cx="10080000" cy="400110"/>
            <a:chOff x="305352" y="-1720910"/>
            <a:chExt cx="10080000" cy="400110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A9BFE472-EBCE-4B9B-8377-E1A804C1EC65}"/>
                </a:ext>
              </a:extLst>
            </p:cNvPr>
            <p:cNvSpPr/>
            <p:nvPr userDrawn="1"/>
          </p:nvSpPr>
          <p:spPr>
            <a:xfrm>
              <a:off x="305352" y="-1720910"/>
              <a:ext cx="10080000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0">
              <a:noAutofit/>
            </a:bodyPr>
            <a:lstStyle/>
            <a:p>
              <a:pPr algn="l"/>
              <a:r>
                <a:rPr kumimoji="1" lang="ja-JP" altLang="en-US" sz="20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１</a:t>
              </a:r>
              <a:r>
                <a:rPr kumimoji="1" lang="en-US" altLang="ja-JP" sz="20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	</a:t>
              </a:r>
              <a:r>
                <a:rPr kumimoji="1" lang="ja-JP" altLang="en-US" sz="20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目的</a:t>
              </a:r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4845C225-A58D-4DF6-AE3C-49084F91E308}"/>
                </a:ext>
              </a:extLst>
            </p:cNvPr>
            <p:cNvCxnSpPr/>
            <p:nvPr userDrawn="1"/>
          </p:nvCxnSpPr>
          <p:spPr>
            <a:xfrm>
              <a:off x="305352" y="-1320800"/>
              <a:ext cx="10080000" cy="0"/>
            </a:xfrm>
            <a:prstGeom prst="line">
              <a:avLst/>
            </a:prstGeom>
            <a:ln w="38100" cap="rnd">
              <a:solidFill>
                <a:schemeClr val="accent2"/>
              </a:solidFill>
              <a:bevel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92874070-A4F9-4AE7-91F2-D2D406C23EB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9861975"/>
              </p:ext>
            </p:extLst>
          </p:nvPr>
        </p:nvGraphicFramePr>
        <p:xfrm>
          <a:off x="304800" y="2015767"/>
          <a:ext cx="4860000" cy="518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60000">
                  <a:extLst>
                    <a:ext uri="{9D8B030D-6E8A-4147-A177-3AD203B41FA5}">
                      <a16:colId xmlns:a16="http://schemas.microsoft.com/office/drawing/2014/main" val="1037854132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marL="180000" algn="l" fontAlgn="auto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解決を目指す課題・背景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292240"/>
                  </a:ext>
                </a:extLst>
              </a:tr>
              <a:tr h="4680000">
                <a:tc>
                  <a:txBody>
                    <a:bodyPr/>
                    <a:lstStyle/>
                    <a:p>
                      <a:pPr marL="0" indent="0" algn="just" fontAlgn="auto">
                        <a:buFont typeface="Wingdings" panose="05000000000000000000" pitchFamily="2" charset="2"/>
                        <a:buNone/>
                      </a:pPr>
                      <a:endParaRPr kumimoji="1" lang="en-US" altLang="ja-JP" sz="14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732112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79B8442F-B040-43CB-86A9-84E7F80BCB2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737621147"/>
              </p:ext>
            </p:extLst>
          </p:nvPr>
        </p:nvGraphicFramePr>
        <p:xfrm>
          <a:off x="5527013" y="2015767"/>
          <a:ext cx="4860000" cy="50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60000">
                  <a:extLst>
                    <a:ext uri="{9D8B030D-6E8A-4147-A177-3AD203B41FA5}">
                      <a16:colId xmlns:a16="http://schemas.microsoft.com/office/drawing/2014/main" val="1037854132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marL="180000" algn="l" fontAlgn="auto"/>
                      <a:r>
                        <a:rPr kumimoji="1" lang="en-US" altLang="ja-JP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SDGs</a:t>
                      </a:r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との関連性</a:t>
                      </a:r>
                      <a:endParaRPr kumimoji="1" lang="en-US" altLang="ja-JP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292240"/>
                  </a:ext>
                </a:extLst>
              </a:tr>
            </a:tbl>
          </a:graphicData>
        </a:graphic>
      </p:graphicFrame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D465738C-BAB9-4EBA-B363-874F1CA47D4D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521178284"/>
              </p:ext>
            </p:extLst>
          </p:nvPr>
        </p:nvGraphicFramePr>
        <p:xfrm>
          <a:off x="5527013" y="2639767"/>
          <a:ext cx="4860000" cy="144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1037854132"/>
                    </a:ext>
                  </a:extLst>
                </a:gridCol>
                <a:gridCol w="3420000">
                  <a:extLst>
                    <a:ext uri="{9D8B030D-6E8A-4147-A177-3AD203B41FA5}">
                      <a16:colId xmlns:a16="http://schemas.microsoft.com/office/drawing/2014/main" val="4074312931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pPr marL="0" indent="0" algn="just" fontAlgn="auto">
                        <a:buFont typeface="Wingdings" panose="05000000000000000000" pitchFamily="2" charset="2"/>
                        <a:buNone/>
                      </a:pPr>
                      <a:endParaRPr kumimoji="1" lang="ja-JP" altLang="en-US" sz="14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 fontAlgn="auto">
                        <a:buFont typeface="Wingdings" panose="05000000000000000000" pitchFamily="2" charset="2"/>
                        <a:buNone/>
                      </a:pPr>
                      <a:endParaRPr kumimoji="1" lang="ja-JP" altLang="en-US" sz="14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732112"/>
                  </a:ext>
                </a:extLst>
              </a:tr>
            </a:tbl>
          </a:graphicData>
        </a:graphic>
      </p:graphicFrame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35C8ED80-2090-4BCE-8CD1-F305AC0629C3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74079662"/>
              </p:ext>
            </p:extLst>
          </p:nvPr>
        </p:nvGraphicFramePr>
        <p:xfrm>
          <a:off x="5527013" y="4199767"/>
          <a:ext cx="4860000" cy="144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1037854132"/>
                    </a:ext>
                  </a:extLst>
                </a:gridCol>
                <a:gridCol w="3420000">
                  <a:extLst>
                    <a:ext uri="{9D8B030D-6E8A-4147-A177-3AD203B41FA5}">
                      <a16:colId xmlns:a16="http://schemas.microsoft.com/office/drawing/2014/main" val="4074312931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pPr marL="0" indent="0" algn="just" fontAlgn="auto">
                        <a:buFont typeface="Wingdings" panose="05000000000000000000" pitchFamily="2" charset="2"/>
                        <a:buNone/>
                      </a:pPr>
                      <a:endParaRPr kumimoji="1" lang="ja-JP" altLang="en-US" sz="14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 fontAlgn="auto">
                        <a:buFont typeface="Wingdings" panose="05000000000000000000" pitchFamily="2" charset="2"/>
                        <a:buNone/>
                      </a:pPr>
                      <a:endParaRPr kumimoji="1" lang="ja-JP" altLang="en-US" sz="14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732112"/>
                  </a:ext>
                </a:extLst>
              </a:tr>
            </a:tbl>
          </a:graphicData>
        </a:graphic>
      </p:graphicFrame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D485B6DB-A3D0-4492-B590-CBF45910CFC0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911122782"/>
              </p:ext>
            </p:extLst>
          </p:nvPr>
        </p:nvGraphicFramePr>
        <p:xfrm>
          <a:off x="5527013" y="5759767"/>
          <a:ext cx="4860000" cy="144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1037854132"/>
                    </a:ext>
                  </a:extLst>
                </a:gridCol>
                <a:gridCol w="3420000">
                  <a:extLst>
                    <a:ext uri="{9D8B030D-6E8A-4147-A177-3AD203B41FA5}">
                      <a16:colId xmlns:a16="http://schemas.microsoft.com/office/drawing/2014/main" val="4074312931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pPr marL="0" indent="0" algn="just" fontAlgn="auto">
                        <a:buFont typeface="Wingdings" panose="05000000000000000000" pitchFamily="2" charset="2"/>
                        <a:buNone/>
                      </a:pPr>
                      <a:endParaRPr kumimoji="1" lang="ja-JP" altLang="en-US" sz="14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 fontAlgn="auto">
                        <a:buFont typeface="Wingdings" panose="05000000000000000000" pitchFamily="2" charset="2"/>
                        <a:buNone/>
                      </a:pPr>
                      <a:endParaRPr kumimoji="1" lang="ja-JP" altLang="en-US" sz="14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732112"/>
                  </a:ext>
                </a:extLst>
              </a:tr>
            </a:tbl>
          </a:graphicData>
        </a:graphic>
      </p:graphicFrame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1AF111D6-7AF8-4E7A-9EC5-38FA3A3D89E2}"/>
              </a:ext>
            </a:extLst>
          </p:cNvPr>
          <p:cNvGrpSpPr/>
          <p:nvPr userDrawn="1"/>
        </p:nvGrpSpPr>
        <p:grpSpPr>
          <a:xfrm>
            <a:off x="-4438641" y="0"/>
            <a:ext cx="4320000" cy="4099660"/>
            <a:chOff x="-4438641" y="0"/>
            <a:chExt cx="4320000" cy="4099660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D373F5B7-DA97-4497-AC8B-DBF9A7D1C1A6}"/>
                </a:ext>
              </a:extLst>
            </p:cNvPr>
            <p:cNvSpPr/>
            <p:nvPr/>
          </p:nvSpPr>
          <p:spPr>
            <a:xfrm>
              <a:off x="-4438641" y="0"/>
              <a:ext cx="4320000" cy="110799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0"/>
                </a:spcAft>
              </a:pPr>
              <a:r>
                <a:rPr kumimoji="1"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■記載上の注意</a:t>
              </a:r>
              <a:endPara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85750" marR="0" lvl="0" indent="-285750" algn="just" defTabSz="4572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tx1"/>
                </a:buClr>
                <a:buSzTx/>
                <a:buFont typeface="Wingdings" panose="05000000000000000000" pitchFamily="2" charset="2"/>
                <a:buChar char="Ø"/>
                <a:tabLst/>
                <a:defRPr/>
              </a:pP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フォントは</a:t>
              </a:r>
              <a:r>
                <a:rPr kumimoji="1" lang="en-US" altLang="ja-JP" sz="1400" dirty="0" err="1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Meiryo</a:t>
              </a:r>
              <a:r>
                <a:rPr kumimoji="1" lang="en-US" altLang="ja-JP" sz="140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UI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kumimoji="1" lang="en-US" altLang="ja-JP" sz="140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14pt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kumimoji="1" lang="ja-JP" altLang="en-US" sz="140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黒色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で統一してください。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85750" indent="-285750" algn="just">
                <a:spcBef>
                  <a:spcPts val="600"/>
                </a:spcBef>
                <a:spcAft>
                  <a:spcPts val="0"/>
                </a:spcAft>
                <a:buClr>
                  <a:schemeClr val="tx1"/>
                </a:buClr>
                <a:buFont typeface="Wingdings" panose="05000000000000000000" pitchFamily="2" charset="2"/>
                <a:buChar char="Ø"/>
              </a:pPr>
              <a:r>
                <a:rPr kumimoji="1" lang="ja-JP" altLang="en-US" sz="140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ページを増やしたり、枠の大きさを変更しない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ように、記載内容を調整してください。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6EE1FABF-7F5D-4FAB-B7AA-90603EE1927A}"/>
                </a:ext>
              </a:extLst>
            </p:cNvPr>
            <p:cNvSpPr/>
            <p:nvPr/>
          </p:nvSpPr>
          <p:spPr>
            <a:xfrm>
              <a:off x="-4438641" y="1172667"/>
              <a:ext cx="4320000" cy="204671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0"/>
                </a:spcAft>
              </a:pPr>
              <a:r>
                <a:rPr kumimoji="1"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■写真・図表の使用</a:t>
              </a:r>
              <a:endPara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85750" indent="-285750" algn="just">
                <a:spcBef>
                  <a:spcPts val="60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</a:pP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内容が分かりやすく伝わるよう、</a:t>
              </a:r>
              <a:r>
                <a:rPr kumimoji="1" lang="ja-JP" altLang="en-US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写真や図表の使用</a:t>
              </a: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をおすすめします。</a:t>
              </a:r>
            </a:p>
            <a:p>
              <a:pPr marL="285750" indent="-285750" algn="just">
                <a:spcBef>
                  <a:spcPts val="60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</a:pP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本スライドは今後、</a:t>
              </a:r>
              <a:r>
                <a:rPr kumimoji="1" lang="ja-JP" altLang="en-US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広報紙や市</a:t>
              </a:r>
              <a:r>
                <a:rPr kumimoji="1" lang="en-US" altLang="ja-JP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HP</a:t>
              </a:r>
              <a:r>
                <a:rPr kumimoji="1" lang="ja-JP" altLang="en-US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などに掲載する可能性</a:t>
              </a: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がありますので、</a:t>
              </a:r>
              <a:r>
                <a:rPr kumimoji="1" lang="ja-JP" altLang="en-US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著作権、肖像権、プライバシーなどの権利を侵害しない</a:t>
              </a: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ようご注意ください。</a:t>
              </a:r>
            </a:p>
            <a:p>
              <a:pPr marL="285750" indent="-285750" algn="just">
                <a:spcBef>
                  <a:spcPts val="60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</a:pP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名前・写真など、</a:t>
              </a:r>
              <a:r>
                <a:rPr kumimoji="1" lang="ja-JP" altLang="en-US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個人の特定につながる情報</a:t>
              </a: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を掲載する際は、</a:t>
              </a:r>
              <a:r>
                <a:rPr kumimoji="1" lang="ja-JP" altLang="en-US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必ず事前に本人から同意</a:t>
              </a: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を得てください。</a:t>
              </a:r>
              <a:endParaRPr kumimoji="1" lang="en-US" altLang="ja-JP" sz="1400" b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5D98684A-B87D-4041-9AD7-C47CDED42F33}"/>
                </a:ext>
              </a:extLst>
            </p:cNvPr>
            <p:cNvSpPr/>
            <p:nvPr/>
          </p:nvSpPr>
          <p:spPr>
            <a:xfrm>
              <a:off x="-4438641" y="3284052"/>
              <a:ext cx="4320000" cy="81560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0"/>
                </a:spcAft>
              </a:pPr>
              <a:r>
                <a:rPr kumimoji="1"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■</a:t>
              </a:r>
              <a:r>
                <a:rPr kumimoji="1" lang="en-US" altLang="ja-JP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PDF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化する際の注意</a:t>
              </a:r>
              <a:endPara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85750" indent="-285750" algn="just">
                <a:spcBef>
                  <a:spcPts val="60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</a:pP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「</a:t>
              </a:r>
              <a:r>
                <a:rPr kumimoji="1" lang="ja-JP" altLang="en-US" sz="140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名前を付けて</a:t>
              </a:r>
              <a:r>
                <a:rPr kumimoji="1" lang="ja-JP" altLang="en-US" sz="140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保存</a:t>
              </a:r>
              <a:r>
                <a:rPr kumimoji="1" lang="ja-JP" altLang="en-US" sz="14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」（</a:t>
              </a:r>
              <a:r>
                <a:rPr kumimoji="1" lang="en-US" altLang="ja-JP" sz="14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F12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キー）を押し、ファイルの種類で「</a:t>
              </a:r>
              <a:r>
                <a: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PDF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」を選択して保存してください。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55ED9BC-F65D-450E-9A9A-1DF7B241FCAB}"/>
              </a:ext>
            </a:extLst>
          </p:cNvPr>
          <p:cNvSpPr txBox="1"/>
          <p:nvPr userDrawn="1"/>
        </p:nvSpPr>
        <p:spPr>
          <a:xfrm>
            <a:off x="8587013" y="373816"/>
            <a:ext cx="1800000" cy="360363"/>
          </a:xfrm>
          <a:prstGeom prst="rect">
            <a:avLst/>
          </a:prstGeom>
          <a:noFill/>
          <a:ln w="38100">
            <a:noFill/>
          </a:ln>
        </p:spPr>
        <p:txBody>
          <a:bodyPr wrap="square" rtlCol="0" anchor="ctr" anchorCtr="0">
            <a:noAutofit/>
          </a:bodyPr>
          <a:lstStyle/>
          <a:p>
            <a:pPr indent="0" algn="r" fontAlgn="auto"/>
            <a:r>
              <a:rPr kumimoji="1" lang="ja-JP" altLang="en-US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みんなの</a:t>
            </a:r>
            <a:r>
              <a:rPr kumimoji="1" lang="en-US" altLang="ja-JP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部門</a:t>
            </a:r>
            <a:endParaRPr kumimoji="1" lang="en-US" altLang="ja-JP" sz="1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718076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pos="6543">
          <p15:clr>
            <a:srgbClr val="FBAE40"/>
          </p15:clr>
        </p15:guide>
        <p15:guide id="4" orient="horz" pos="226">
          <p15:clr>
            <a:srgbClr val="FBAE40"/>
          </p15:clr>
        </p15:guide>
        <p15:guide id="5" orient="horz" pos="453">
          <p15:clr>
            <a:srgbClr val="FBAE40"/>
          </p15:clr>
        </p15:guide>
        <p15:guide id="6" orient="horz" pos="4536">
          <p15:clr>
            <a:srgbClr val="FBAE40"/>
          </p15:clr>
        </p15:guide>
        <p15:guide id="7" orient="horz" pos="793">
          <p15:clr>
            <a:srgbClr val="FBAE40"/>
          </p15:clr>
        </p15:guide>
        <p15:guide id="8" orient="horz" pos="1156">
          <p15:clr>
            <a:srgbClr val="FBAE40"/>
          </p15:clr>
        </p15:guide>
        <p15:guide id="9" orient="horz" pos="1270">
          <p15:clr>
            <a:srgbClr val="FBAE40"/>
          </p15:clr>
        </p15:guide>
        <p15:guide id="10" pos="3481">
          <p15:clr>
            <a:srgbClr val="FBAE40"/>
          </p15:clr>
        </p15:guide>
        <p15:guide id="11" pos="3254">
          <p15:clr>
            <a:srgbClr val="FBAE40"/>
          </p15:clr>
        </p15:guide>
        <p15:guide id="12" orient="horz" pos="1587">
          <p15:clr>
            <a:srgbClr val="FBAE40"/>
          </p15:clr>
        </p15:guide>
        <p15:guide id="13" pos="4388" userDrawn="1">
          <p15:clr>
            <a:srgbClr val="FBAE40"/>
          </p15:clr>
        </p15:guide>
        <p15:guide id="14" orient="horz" pos="893" userDrawn="1">
          <p15:clr>
            <a:srgbClr val="FBAE40"/>
          </p15:clr>
        </p15:guide>
        <p15:guide id="15" orient="horz" pos="1769" userDrawn="1">
          <p15:clr>
            <a:srgbClr val="FBAE40"/>
          </p15:clr>
        </p15:guide>
        <p15:guide id="16" orient="horz" pos="2449" userDrawn="1">
          <p15:clr>
            <a:srgbClr val="FBAE40"/>
          </p15:clr>
        </p15:guide>
        <p15:guide id="17" orient="horz" pos="2767" userDrawn="1">
          <p15:clr>
            <a:srgbClr val="FBAE40"/>
          </p15:clr>
        </p15:guide>
        <p15:guide id="18" orient="horz" pos="3447" userDrawn="1">
          <p15:clr>
            <a:srgbClr val="FBAE40"/>
          </p15:clr>
        </p15:guide>
        <p15:guide id="19" orient="horz" pos="2653" userDrawn="1">
          <p15:clr>
            <a:srgbClr val="FBAE40"/>
          </p15:clr>
        </p15:guide>
        <p15:guide id="20" orient="horz" pos="2562" userDrawn="1">
          <p15:clr>
            <a:srgbClr val="FBAE40"/>
          </p15:clr>
        </p15:guide>
        <p15:guide id="21" orient="horz" pos="3560" userDrawn="1">
          <p15:clr>
            <a:srgbClr val="FBAE40"/>
          </p15:clr>
        </p15:guide>
        <p15:guide id="22" orient="horz" pos="3628" userDrawn="1">
          <p15:clr>
            <a:srgbClr val="FBAE40"/>
          </p15:clr>
        </p15:guide>
        <p15:guide id="23" orient="horz" pos="4422" userDrawn="1">
          <p15:clr>
            <a:srgbClr val="FBAE40"/>
          </p15:clr>
        </p15:guide>
        <p15:guide id="24" orient="horz" pos="3742" userDrawn="1">
          <p15:clr>
            <a:srgbClr val="FBAE40"/>
          </p15:clr>
        </p15:guide>
        <p15:guide id="25" orient="horz" pos="1655" userDrawn="1">
          <p15:clr>
            <a:srgbClr val="FBAE40"/>
          </p15:clr>
        </p15:guide>
        <p15:guide id="26" pos="4275" userDrawn="1">
          <p15:clr>
            <a:srgbClr val="FBAE40"/>
          </p15:clr>
        </p15:guide>
        <p15:guide id="27" pos="359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手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790B122-FF80-43C9-9605-82E85253103B}"/>
              </a:ext>
            </a:extLst>
          </p:cNvPr>
          <p:cNvGrpSpPr/>
          <p:nvPr userDrawn="1"/>
        </p:nvGrpSpPr>
        <p:grpSpPr>
          <a:xfrm>
            <a:off x="307013" y="358775"/>
            <a:ext cx="10080000" cy="400110"/>
            <a:chOff x="305352" y="-1720910"/>
            <a:chExt cx="10080000" cy="400110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54BF1D58-4E70-4393-BEBD-5550FB6B7F96}"/>
                </a:ext>
              </a:extLst>
            </p:cNvPr>
            <p:cNvSpPr/>
            <p:nvPr userDrawn="1"/>
          </p:nvSpPr>
          <p:spPr>
            <a:xfrm>
              <a:off x="305352" y="-1720910"/>
              <a:ext cx="10080000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0">
              <a:noAutofit/>
            </a:bodyPr>
            <a:lstStyle/>
            <a:p>
              <a:pPr algn="l"/>
              <a:r>
                <a:rPr kumimoji="1" lang="ja-JP" altLang="en-US" sz="20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２</a:t>
              </a:r>
              <a:r>
                <a:rPr kumimoji="1" lang="en-US" altLang="ja-JP" sz="20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	</a:t>
              </a:r>
              <a:r>
                <a:rPr kumimoji="1" lang="ja-JP" altLang="en-US" sz="20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手段</a:t>
              </a: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0C498841-3EB6-4538-9EF7-438F78AF3A3B}"/>
                </a:ext>
              </a:extLst>
            </p:cNvPr>
            <p:cNvCxnSpPr/>
            <p:nvPr userDrawn="1"/>
          </p:nvCxnSpPr>
          <p:spPr>
            <a:xfrm>
              <a:off x="305352" y="-1320800"/>
              <a:ext cx="10080000" cy="0"/>
            </a:xfrm>
            <a:prstGeom prst="line">
              <a:avLst/>
            </a:prstGeom>
            <a:ln w="38100" cap="rnd">
              <a:solidFill>
                <a:schemeClr val="accent5"/>
              </a:solidFill>
              <a:bevel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F2E0A168-4433-47B4-85E9-D9C3C831E26F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45373869"/>
              </p:ext>
            </p:extLst>
          </p:nvPr>
        </p:nvGraphicFramePr>
        <p:xfrm>
          <a:off x="302586" y="935038"/>
          <a:ext cx="4860000" cy="626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60000">
                  <a:extLst>
                    <a:ext uri="{9D8B030D-6E8A-4147-A177-3AD203B41FA5}">
                      <a16:colId xmlns:a16="http://schemas.microsoft.com/office/drawing/2014/main" val="1037854132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marL="180000" algn="l" fontAlgn="auto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292240"/>
                  </a:ext>
                </a:extLst>
              </a:tr>
              <a:tr h="5760000">
                <a:tc>
                  <a:txBody>
                    <a:bodyPr/>
                    <a:lstStyle/>
                    <a:p>
                      <a:pPr marL="0" indent="0" algn="just" fontAlgn="auto">
                        <a:buFontTx/>
                        <a:buNone/>
                      </a:pPr>
                      <a:endParaRPr kumimoji="1" lang="en-US" altLang="ja-JP" sz="14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732112"/>
                  </a:ext>
                </a:extLst>
              </a:tr>
            </a:tbl>
          </a:graphicData>
        </a:graphic>
      </p:graphicFrame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10E46CA7-8D23-4922-A4FE-2C514B256B3F}"/>
              </a:ext>
            </a:extLst>
          </p:cNvPr>
          <p:cNvGrpSpPr/>
          <p:nvPr userDrawn="1"/>
        </p:nvGrpSpPr>
        <p:grpSpPr>
          <a:xfrm>
            <a:off x="-4438641" y="0"/>
            <a:ext cx="4320000" cy="4099660"/>
            <a:chOff x="-4438641" y="0"/>
            <a:chExt cx="4320000" cy="4099660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F387F32E-367C-4C19-93B4-B29D5F9FE6BA}"/>
                </a:ext>
              </a:extLst>
            </p:cNvPr>
            <p:cNvSpPr/>
            <p:nvPr/>
          </p:nvSpPr>
          <p:spPr>
            <a:xfrm>
              <a:off x="-4438641" y="0"/>
              <a:ext cx="4320000" cy="110799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0"/>
                </a:spcAft>
              </a:pPr>
              <a:r>
                <a:rPr kumimoji="1"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■記載上の注意</a:t>
              </a:r>
              <a:endPara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85750" marR="0" lvl="0" indent="-285750" algn="just" defTabSz="4572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tx1"/>
                </a:buClr>
                <a:buSzTx/>
                <a:buFont typeface="Wingdings" panose="05000000000000000000" pitchFamily="2" charset="2"/>
                <a:buChar char="Ø"/>
                <a:tabLst/>
                <a:defRPr/>
              </a:pP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フォントは</a:t>
              </a:r>
              <a:r>
                <a:rPr kumimoji="1" lang="en-US" altLang="ja-JP" sz="1400" dirty="0" err="1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Meiryo</a:t>
              </a:r>
              <a:r>
                <a:rPr kumimoji="1" lang="en-US" altLang="ja-JP" sz="140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UI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kumimoji="1" lang="en-US" altLang="ja-JP" sz="140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14pt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kumimoji="1" lang="ja-JP" altLang="en-US" sz="140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黒色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で統一してください。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85750" indent="-285750" algn="just">
                <a:spcBef>
                  <a:spcPts val="600"/>
                </a:spcBef>
                <a:spcAft>
                  <a:spcPts val="0"/>
                </a:spcAft>
                <a:buClr>
                  <a:schemeClr val="tx1"/>
                </a:buClr>
                <a:buFont typeface="Wingdings" panose="05000000000000000000" pitchFamily="2" charset="2"/>
                <a:buChar char="Ø"/>
              </a:pPr>
              <a:r>
                <a:rPr kumimoji="1" lang="ja-JP" altLang="en-US" sz="140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ページを増やしたり、枠の大きさを変更しない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ように、記載内容を調整してください。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21079E19-2023-4526-8261-ACBD9C497BF3}"/>
                </a:ext>
              </a:extLst>
            </p:cNvPr>
            <p:cNvSpPr/>
            <p:nvPr/>
          </p:nvSpPr>
          <p:spPr>
            <a:xfrm>
              <a:off x="-4438641" y="1172667"/>
              <a:ext cx="4320000" cy="204671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0"/>
                </a:spcAft>
              </a:pPr>
              <a:r>
                <a:rPr kumimoji="1"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■写真・図表の使用</a:t>
              </a:r>
              <a:endPara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85750" indent="-285750" algn="just">
                <a:spcBef>
                  <a:spcPts val="60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</a:pP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内容が分かりやすく伝わるよう、</a:t>
              </a:r>
              <a:r>
                <a:rPr kumimoji="1" lang="ja-JP" altLang="en-US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写真や図表の使用</a:t>
              </a: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をおすすめします。</a:t>
              </a:r>
            </a:p>
            <a:p>
              <a:pPr marL="285750" indent="-285750" algn="just">
                <a:spcBef>
                  <a:spcPts val="60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</a:pP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本スライドは今後、</a:t>
              </a:r>
              <a:r>
                <a:rPr kumimoji="1" lang="ja-JP" altLang="en-US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広報紙や市</a:t>
              </a:r>
              <a:r>
                <a:rPr kumimoji="1" lang="en-US" altLang="ja-JP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HP</a:t>
              </a:r>
              <a:r>
                <a:rPr kumimoji="1" lang="ja-JP" altLang="en-US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などに掲載する可能性</a:t>
              </a: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がありますので、</a:t>
              </a:r>
              <a:r>
                <a:rPr kumimoji="1" lang="ja-JP" altLang="en-US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著作権、肖像権、プライバシーなどの権利を侵害しない</a:t>
              </a: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ようご注意ください。</a:t>
              </a:r>
            </a:p>
            <a:p>
              <a:pPr marL="285750" indent="-285750" algn="just">
                <a:spcBef>
                  <a:spcPts val="60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</a:pP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名前・写真など、</a:t>
              </a:r>
              <a:r>
                <a:rPr kumimoji="1" lang="ja-JP" altLang="en-US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個人の特定につながる情報</a:t>
              </a: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を掲載する際は、</a:t>
              </a:r>
              <a:r>
                <a:rPr kumimoji="1" lang="ja-JP" altLang="en-US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必ず事前に本人から同意</a:t>
              </a: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を得てください。</a:t>
              </a:r>
              <a:endParaRPr kumimoji="1" lang="en-US" altLang="ja-JP" sz="1400" b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9793A425-FA46-4AE6-9170-83AE1976ED30}"/>
                </a:ext>
              </a:extLst>
            </p:cNvPr>
            <p:cNvSpPr/>
            <p:nvPr/>
          </p:nvSpPr>
          <p:spPr>
            <a:xfrm>
              <a:off x="-4438641" y="3284052"/>
              <a:ext cx="4320000" cy="81560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0"/>
                </a:spcAft>
              </a:pPr>
              <a:r>
                <a:rPr kumimoji="1"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■</a:t>
              </a:r>
              <a:r>
                <a:rPr kumimoji="1" lang="en-US" altLang="ja-JP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PDF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化する際の注意</a:t>
              </a:r>
              <a:endPara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85750" indent="-285750" algn="just">
                <a:spcBef>
                  <a:spcPts val="60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</a:pP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「</a:t>
              </a:r>
              <a:r>
                <a:rPr kumimoji="1" lang="ja-JP" altLang="en-US" sz="140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名前を付けて</a:t>
              </a:r>
              <a:r>
                <a:rPr kumimoji="1" lang="ja-JP" altLang="en-US" sz="140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保存</a:t>
              </a:r>
              <a:r>
                <a:rPr kumimoji="1" lang="ja-JP" altLang="en-US" sz="14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」（</a:t>
              </a:r>
              <a:r>
                <a:rPr kumimoji="1" lang="en-US" altLang="ja-JP" sz="14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F12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キー）を押し、ファイルの種類で「</a:t>
              </a:r>
              <a:r>
                <a: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PDF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」を選択して保存してください。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3E9F59D4-1A35-48B6-BB37-CFD45E5FDE6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093162661"/>
              </p:ext>
            </p:extLst>
          </p:nvPr>
        </p:nvGraphicFramePr>
        <p:xfrm>
          <a:off x="5526088" y="935038"/>
          <a:ext cx="4860000" cy="302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60000">
                  <a:extLst>
                    <a:ext uri="{9D8B030D-6E8A-4147-A177-3AD203B41FA5}">
                      <a16:colId xmlns:a16="http://schemas.microsoft.com/office/drawing/2014/main" val="1037854132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marL="180000" algn="l" fontAlgn="auto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汎用性</a:t>
                      </a:r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（他の人も実践しやすい取組か）</a:t>
                      </a:r>
                      <a:endParaRPr kumimoji="1" lang="ja-JP" altLang="en-US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292240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algn="just" fontAlgn="ctr"/>
                      <a:endParaRPr kumimoji="1" lang="ja-JP" altLang="en-US" sz="14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732112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CF879B40-E84A-4317-89D5-95DE7B520D5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43655734"/>
              </p:ext>
            </p:extLst>
          </p:nvPr>
        </p:nvGraphicFramePr>
        <p:xfrm>
          <a:off x="5523875" y="4178438"/>
          <a:ext cx="4860000" cy="302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60000">
                  <a:extLst>
                    <a:ext uri="{9D8B030D-6E8A-4147-A177-3AD203B41FA5}">
                      <a16:colId xmlns:a16="http://schemas.microsoft.com/office/drawing/2014/main" val="1037854132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marL="180000" algn="l" fontAlgn="auto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持続可能性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292240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algn="just" fontAlgn="auto"/>
                      <a:endParaRPr kumimoji="1" lang="ja-JP" altLang="en-US" sz="14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732112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CC25E0-8F0C-404A-840F-82B6B57EC6C1}"/>
              </a:ext>
            </a:extLst>
          </p:cNvPr>
          <p:cNvSpPr txBox="1"/>
          <p:nvPr userDrawn="1"/>
        </p:nvSpPr>
        <p:spPr>
          <a:xfrm>
            <a:off x="8587013" y="373816"/>
            <a:ext cx="1800000" cy="360363"/>
          </a:xfrm>
          <a:prstGeom prst="rect">
            <a:avLst/>
          </a:prstGeom>
          <a:noFill/>
          <a:ln w="38100">
            <a:noFill/>
          </a:ln>
        </p:spPr>
        <p:txBody>
          <a:bodyPr wrap="square" rtlCol="0" anchor="ctr" anchorCtr="0">
            <a:noAutofit/>
          </a:bodyPr>
          <a:lstStyle/>
          <a:p>
            <a:pPr indent="0" algn="r" fontAlgn="auto"/>
            <a:r>
              <a:rPr kumimoji="1" lang="ja-JP" altLang="en-US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みんなの</a:t>
            </a:r>
            <a:r>
              <a:rPr kumimoji="1" lang="en-US" altLang="ja-JP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部門</a:t>
            </a:r>
            <a:endParaRPr kumimoji="1" lang="en-US" altLang="ja-JP" sz="1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370671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pos="6543">
          <p15:clr>
            <a:srgbClr val="FBAE40"/>
          </p15:clr>
        </p15:guide>
        <p15:guide id="4" orient="horz" pos="226">
          <p15:clr>
            <a:srgbClr val="FBAE40"/>
          </p15:clr>
        </p15:guide>
        <p15:guide id="5" orient="horz" pos="476">
          <p15:clr>
            <a:srgbClr val="FBAE40"/>
          </p15:clr>
        </p15:guide>
        <p15:guide id="6" orient="horz" pos="4536">
          <p15:clr>
            <a:srgbClr val="FBAE40"/>
          </p15:clr>
        </p15:guide>
        <p15:guide id="7" orient="horz" pos="589">
          <p15:clr>
            <a:srgbClr val="FBAE40"/>
          </p15:clr>
        </p15:guide>
        <p15:guide id="8" orient="horz" pos="907" userDrawn="1">
          <p15:clr>
            <a:srgbClr val="FBAE40"/>
          </p15:clr>
        </p15:guide>
        <p15:guide id="9" pos="3254" userDrawn="1">
          <p15:clr>
            <a:srgbClr val="FBAE40"/>
          </p15:clr>
        </p15:guide>
        <p15:guide id="10" pos="348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手段_取組の特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790B122-FF80-43C9-9605-82E85253103B}"/>
              </a:ext>
            </a:extLst>
          </p:cNvPr>
          <p:cNvGrpSpPr/>
          <p:nvPr userDrawn="1"/>
        </p:nvGrpSpPr>
        <p:grpSpPr>
          <a:xfrm>
            <a:off x="307013" y="358775"/>
            <a:ext cx="10080000" cy="400110"/>
            <a:chOff x="305352" y="-1720910"/>
            <a:chExt cx="10080000" cy="400110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54BF1D58-4E70-4393-BEBD-5550FB6B7F96}"/>
                </a:ext>
              </a:extLst>
            </p:cNvPr>
            <p:cNvSpPr/>
            <p:nvPr userDrawn="1"/>
          </p:nvSpPr>
          <p:spPr>
            <a:xfrm>
              <a:off x="305352" y="-1720910"/>
              <a:ext cx="10080000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0">
              <a:noAutofit/>
            </a:bodyPr>
            <a:lstStyle/>
            <a:p>
              <a:pPr algn="l"/>
              <a:r>
                <a:rPr kumimoji="1" lang="ja-JP" altLang="en-US" sz="20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２</a:t>
              </a:r>
              <a:r>
                <a:rPr kumimoji="1" lang="en-US" altLang="ja-JP" sz="200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	</a:t>
              </a:r>
              <a:r>
                <a:rPr kumimoji="1" lang="ja-JP" altLang="en-US" sz="200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手段</a:t>
              </a:r>
              <a:r>
                <a:rPr kumimoji="1" lang="ja-JP" altLang="en-US" sz="1600" b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（取組</a:t>
              </a:r>
              <a:r>
                <a:rPr kumimoji="1" lang="ja-JP" altLang="en-US" sz="16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の特徴）</a:t>
              </a:r>
              <a:endParaRPr kumimoji="1" lang="ja-JP" altLang="en-US" sz="2000" b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0C498841-3EB6-4538-9EF7-438F78AF3A3B}"/>
                </a:ext>
              </a:extLst>
            </p:cNvPr>
            <p:cNvCxnSpPr/>
            <p:nvPr userDrawn="1"/>
          </p:nvCxnSpPr>
          <p:spPr>
            <a:xfrm>
              <a:off x="305352" y="-1320800"/>
              <a:ext cx="10080000" cy="0"/>
            </a:xfrm>
            <a:prstGeom prst="line">
              <a:avLst/>
            </a:prstGeom>
            <a:ln w="38100" cap="rnd">
              <a:solidFill>
                <a:schemeClr val="accent5"/>
              </a:solidFill>
              <a:bevel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0ADF57B-17B6-4C1A-8E40-3C2009323189}"/>
              </a:ext>
            </a:extLst>
          </p:cNvPr>
          <p:cNvSpPr/>
          <p:nvPr userDrawn="1"/>
        </p:nvSpPr>
        <p:spPr>
          <a:xfrm>
            <a:off x="304800" y="935038"/>
            <a:ext cx="10080000" cy="62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endParaRPr kumimoji="1" lang="ja-JP" altLang="en-US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4048F61-449C-4391-B32B-B364ECF152F3}"/>
              </a:ext>
            </a:extLst>
          </p:cNvPr>
          <p:cNvSpPr/>
          <p:nvPr userDrawn="1"/>
        </p:nvSpPr>
        <p:spPr>
          <a:xfrm>
            <a:off x="304800" y="935038"/>
            <a:ext cx="10080000" cy="62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endParaRPr kumimoji="1" lang="ja-JP" altLang="en-US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375F6469-284B-425C-913A-42E87C676D5F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6050239"/>
              </p:ext>
            </p:extLst>
          </p:nvPr>
        </p:nvGraphicFramePr>
        <p:xfrm>
          <a:off x="307013" y="931638"/>
          <a:ext cx="4860000" cy="302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60000">
                  <a:extLst>
                    <a:ext uri="{9D8B030D-6E8A-4147-A177-3AD203B41FA5}">
                      <a16:colId xmlns:a16="http://schemas.microsoft.com/office/drawing/2014/main" val="1037854132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marL="180000" algn="l" fontAlgn="auto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汎用性</a:t>
                      </a:r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（他の人も実践しやすい取組か）</a:t>
                      </a:r>
                      <a:endParaRPr kumimoji="1" lang="ja-JP" altLang="en-US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292240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algn="just" fontAlgn="ctr"/>
                      <a:endParaRPr kumimoji="1" lang="ja-JP" altLang="en-US" sz="14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732112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995DA28D-2AA4-45EA-9147-0D4123643893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86438988"/>
              </p:ext>
            </p:extLst>
          </p:nvPr>
        </p:nvGraphicFramePr>
        <p:xfrm>
          <a:off x="5529228" y="933905"/>
          <a:ext cx="4860000" cy="302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60000">
                  <a:extLst>
                    <a:ext uri="{9D8B030D-6E8A-4147-A177-3AD203B41FA5}">
                      <a16:colId xmlns:a16="http://schemas.microsoft.com/office/drawing/2014/main" val="1037854132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marL="180000" algn="l" fontAlgn="auto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</a:t>
                      </a:r>
                      <a:r>
                        <a:rPr kumimoji="1" lang="ja-JP" altLang="en-US" sz="1600" b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の有無</a:t>
                      </a:r>
                      <a:r>
                        <a:rPr kumimoji="1" lang="ja-JP" altLang="en-US" sz="1200" b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（多様</a:t>
                      </a:r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な関係者との連携が図られた取組か）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292240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algn="just" fontAlgn="auto"/>
                      <a:endParaRPr kumimoji="1" lang="ja-JP" altLang="en-US" sz="14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732112"/>
                  </a:ext>
                </a:extLst>
              </a:tr>
            </a:tbl>
          </a:graphicData>
        </a:graphic>
      </p:graphicFrame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3E38FA4A-BDEA-45B5-B062-AAADD440CF7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77653888"/>
              </p:ext>
            </p:extLst>
          </p:nvPr>
        </p:nvGraphicFramePr>
        <p:xfrm>
          <a:off x="304800" y="4175038"/>
          <a:ext cx="4860000" cy="302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60000">
                  <a:extLst>
                    <a:ext uri="{9D8B030D-6E8A-4147-A177-3AD203B41FA5}">
                      <a16:colId xmlns:a16="http://schemas.microsoft.com/office/drawing/2014/main" val="1037854132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marL="180000" algn="l" fontAlgn="auto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持続可能性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292240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algn="just" fontAlgn="auto"/>
                      <a:endParaRPr kumimoji="1" lang="ja-JP" altLang="en-US" sz="14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732112"/>
                  </a:ext>
                </a:extLst>
              </a:tr>
            </a:tbl>
          </a:graphicData>
        </a:graphic>
      </p:graphicFrame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E5AC6EAE-70E8-47D0-A5DA-375F874ADA24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0043992"/>
              </p:ext>
            </p:extLst>
          </p:nvPr>
        </p:nvGraphicFramePr>
        <p:xfrm>
          <a:off x="5531442" y="4173905"/>
          <a:ext cx="4860000" cy="302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60000">
                  <a:extLst>
                    <a:ext uri="{9D8B030D-6E8A-4147-A177-3AD203B41FA5}">
                      <a16:colId xmlns:a16="http://schemas.microsoft.com/office/drawing/2014/main" val="1037854132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marL="180000" algn="l" fontAlgn="auto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新規性・その他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292240"/>
                  </a:ext>
                </a:extLst>
              </a:tr>
              <a:tr h="2520000">
                <a:tc>
                  <a:txBody>
                    <a:bodyPr/>
                    <a:lstStyle/>
                    <a:p>
                      <a:pPr algn="just" fontAlgn="auto"/>
                      <a:endParaRPr kumimoji="1" lang="ja-JP" altLang="en-US" sz="14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732112"/>
                  </a:ext>
                </a:extLst>
              </a:tr>
            </a:tbl>
          </a:graphicData>
        </a:graphic>
      </p:graphicFrame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CFE8CCA8-4A18-4F0B-A1AC-27C5F53A7BBF}"/>
              </a:ext>
            </a:extLst>
          </p:cNvPr>
          <p:cNvGrpSpPr/>
          <p:nvPr userDrawn="1"/>
        </p:nvGrpSpPr>
        <p:grpSpPr>
          <a:xfrm>
            <a:off x="-4438641" y="0"/>
            <a:ext cx="4320000" cy="4099660"/>
            <a:chOff x="-4438641" y="0"/>
            <a:chExt cx="4320000" cy="4099660"/>
          </a:xfrm>
        </p:grpSpPr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F8C7A4F1-68E2-4780-9603-9DEC6EE50B42}"/>
                </a:ext>
              </a:extLst>
            </p:cNvPr>
            <p:cNvSpPr/>
            <p:nvPr/>
          </p:nvSpPr>
          <p:spPr>
            <a:xfrm>
              <a:off x="-4438641" y="0"/>
              <a:ext cx="4320000" cy="110799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0"/>
                </a:spcAft>
              </a:pPr>
              <a:r>
                <a:rPr kumimoji="1"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■記載上の注意</a:t>
              </a:r>
              <a:endPara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85750" marR="0" lvl="0" indent="-285750" algn="just" defTabSz="4572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tx1"/>
                </a:buClr>
                <a:buSzTx/>
                <a:buFont typeface="Wingdings" panose="05000000000000000000" pitchFamily="2" charset="2"/>
                <a:buChar char="Ø"/>
                <a:tabLst/>
                <a:defRPr/>
              </a:pP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フォントは</a:t>
              </a:r>
              <a:r>
                <a:rPr kumimoji="1" lang="en-US" altLang="ja-JP" sz="1400" dirty="0" err="1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Meiryo</a:t>
              </a:r>
              <a:r>
                <a:rPr kumimoji="1" lang="en-US" altLang="ja-JP" sz="140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UI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kumimoji="1" lang="en-US" altLang="ja-JP" sz="140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14pt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kumimoji="1" lang="ja-JP" altLang="en-US" sz="140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黒色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で統一してください。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85750" indent="-285750" algn="just">
                <a:spcBef>
                  <a:spcPts val="600"/>
                </a:spcBef>
                <a:spcAft>
                  <a:spcPts val="0"/>
                </a:spcAft>
                <a:buClr>
                  <a:schemeClr val="tx1"/>
                </a:buClr>
                <a:buFont typeface="Wingdings" panose="05000000000000000000" pitchFamily="2" charset="2"/>
                <a:buChar char="Ø"/>
              </a:pPr>
              <a:r>
                <a:rPr kumimoji="1" lang="ja-JP" altLang="en-US" sz="140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ページを増やしたり、枠の大きさを変更しない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ように、記載内容を調整してください。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C9F1C581-0CE7-4C56-9B0B-52BC3450ABDC}"/>
                </a:ext>
              </a:extLst>
            </p:cNvPr>
            <p:cNvSpPr/>
            <p:nvPr/>
          </p:nvSpPr>
          <p:spPr>
            <a:xfrm>
              <a:off x="-4438641" y="1172667"/>
              <a:ext cx="4320000" cy="204671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0"/>
                </a:spcAft>
              </a:pPr>
              <a:r>
                <a:rPr kumimoji="1"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■写真・図表の使用</a:t>
              </a:r>
              <a:endPara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85750" indent="-285750" algn="just">
                <a:spcBef>
                  <a:spcPts val="60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</a:pP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内容が分かりやすく伝わるよう、</a:t>
              </a:r>
              <a:r>
                <a:rPr kumimoji="1" lang="ja-JP" altLang="en-US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写真や図表の使用</a:t>
              </a: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をおすすめします。</a:t>
              </a:r>
            </a:p>
            <a:p>
              <a:pPr marL="285750" indent="-285750" algn="just">
                <a:spcBef>
                  <a:spcPts val="60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</a:pP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本スライドは今後、</a:t>
              </a:r>
              <a:r>
                <a:rPr kumimoji="1" lang="ja-JP" altLang="en-US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広報紙や市</a:t>
              </a:r>
              <a:r>
                <a:rPr kumimoji="1" lang="en-US" altLang="ja-JP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HP</a:t>
              </a:r>
              <a:r>
                <a:rPr kumimoji="1" lang="ja-JP" altLang="en-US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などに掲載する可能性</a:t>
              </a: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がありますので、</a:t>
              </a:r>
              <a:r>
                <a:rPr kumimoji="1" lang="ja-JP" altLang="en-US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著作権、肖像権、プライバシーなどの権利を侵害しない</a:t>
              </a: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ようご注意ください。</a:t>
              </a:r>
            </a:p>
            <a:p>
              <a:pPr marL="285750" indent="-285750" algn="just">
                <a:spcBef>
                  <a:spcPts val="60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</a:pP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名前・写真など、</a:t>
              </a:r>
              <a:r>
                <a:rPr kumimoji="1" lang="ja-JP" altLang="en-US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個人の特定につながる情報</a:t>
              </a: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を掲載する際は、</a:t>
              </a:r>
              <a:r>
                <a:rPr kumimoji="1" lang="ja-JP" altLang="en-US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必ず事前に本人から同意</a:t>
              </a: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を得てください。</a:t>
              </a:r>
              <a:endParaRPr kumimoji="1" lang="en-US" altLang="ja-JP" sz="1400" b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81F8C6D2-72F8-4711-A49F-6FB257127EBA}"/>
                </a:ext>
              </a:extLst>
            </p:cNvPr>
            <p:cNvSpPr/>
            <p:nvPr/>
          </p:nvSpPr>
          <p:spPr>
            <a:xfrm>
              <a:off x="-4438641" y="3284052"/>
              <a:ext cx="4320000" cy="81560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0"/>
                </a:spcAft>
              </a:pPr>
              <a:r>
                <a:rPr kumimoji="1"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■</a:t>
              </a:r>
              <a:r>
                <a:rPr kumimoji="1" lang="en-US" altLang="ja-JP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PDF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化する際の注意</a:t>
              </a:r>
              <a:endPara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85750" indent="-285750" algn="just">
                <a:spcBef>
                  <a:spcPts val="60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</a:pP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「</a:t>
              </a:r>
              <a:r>
                <a:rPr kumimoji="1" lang="ja-JP" altLang="en-US" sz="140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名前を付けて</a:t>
              </a:r>
              <a:r>
                <a:rPr kumimoji="1" lang="ja-JP" altLang="en-US" sz="140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保存</a:t>
              </a:r>
              <a:r>
                <a:rPr kumimoji="1" lang="ja-JP" altLang="en-US" sz="14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」（</a:t>
              </a:r>
              <a:r>
                <a:rPr kumimoji="1" lang="en-US" altLang="ja-JP" sz="14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F12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キー）を押し、ファイルの種類で「</a:t>
              </a:r>
              <a:r>
                <a: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PDF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」を選択して保存してください。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746328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pos="6543">
          <p15:clr>
            <a:srgbClr val="FBAE40"/>
          </p15:clr>
        </p15:guide>
        <p15:guide id="3" pos="3254" userDrawn="1">
          <p15:clr>
            <a:srgbClr val="FBAE40"/>
          </p15:clr>
        </p15:guide>
        <p15:guide id="4" orient="horz" pos="226">
          <p15:clr>
            <a:srgbClr val="FBAE40"/>
          </p15:clr>
        </p15:guide>
        <p15:guide id="5" orient="horz" pos="476">
          <p15:clr>
            <a:srgbClr val="FBAE40"/>
          </p15:clr>
        </p15:guide>
        <p15:guide id="6" orient="horz" pos="4536">
          <p15:clr>
            <a:srgbClr val="FBAE40"/>
          </p15:clr>
        </p15:guide>
        <p15:guide id="7" orient="horz" pos="589">
          <p15:clr>
            <a:srgbClr val="FBAE40"/>
          </p15:clr>
        </p15:guide>
        <p15:guide id="8" orient="horz" pos="907" userDrawn="1">
          <p15:clr>
            <a:srgbClr val="FBAE40"/>
          </p15:clr>
        </p15:guide>
        <p15:guide id="9" orient="horz" pos="2630" userDrawn="1">
          <p15:clr>
            <a:srgbClr val="FBAE40"/>
          </p15:clr>
        </p15:guide>
        <p15:guide id="10" orient="horz" pos="2948" userDrawn="1">
          <p15:clr>
            <a:srgbClr val="FBAE40"/>
          </p15:clr>
        </p15:guide>
        <p15:guide id="11" pos="3481" userDrawn="1">
          <p15:clr>
            <a:srgbClr val="FBAE40"/>
          </p15:clr>
        </p15:guide>
        <p15:guide id="12" orient="horz" pos="249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成果・効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790B122-FF80-43C9-9605-82E85253103B}"/>
              </a:ext>
            </a:extLst>
          </p:cNvPr>
          <p:cNvGrpSpPr/>
          <p:nvPr userDrawn="1"/>
        </p:nvGrpSpPr>
        <p:grpSpPr>
          <a:xfrm>
            <a:off x="307013" y="358775"/>
            <a:ext cx="10080000" cy="400110"/>
            <a:chOff x="305352" y="-1720910"/>
            <a:chExt cx="10080000" cy="400110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54BF1D58-4E70-4393-BEBD-5550FB6B7F96}"/>
                </a:ext>
              </a:extLst>
            </p:cNvPr>
            <p:cNvSpPr/>
            <p:nvPr userDrawn="1"/>
          </p:nvSpPr>
          <p:spPr>
            <a:xfrm>
              <a:off x="305352" y="-1720910"/>
              <a:ext cx="10080000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0">
              <a:noAutofit/>
            </a:bodyPr>
            <a:lstStyle/>
            <a:p>
              <a:pPr algn="l"/>
              <a:r>
                <a:rPr kumimoji="1" lang="ja-JP" altLang="en-US" sz="20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３</a:t>
              </a:r>
              <a:r>
                <a:rPr kumimoji="1" lang="en-US" altLang="ja-JP" sz="20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	</a:t>
              </a:r>
              <a:r>
                <a:rPr kumimoji="1" lang="ja-JP" altLang="en-US" sz="20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成果</a:t>
              </a: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0C498841-3EB6-4538-9EF7-438F78AF3A3B}"/>
                </a:ext>
              </a:extLst>
            </p:cNvPr>
            <p:cNvCxnSpPr/>
            <p:nvPr userDrawn="1"/>
          </p:nvCxnSpPr>
          <p:spPr>
            <a:xfrm>
              <a:off x="305352" y="-1320800"/>
              <a:ext cx="10080000" cy="0"/>
            </a:xfrm>
            <a:prstGeom prst="line">
              <a:avLst/>
            </a:prstGeom>
            <a:ln w="38100" cap="rnd">
              <a:solidFill>
                <a:schemeClr val="accent6"/>
              </a:solidFill>
              <a:bevel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ED00BA5-6833-49F4-84A5-B52678973CCB}"/>
              </a:ext>
            </a:extLst>
          </p:cNvPr>
          <p:cNvSpPr/>
          <p:nvPr userDrawn="1"/>
        </p:nvSpPr>
        <p:spPr>
          <a:xfrm>
            <a:off x="304800" y="935038"/>
            <a:ext cx="10080000" cy="626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59C0CBB5-F476-4C72-9D53-8AA35A7C3E6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78692369"/>
              </p:ext>
            </p:extLst>
          </p:nvPr>
        </p:nvGraphicFramePr>
        <p:xfrm>
          <a:off x="302586" y="935038"/>
          <a:ext cx="4860000" cy="626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60000">
                  <a:extLst>
                    <a:ext uri="{9D8B030D-6E8A-4147-A177-3AD203B41FA5}">
                      <a16:colId xmlns:a16="http://schemas.microsoft.com/office/drawing/2014/main" val="1037854132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marL="180000" algn="l" fontAlgn="auto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</a:t>
                      </a:r>
                      <a:r>
                        <a:rPr kumimoji="1" lang="ja-JP" altLang="en-US" sz="1600" b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の成果</a:t>
                      </a:r>
                      <a:r>
                        <a:rPr kumimoji="1" lang="ja-JP" altLang="en-US" sz="1200" b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（課題</a:t>
                      </a:r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解決の程度・波及性）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292240"/>
                  </a:ext>
                </a:extLst>
              </a:tr>
              <a:tr h="5760000">
                <a:tc>
                  <a:txBody>
                    <a:bodyPr/>
                    <a:lstStyle/>
                    <a:p>
                      <a:pPr algn="just" fontAlgn="auto"/>
                      <a:endParaRPr kumimoji="1" lang="en-US" altLang="ja-JP" sz="14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732112"/>
                  </a:ext>
                </a:extLst>
              </a:tr>
            </a:tbl>
          </a:graphicData>
        </a:graphic>
      </p:graphicFrame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AF2FEDF1-F4A6-484D-A177-306CC0544D66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967888428"/>
              </p:ext>
            </p:extLst>
          </p:nvPr>
        </p:nvGraphicFramePr>
        <p:xfrm>
          <a:off x="5529228" y="933905"/>
          <a:ext cx="4860000" cy="626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60000">
                  <a:extLst>
                    <a:ext uri="{9D8B030D-6E8A-4147-A177-3AD203B41FA5}">
                      <a16:colId xmlns:a16="http://schemas.microsoft.com/office/drawing/2014/main" val="1037854132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marL="180000" algn="l" fontAlgn="auto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今後の展望</a:t>
                      </a:r>
                      <a:endParaRPr kumimoji="1" lang="ja-JP" altLang="en-US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292240"/>
                  </a:ext>
                </a:extLst>
              </a:tr>
              <a:tr h="5760000">
                <a:tc>
                  <a:txBody>
                    <a:bodyPr/>
                    <a:lstStyle/>
                    <a:p>
                      <a:pPr algn="just" fontAlgn="auto"/>
                      <a:endParaRPr kumimoji="1" lang="ja-JP" altLang="en-US" sz="140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732112"/>
                  </a:ext>
                </a:extLst>
              </a:tr>
            </a:tbl>
          </a:graphicData>
        </a:graphic>
      </p:graphicFrame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4A73C3AD-6000-4875-B12B-E6A4CC2CC358}"/>
              </a:ext>
            </a:extLst>
          </p:cNvPr>
          <p:cNvGrpSpPr/>
          <p:nvPr userDrawn="1"/>
        </p:nvGrpSpPr>
        <p:grpSpPr>
          <a:xfrm>
            <a:off x="-4438641" y="0"/>
            <a:ext cx="4320000" cy="4099660"/>
            <a:chOff x="-4438641" y="0"/>
            <a:chExt cx="4320000" cy="4099660"/>
          </a:xfrm>
        </p:grpSpPr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B1297235-D511-4E53-9AD6-274AAEF7CF84}"/>
                </a:ext>
              </a:extLst>
            </p:cNvPr>
            <p:cNvSpPr/>
            <p:nvPr/>
          </p:nvSpPr>
          <p:spPr>
            <a:xfrm>
              <a:off x="-4438641" y="0"/>
              <a:ext cx="4320000" cy="110799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0"/>
                </a:spcAft>
              </a:pPr>
              <a:r>
                <a:rPr kumimoji="1"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■記載上の注意</a:t>
              </a:r>
              <a:endPara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85750" marR="0" lvl="0" indent="-285750" algn="just" defTabSz="4572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tx1"/>
                </a:buClr>
                <a:buSzTx/>
                <a:buFont typeface="Wingdings" panose="05000000000000000000" pitchFamily="2" charset="2"/>
                <a:buChar char="Ø"/>
                <a:tabLst/>
                <a:defRPr/>
              </a:pP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フォントは</a:t>
              </a:r>
              <a:r>
                <a:rPr kumimoji="1" lang="en-US" altLang="ja-JP" sz="1400" dirty="0" err="1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Meiryo</a:t>
              </a:r>
              <a:r>
                <a:rPr kumimoji="1" lang="en-US" altLang="ja-JP" sz="140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UI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kumimoji="1" lang="en-US" altLang="ja-JP" sz="140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14pt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kumimoji="1" lang="ja-JP" altLang="en-US" sz="140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黒色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で統一してください。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85750" indent="-285750" algn="just">
                <a:spcBef>
                  <a:spcPts val="600"/>
                </a:spcBef>
                <a:spcAft>
                  <a:spcPts val="0"/>
                </a:spcAft>
                <a:buClr>
                  <a:schemeClr val="tx1"/>
                </a:buClr>
                <a:buFont typeface="Wingdings" panose="05000000000000000000" pitchFamily="2" charset="2"/>
                <a:buChar char="Ø"/>
              </a:pPr>
              <a:r>
                <a:rPr kumimoji="1" lang="ja-JP" altLang="en-US" sz="140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ページを増やしたり、枠の大きさを変更しない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ように、記載内容を調整してください。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DEADF9F0-65EA-43A3-B337-D29FBCDBFCD6}"/>
                </a:ext>
              </a:extLst>
            </p:cNvPr>
            <p:cNvSpPr/>
            <p:nvPr/>
          </p:nvSpPr>
          <p:spPr>
            <a:xfrm>
              <a:off x="-4438641" y="1172667"/>
              <a:ext cx="4320000" cy="204671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0"/>
                </a:spcAft>
              </a:pPr>
              <a:r>
                <a:rPr kumimoji="1"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■写真・図表の使用</a:t>
              </a:r>
              <a:endPara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85750" indent="-285750" algn="just">
                <a:spcBef>
                  <a:spcPts val="60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</a:pP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内容が分かりやすく伝わるよう、</a:t>
              </a:r>
              <a:r>
                <a:rPr kumimoji="1" lang="ja-JP" altLang="en-US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写真や図表の使用</a:t>
              </a: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をおすすめします。</a:t>
              </a:r>
            </a:p>
            <a:p>
              <a:pPr marL="285750" indent="-285750" algn="just">
                <a:spcBef>
                  <a:spcPts val="60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</a:pP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本スライドは今後、</a:t>
              </a:r>
              <a:r>
                <a:rPr kumimoji="1" lang="ja-JP" altLang="en-US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広報紙や市</a:t>
              </a:r>
              <a:r>
                <a:rPr kumimoji="1" lang="en-US" altLang="ja-JP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HP</a:t>
              </a:r>
              <a:r>
                <a:rPr kumimoji="1" lang="ja-JP" altLang="en-US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などに掲載する可能性</a:t>
              </a: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がありますので、</a:t>
              </a:r>
              <a:r>
                <a:rPr kumimoji="1" lang="ja-JP" altLang="en-US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著作権、肖像権、プライバシーなどの権利を侵害しない</a:t>
              </a: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ようご注意ください。</a:t>
              </a:r>
            </a:p>
            <a:p>
              <a:pPr marL="285750" indent="-285750" algn="just">
                <a:spcBef>
                  <a:spcPts val="60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</a:pP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名前・写真など、</a:t>
              </a:r>
              <a:r>
                <a:rPr kumimoji="1" lang="ja-JP" altLang="en-US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個人の特定につながる情報</a:t>
              </a: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を掲載する際は、</a:t>
              </a:r>
              <a:r>
                <a:rPr kumimoji="1" lang="ja-JP" altLang="en-US" sz="1400" b="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必ず事前に本人から同意</a:t>
              </a:r>
              <a:r>
                <a:rPr kumimoji="1" lang="ja-JP" altLang="en-US" sz="1400" b="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を得てください。</a:t>
              </a:r>
              <a:endParaRPr kumimoji="1" lang="en-US" altLang="ja-JP" sz="1400" b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9546913E-7128-443C-A777-B3F7C0DD0A00}"/>
                </a:ext>
              </a:extLst>
            </p:cNvPr>
            <p:cNvSpPr/>
            <p:nvPr/>
          </p:nvSpPr>
          <p:spPr>
            <a:xfrm>
              <a:off x="-4438641" y="3284052"/>
              <a:ext cx="4320000" cy="81560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0">
              <a:spAutoFit/>
            </a:bodyPr>
            <a:lstStyle/>
            <a:p>
              <a:pPr algn="just">
                <a:spcBef>
                  <a:spcPts val="600"/>
                </a:spcBef>
                <a:spcAft>
                  <a:spcPts val="0"/>
                </a:spcAft>
              </a:pPr>
              <a:r>
                <a:rPr kumimoji="1"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■</a:t>
              </a:r>
              <a:r>
                <a:rPr kumimoji="1" lang="en-US" altLang="ja-JP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PDF</a:t>
              </a:r>
              <a:r>
                <a:rPr kumimoji="1" lang="ja-JP" altLang="en-US" sz="1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化する際の注意</a:t>
              </a:r>
              <a:endPara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85750" indent="-285750" algn="just">
                <a:spcBef>
                  <a:spcPts val="600"/>
                </a:spcBef>
                <a:spcAft>
                  <a:spcPts val="0"/>
                </a:spcAft>
                <a:buFont typeface="Wingdings" panose="05000000000000000000" pitchFamily="2" charset="2"/>
                <a:buChar char="Ø"/>
              </a:pP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「</a:t>
              </a:r>
              <a:r>
                <a:rPr kumimoji="1" lang="ja-JP" altLang="en-US" sz="140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名前を付けて</a:t>
              </a:r>
              <a:r>
                <a:rPr kumimoji="1" lang="ja-JP" altLang="en-US" sz="140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保存</a:t>
              </a:r>
              <a:r>
                <a:rPr kumimoji="1" lang="ja-JP" altLang="en-US" sz="14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」（</a:t>
              </a:r>
              <a:r>
                <a:rPr kumimoji="1" lang="en-US" altLang="ja-JP" sz="14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F12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キー）を押し、ファイルの種類で「</a:t>
              </a:r>
              <a:r>
                <a: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PDF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」を選択して保存してください。</a:t>
              </a:r>
              <a:endPara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553884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pos="6543">
          <p15:clr>
            <a:srgbClr val="FBAE40"/>
          </p15:clr>
        </p15:guide>
        <p15:guide id="3" pos="3254" userDrawn="1">
          <p15:clr>
            <a:srgbClr val="FBAE40"/>
          </p15:clr>
        </p15:guide>
        <p15:guide id="4" orient="horz" pos="226">
          <p15:clr>
            <a:srgbClr val="FBAE40"/>
          </p15:clr>
        </p15:guide>
        <p15:guide id="5" orient="horz" pos="476">
          <p15:clr>
            <a:srgbClr val="FBAE40"/>
          </p15:clr>
        </p15:guide>
        <p15:guide id="6" orient="horz" pos="4536">
          <p15:clr>
            <a:srgbClr val="FBAE40"/>
          </p15:clr>
        </p15:guide>
        <p15:guide id="7" orient="horz" pos="589">
          <p15:clr>
            <a:srgbClr val="FBAE40"/>
          </p15:clr>
        </p15:guide>
        <p15:guide id="8" pos="3481" userDrawn="1">
          <p15:clr>
            <a:srgbClr val="FBAE40"/>
          </p15:clr>
        </p15:guide>
        <p15:guide id="9" orient="horz" pos="90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5451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1" r:id="rId2"/>
    <p:sldLayoutId id="2147483673" r:id="rId3"/>
    <p:sldLayoutId id="2147483672" r:id="rId4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79AB636C-9D87-4900-985B-00ECCA451234}"/>
              </a:ext>
            </a:extLst>
          </p:cNvPr>
          <p:cNvSpPr/>
          <p:nvPr/>
        </p:nvSpPr>
        <p:spPr>
          <a:xfrm>
            <a:off x="304800" y="359908"/>
            <a:ext cx="10080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個人・団体の名称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92C726C2-5C0C-4C91-A5E4-B6540A73A9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38641" y="5892772"/>
            <a:ext cx="720000" cy="72000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87BDD896-08AF-4422-89F8-2A13418073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38641" y="5892772"/>
            <a:ext cx="720000" cy="7200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7075BA46-A143-487E-936E-D7681F0A2C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641" y="5892772"/>
            <a:ext cx="720000" cy="72000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998BB78D-61E6-4374-A782-D5D405E41D6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38641" y="6753298"/>
            <a:ext cx="720000" cy="72000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AF0163B1-1ECB-4C28-873E-9F359CF75CD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38641" y="6753298"/>
            <a:ext cx="720000" cy="720000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54F1827B-653B-4C9E-A64E-9908C69238D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38641" y="4171722"/>
            <a:ext cx="720000" cy="7200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4016597E-7F9E-498B-A997-D57634F73E3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38641" y="4171722"/>
            <a:ext cx="720000" cy="72000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835B0FA1-8CF7-4A7C-84A1-F2778917C6B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38641" y="4171722"/>
            <a:ext cx="720000" cy="720000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2509E382-9B84-4BF8-90E0-5A13C046747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38641" y="4171722"/>
            <a:ext cx="720000" cy="720000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1149272E-3E51-4593-BC15-99AADD648D7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641" y="4171722"/>
            <a:ext cx="720000" cy="720000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EE67AE03-A562-4630-90D9-045EEC379C4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38641" y="5032247"/>
            <a:ext cx="720000" cy="720000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70436C21-5F82-431E-8939-A151A70ADCC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38641" y="5032247"/>
            <a:ext cx="720000" cy="720000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435AEA80-AA39-447D-975D-DFBA1CF7C14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38641" y="5032247"/>
            <a:ext cx="720000" cy="720000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163E4BA3-FD61-4F19-90BD-BE3821A54FD0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38641" y="5032247"/>
            <a:ext cx="720000" cy="720000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5BF1D7D6-AA94-4134-8088-7C591B10664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641" y="5032247"/>
            <a:ext cx="720000" cy="720000"/>
          </a:xfrm>
          <a:prstGeom prst="rect">
            <a:avLst/>
          </a:prstGeom>
        </p:spPr>
      </p:pic>
      <p:pic>
        <p:nvPicPr>
          <p:cNvPr id="64" name="図 63">
            <a:extLst>
              <a:ext uri="{FF2B5EF4-FFF2-40B4-BE49-F238E27FC236}">
                <a16:creationId xmlns:a16="http://schemas.microsoft.com/office/drawing/2014/main" id="{1DF6113B-8F4F-44F3-AE88-DA79DE943837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38641" y="5892772"/>
            <a:ext cx="720000" cy="720000"/>
          </a:xfrm>
          <a:prstGeom prst="rect">
            <a:avLst/>
          </a:prstGeom>
        </p:spPr>
      </p:pic>
      <p:pic>
        <p:nvPicPr>
          <p:cNvPr id="66" name="図 65">
            <a:extLst>
              <a:ext uri="{FF2B5EF4-FFF2-40B4-BE49-F238E27FC236}">
                <a16:creationId xmlns:a16="http://schemas.microsoft.com/office/drawing/2014/main" id="{82F707A6-51D2-4F54-8181-6D3B4AD2EB59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38641" y="5892772"/>
            <a:ext cx="720000" cy="720000"/>
          </a:xfrm>
          <a:prstGeom prst="rect">
            <a:avLst/>
          </a:prstGeom>
        </p:spPr>
      </p:pic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F80911F3-90A1-4BA7-8166-8C2D9E76F996}"/>
              </a:ext>
            </a:extLst>
          </p:cNvPr>
          <p:cNvSpPr/>
          <p:nvPr/>
        </p:nvSpPr>
        <p:spPr>
          <a:xfrm>
            <a:off x="307013" y="719139"/>
            <a:ext cx="10080000" cy="5397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取組タイトル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99BF20-12A6-4767-82C1-1747E409B96D}"/>
              </a:ext>
            </a:extLst>
          </p:cNvPr>
          <p:cNvSpPr txBox="1"/>
          <p:nvPr/>
        </p:nvSpPr>
        <p:spPr>
          <a:xfrm>
            <a:off x="304800" y="2520900"/>
            <a:ext cx="4860000" cy="468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144000" algn="just" font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どのような課題の解決を目指しているのか、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課題の内容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について記載してください。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4E6613B-D286-4D0D-817C-5FB6E7B36D01}"/>
              </a:ext>
            </a:extLst>
          </p:cNvPr>
          <p:cNvSpPr txBox="1"/>
          <p:nvPr/>
        </p:nvSpPr>
        <p:spPr>
          <a:xfrm>
            <a:off x="6965950" y="2627313"/>
            <a:ext cx="3418850" cy="14398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144000" algn="just" font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左の課題と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の各ゴールとの関連性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について記載してください（最大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つ）。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144000" algn="just" font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左の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アイコンをご利用ください。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84A9F33-098C-4185-8E28-CCD033F4DC7B}"/>
              </a:ext>
            </a:extLst>
          </p:cNvPr>
          <p:cNvSpPr txBox="1"/>
          <p:nvPr/>
        </p:nvSpPr>
        <p:spPr>
          <a:xfrm>
            <a:off x="6965950" y="4215494"/>
            <a:ext cx="3418850" cy="14398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144000" algn="just" font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左の課題と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の各ゴールとの関連性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について記載</a:t>
            </a:r>
            <a:r>
              <a:rPr kumimoji="1"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してください（最大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つ）。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144000" algn="just" font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左の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アイコンをご利用ください。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A235D00-C542-4B2D-B9B8-B2BFDD5E1F6B}"/>
              </a:ext>
            </a:extLst>
          </p:cNvPr>
          <p:cNvSpPr txBox="1"/>
          <p:nvPr/>
        </p:nvSpPr>
        <p:spPr>
          <a:xfrm>
            <a:off x="6968163" y="5782296"/>
            <a:ext cx="3418850" cy="14398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144000" algn="just" font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左の課題と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の各ゴールとの関連性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について記載</a:t>
            </a:r>
            <a:r>
              <a:rPr kumimoji="1"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してください（最大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つ）。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144000" algn="just" font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左の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アイコンをご利用ください。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6956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BE38CCC-C477-49E3-AE40-A9590F9F0B54}"/>
              </a:ext>
            </a:extLst>
          </p:cNvPr>
          <p:cNvSpPr txBox="1"/>
          <p:nvPr/>
        </p:nvSpPr>
        <p:spPr>
          <a:xfrm>
            <a:off x="308583" y="1439863"/>
            <a:ext cx="4857142" cy="57591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144000" algn="just" font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どのような取組を行ったのか、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①方法、②主体、③対象者、④時期・期間、⑤場所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といった点を盛り込んで記載してください。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2EE3CC-2301-4C68-9B84-2B3422D7B47A}"/>
              </a:ext>
            </a:extLst>
          </p:cNvPr>
          <p:cNvSpPr txBox="1"/>
          <p:nvPr/>
        </p:nvSpPr>
        <p:spPr>
          <a:xfrm>
            <a:off x="5523230" y="4681538"/>
            <a:ext cx="4860000" cy="25193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144000" algn="just" font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将来にわたって、持続的に取り組むことができる取組であるか。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144000" algn="just" font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取り組む際に必要になる金銭的・人的・物的なコストなど、取り組み</a:t>
            </a:r>
            <a:r>
              <a:rPr kumimoji="1"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が持続しやすい要素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について記載してください。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B3E227-0962-4DC9-864B-8664AAD89E82}"/>
              </a:ext>
            </a:extLst>
          </p:cNvPr>
          <p:cNvSpPr txBox="1"/>
          <p:nvPr/>
        </p:nvSpPr>
        <p:spPr>
          <a:xfrm>
            <a:off x="5523230" y="1439863"/>
            <a:ext cx="4860000" cy="25193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144000" algn="just" font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取組の内容が、他の人も取り組みやすいものであるか。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144000" algn="just" font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他の人がその取組に参加・協力しやすかったり、真似しやすいポイントなどについて記載してください。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9493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 indent="144000" algn="just" fontAlgn="ctr">
          <a:defRPr kumimoji="1" sz="1400" dirty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682</TotalTime>
  <Words>228</Words>
  <PresentationFormat>ユーザー設定</PresentationFormat>
  <Paragraphs>15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UDPゴシック</vt:lpstr>
      <vt:lpstr>Meiryo UI</vt:lpstr>
      <vt:lpstr>游ゴシック</vt:lpstr>
      <vt:lpstr>Arial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2023-07-14T08:02:26Z</cp:lastPrinted>
  <dcterms:created xsi:type="dcterms:W3CDTF">2022-08-15T04:49:04Z</dcterms:created>
  <dcterms:modified xsi:type="dcterms:W3CDTF">2023-08-24T05:04:15Z</dcterms:modified>
</cp:coreProperties>
</file>