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8" r:id="rId3"/>
    <p:sldId id="260" r:id="rId4"/>
    <p:sldId id="261" r:id="rId5"/>
  </p:sldIdLst>
  <p:sldSz cx="10691813" cy="7559675"/>
  <p:notesSz cx="9866313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368" userDrawn="1">
          <p15:clr>
            <a:srgbClr val="A4A3A4"/>
          </p15:clr>
        </p15:guide>
        <p15:guide id="3" orient="horz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4" autoAdjust="0"/>
    <p:restoredTop sz="86427" autoAdjust="0"/>
  </p:normalViewPr>
  <p:slideViewPr>
    <p:cSldViewPr snapToGrid="0" showGuides="1">
      <p:cViewPr varScale="1">
        <p:scale>
          <a:sx n="88" d="100"/>
          <a:sy n="88" d="100"/>
        </p:scale>
        <p:origin x="2526" y="78"/>
      </p:cViewPr>
      <p:guideLst>
        <p:guide pos="3368"/>
        <p:guide orient="horz" pos="238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790B122-FF80-43C9-9605-82E85253103B}"/>
              </a:ext>
            </a:extLst>
          </p:cNvPr>
          <p:cNvGrpSpPr/>
          <p:nvPr userDrawn="1"/>
        </p:nvGrpSpPr>
        <p:grpSpPr>
          <a:xfrm>
            <a:off x="307013" y="358775"/>
            <a:ext cx="10080000" cy="400110"/>
            <a:chOff x="305352" y="-1720910"/>
            <a:chExt cx="10080000" cy="40011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4BF1D58-4E70-4393-BEBD-5550FB6B7F96}"/>
                </a:ext>
              </a:extLst>
            </p:cNvPr>
            <p:cNvSpPr/>
            <p:nvPr userDrawn="1"/>
          </p:nvSpPr>
          <p:spPr>
            <a:xfrm>
              <a:off x="305352" y="-1720910"/>
              <a:ext cx="1008000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l"/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１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	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目的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C498841-3EB6-4538-9EF7-438F78AF3A3B}"/>
                </a:ext>
              </a:extLst>
            </p:cNvPr>
            <p:cNvCxnSpPr/>
            <p:nvPr userDrawn="1"/>
          </p:nvCxnSpPr>
          <p:spPr>
            <a:xfrm>
              <a:off x="305352" y="-1320800"/>
              <a:ext cx="10080000" cy="0"/>
            </a:xfrm>
            <a:prstGeom prst="line">
              <a:avLst/>
            </a:prstGeom>
            <a:ln w="38100" cap="rnd">
              <a:solidFill>
                <a:schemeClr val="accent2"/>
              </a:solidFill>
              <a:bevel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79927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pos="6543" userDrawn="1">
          <p15:clr>
            <a:srgbClr val="FBAE40"/>
          </p15:clr>
        </p15:guide>
        <p15:guide id="3" pos="3367" userDrawn="1">
          <p15:clr>
            <a:srgbClr val="FBAE40"/>
          </p15:clr>
        </p15:guide>
        <p15:guide id="4" orient="horz" pos="226" userDrawn="1">
          <p15:clr>
            <a:srgbClr val="FBAE40"/>
          </p15:clr>
        </p15:guide>
        <p15:guide id="5" orient="horz" pos="476" userDrawn="1">
          <p15:clr>
            <a:srgbClr val="FBAE40"/>
          </p15:clr>
        </p15:guide>
        <p15:guide id="6" orient="horz" pos="4536" userDrawn="1">
          <p15:clr>
            <a:srgbClr val="FBAE40"/>
          </p15:clr>
        </p15:guide>
        <p15:guide id="7" orient="horz" pos="58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目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48DB4C3-3BE3-4D9A-8A19-93AC17A890BF}"/>
              </a:ext>
            </a:extLst>
          </p:cNvPr>
          <p:cNvGrpSpPr/>
          <p:nvPr userDrawn="1"/>
        </p:nvGrpSpPr>
        <p:grpSpPr>
          <a:xfrm>
            <a:off x="304800" y="1435040"/>
            <a:ext cx="10080000" cy="400110"/>
            <a:chOff x="305352" y="-1720910"/>
            <a:chExt cx="10080000" cy="40011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A9BFE472-EBCE-4B9B-8377-E1A804C1EC65}"/>
                </a:ext>
              </a:extLst>
            </p:cNvPr>
            <p:cNvSpPr/>
            <p:nvPr userDrawn="1"/>
          </p:nvSpPr>
          <p:spPr>
            <a:xfrm>
              <a:off x="305352" y="-1720910"/>
              <a:ext cx="1008000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l"/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１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	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目的</a:t>
              </a:r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4845C225-A58D-4DF6-AE3C-49084F91E308}"/>
                </a:ext>
              </a:extLst>
            </p:cNvPr>
            <p:cNvCxnSpPr/>
            <p:nvPr userDrawn="1"/>
          </p:nvCxnSpPr>
          <p:spPr>
            <a:xfrm>
              <a:off x="305352" y="-1320800"/>
              <a:ext cx="10080000" cy="0"/>
            </a:xfrm>
            <a:prstGeom prst="line">
              <a:avLst/>
            </a:prstGeom>
            <a:ln w="38100" cap="rnd">
              <a:solidFill>
                <a:schemeClr val="accent2"/>
              </a:solidFill>
              <a:bevel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11234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pos="6543">
          <p15:clr>
            <a:srgbClr val="FBAE40"/>
          </p15:clr>
        </p15:guide>
        <p15:guide id="3" pos="3367">
          <p15:clr>
            <a:srgbClr val="FBAE40"/>
          </p15:clr>
        </p15:guide>
        <p15:guide id="4" orient="horz" pos="226">
          <p15:clr>
            <a:srgbClr val="FBAE40"/>
          </p15:clr>
        </p15:guide>
        <p15:guide id="5" orient="horz" pos="453" userDrawn="1">
          <p15:clr>
            <a:srgbClr val="FBAE40"/>
          </p15:clr>
        </p15:guide>
        <p15:guide id="6" orient="horz" pos="4536">
          <p15:clr>
            <a:srgbClr val="FBAE40"/>
          </p15:clr>
        </p15:guide>
        <p15:guide id="7" orient="horz" pos="793" userDrawn="1">
          <p15:clr>
            <a:srgbClr val="FBAE40"/>
          </p15:clr>
        </p15:guide>
        <p15:guide id="8" orient="horz" pos="1156" userDrawn="1">
          <p15:clr>
            <a:srgbClr val="FBAE40"/>
          </p15:clr>
        </p15:guide>
        <p15:guide id="9" orient="horz" pos="127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手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790B122-FF80-43C9-9605-82E85253103B}"/>
              </a:ext>
            </a:extLst>
          </p:cNvPr>
          <p:cNvGrpSpPr/>
          <p:nvPr userDrawn="1"/>
        </p:nvGrpSpPr>
        <p:grpSpPr>
          <a:xfrm>
            <a:off x="307013" y="358775"/>
            <a:ext cx="10080000" cy="400110"/>
            <a:chOff x="305352" y="-1720910"/>
            <a:chExt cx="10080000" cy="40011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4BF1D58-4E70-4393-BEBD-5550FB6B7F96}"/>
                </a:ext>
              </a:extLst>
            </p:cNvPr>
            <p:cNvSpPr/>
            <p:nvPr userDrawn="1"/>
          </p:nvSpPr>
          <p:spPr>
            <a:xfrm>
              <a:off x="305352" y="-1720910"/>
              <a:ext cx="1008000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l"/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２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	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手段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C498841-3EB6-4538-9EF7-438F78AF3A3B}"/>
                </a:ext>
              </a:extLst>
            </p:cNvPr>
            <p:cNvCxnSpPr/>
            <p:nvPr userDrawn="1"/>
          </p:nvCxnSpPr>
          <p:spPr>
            <a:xfrm>
              <a:off x="305352" y="-1320800"/>
              <a:ext cx="10080000" cy="0"/>
            </a:xfrm>
            <a:prstGeom prst="line">
              <a:avLst/>
            </a:prstGeom>
            <a:ln w="38100" cap="rnd">
              <a:solidFill>
                <a:schemeClr val="accent5"/>
              </a:solidFill>
              <a:bevel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37067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pos="6543">
          <p15:clr>
            <a:srgbClr val="FBAE40"/>
          </p15:clr>
        </p15:guide>
        <p15:guide id="3" pos="3367">
          <p15:clr>
            <a:srgbClr val="FBAE40"/>
          </p15:clr>
        </p15:guide>
        <p15:guide id="4" orient="horz" pos="226">
          <p15:clr>
            <a:srgbClr val="FBAE40"/>
          </p15:clr>
        </p15:guide>
        <p15:guide id="5" orient="horz" pos="476">
          <p15:clr>
            <a:srgbClr val="FBAE40"/>
          </p15:clr>
        </p15:guide>
        <p15:guide id="6" orient="horz" pos="4536">
          <p15:clr>
            <a:srgbClr val="FBAE40"/>
          </p15:clr>
        </p15:guide>
        <p15:guide id="7" orient="horz" pos="58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手段_取組の特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790B122-FF80-43C9-9605-82E85253103B}"/>
              </a:ext>
            </a:extLst>
          </p:cNvPr>
          <p:cNvGrpSpPr/>
          <p:nvPr userDrawn="1"/>
        </p:nvGrpSpPr>
        <p:grpSpPr>
          <a:xfrm>
            <a:off x="307013" y="358775"/>
            <a:ext cx="10080000" cy="400110"/>
            <a:chOff x="305352" y="-1720910"/>
            <a:chExt cx="10080000" cy="40011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4BF1D58-4E70-4393-BEBD-5550FB6B7F96}"/>
                </a:ext>
              </a:extLst>
            </p:cNvPr>
            <p:cNvSpPr/>
            <p:nvPr userDrawn="1"/>
          </p:nvSpPr>
          <p:spPr>
            <a:xfrm>
              <a:off x="305352" y="-1720910"/>
              <a:ext cx="1008000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l"/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２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	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手段 （取組の特徴）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C498841-3EB6-4538-9EF7-438F78AF3A3B}"/>
                </a:ext>
              </a:extLst>
            </p:cNvPr>
            <p:cNvCxnSpPr/>
            <p:nvPr userDrawn="1"/>
          </p:nvCxnSpPr>
          <p:spPr>
            <a:xfrm>
              <a:off x="305352" y="-1320800"/>
              <a:ext cx="10080000" cy="0"/>
            </a:xfrm>
            <a:prstGeom prst="line">
              <a:avLst/>
            </a:prstGeom>
            <a:ln w="38100" cap="rnd">
              <a:solidFill>
                <a:schemeClr val="accent5"/>
              </a:solidFill>
              <a:bevel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74632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pos="6543">
          <p15:clr>
            <a:srgbClr val="FBAE40"/>
          </p15:clr>
        </p15:guide>
        <p15:guide id="3" pos="3367">
          <p15:clr>
            <a:srgbClr val="FBAE40"/>
          </p15:clr>
        </p15:guide>
        <p15:guide id="4" orient="horz" pos="226">
          <p15:clr>
            <a:srgbClr val="FBAE40"/>
          </p15:clr>
        </p15:guide>
        <p15:guide id="5" orient="horz" pos="476">
          <p15:clr>
            <a:srgbClr val="FBAE40"/>
          </p15:clr>
        </p15:guide>
        <p15:guide id="6" orient="horz" pos="4536">
          <p15:clr>
            <a:srgbClr val="FBAE40"/>
          </p15:clr>
        </p15:guide>
        <p15:guide id="7" orient="horz" pos="58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成果・効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790B122-FF80-43C9-9605-82E85253103B}"/>
              </a:ext>
            </a:extLst>
          </p:cNvPr>
          <p:cNvGrpSpPr/>
          <p:nvPr userDrawn="1"/>
        </p:nvGrpSpPr>
        <p:grpSpPr>
          <a:xfrm>
            <a:off x="307013" y="358775"/>
            <a:ext cx="10080000" cy="400110"/>
            <a:chOff x="305352" y="-1720910"/>
            <a:chExt cx="10080000" cy="40011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4BF1D58-4E70-4393-BEBD-5550FB6B7F96}"/>
                </a:ext>
              </a:extLst>
            </p:cNvPr>
            <p:cNvSpPr/>
            <p:nvPr userDrawn="1"/>
          </p:nvSpPr>
          <p:spPr>
            <a:xfrm>
              <a:off x="305352" y="-1720910"/>
              <a:ext cx="1008000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l"/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３</a:t>
              </a:r>
              <a:r>
                <a:rPr kumimoji="1" lang="en-US" altLang="ja-JP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	</a:t>
              </a:r>
              <a:r>
                <a:rPr kumimoji="1" lang="ja-JP" altLang="en-US" sz="20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成果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C498841-3EB6-4538-9EF7-438F78AF3A3B}"/>
                </a:ext>
              </a:extLst>
            </p:cNvPr>
            <p:cNvCxnSpPr/>
            <p:nvPr userDrawn="1"/>
          </p:nvCxnSpPr>
          <p:spPr>
            <a:xfrm>
              <a:off x="305352" y="-1320800"/>
              <a:ext cx="10080000" cy="0"/>
            </a:xfrm>
            <a:prstGeom prst="line">
              <a:avLst/>
            </a:prstGeom>
            <a:ln w="38100" cap="rnd">
              <a:solidFill>
                <a:schemeClr val="accent6"/>
              </a:solidFill>
              <a:bevel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55388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pos="6543">
          <p15:clr>
            <a:srgbClr val="FBAE40"/>
          </p15:clr>
        </p15:guide>
        <p15:guide id="3" pos="3367">
          <p15:clr>
            <a:srgbClr val="FBAE40"/>
          </p15:clr>
        </p15:guide>
        <p15:guide id="4" orient="horz" pos="226">
          <p15:clr>
            <a:srgbClr val="FBAE40"/>
          </p15:clr>
        </p15:guide>
        <p15:guide id="5" orient="horz" pos="476">
          <p15:clr>
            <a:srgbClr val="FBAE40"/>
          </p15:clr>
        </p15:guide>
        <p15:guide id="6" orient="horz" pos="4536">
          <p15:clr>
            <a:srgbClr val="FBAE40"/>
          </p15:clr>
        </p15:guide>
        <p15:guide id="7" orient="horz" pos="58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45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4" r:id="rId2"/>
    <p:sldLayoutId id="2147483671" r:id="rId3"/>
    <p:sldLayoutId id="2147483673" r:id="rId4"/>
    <p:sldLayoutId id="2147483672" r:id="rId5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B81A763-3C5F-46F1-9BCF-F0BC8549F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76019"/>
              </p:ext>
            </p:extLst>
          </p:nvPr>
        </p:nvGraphicFramePr>
        <p:xfrm>
          <a:off x="304800" y="2015767"/>
          <a:ext cx="4860000" cy="518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解決を目指す課題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4680000">
                <a:tc>
                  <a:txBody>
                    <a:bodyPr/>
                    <a:lstStyle/>
                    <a:p>
                      <a:pPr marL="0" indent="0" algn="just" fontAlgn="ctr">
                        <a:buFont typeface="Wingdings" panose="05000000000000000000" pitchFamily="2" charset="2"/>
                        <a:buNone/>
                      </a:pP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どのような課題の解決を目指しているのか、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課題の内容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について記載してください。</a:t>
                      </a:r>
                      <a:endParaRPr kumimoji="1" lang="en-US" altLang="ja-JP" sz="1400" dirty="0">
                        <a:solidFill>
                          <a:schemeClr val="accent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indent="0" algn="just" fontAlgn="ctr">
                        <a:buFont typeface="Wingdings" panose="05000000000000000000" pitchFamily="2" charset="2"/>
                        <a:buNone/>
                      </a:pP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その課題と</a:t>
                      </a:r>
                      <a:r>
                        <a:rPr kumimoji="1" lang="en-US" altLang="ja-JP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SDGs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の各ゴールとの関係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についてもお書きください（複数可）。左の</a:t>
                      </a:r>
                      <a:r>
                        <a:rPr kumimoji="1" lang="en-US" altLang="ja-JP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SDGs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アイコンをご利用ください。</a:t>
                      </a:r>
                      <a:endParaRPr kumimoji="1" lang="en-US" altLang="ja-JP" sz="1400" dirty="0">
                        <a:solidFill>
                          <a:schemeClr val="accent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26F6EE13-E7B6-476F-A2C8-16C879F855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114319"/>
              </p:ext>
            </p:extLst>
          </p:nvPr>
        </p:nvGraphicFramePr>
        <p:xfrm>
          <a:off x="5527013" y="2015767"/>
          <a:ext cx="4860000" cy="518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解決を目指すに至った背景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4680000">
                <a:tc>
                  <a:txBody>
                    <a:bodyPr/>
                    <a:lstStyle/>
                    <a:p>
                      <a:pPr marL="0" indent="0" algn="just" fontAlgn="ctr">
                        <a:buFont typeface="Wingdings" panose="05000000000000000000" pitchFamily="2" charset="2"/>
                        <a:buNone/>
                      </a:pP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なぜその課題を解決しようと思ったのか、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その経緯や背景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について記載してください。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D4E6352-A478-4A96-AF38-2610394D4F8A}"/>
              </a:ext>
            </a:extLst>
          </p:cNvPr>
          <p:cNvGrpSpPr/>
          <p:nvPr/>
        </p:nvGrpSpPr>
        <p:grpSpPr>
          <a:xfrm>
            <a:off x="10804456" y="0"/>
            <a:ext cx="2490742" cy="4762030"/>
            <a:chOff x="11190664" y="3579744"/>
            <a:chExt cx="2490742" cy="4762030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2C726C2-5C0C-4C91-A5E4-B6540A73A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6813368"/>
              <a:ext cx="720000" cy="720000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87BDD896-08AF-4422-89F8-2A1341807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6813368"/>
              <a:ext cx="720000" cy="720000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7075BA46-A143-487E-936E-D7681F0A2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1406" y="6813368"/>
              <a:ext cx="720000" cy="720000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998BB78D-61E6-4374-A782-D5D405E41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7621774"/>
              <a:ext cx="720000" cy="720000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AF0163B1-1ECB-4C28-873E-9F359CF75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7621774"/>
              <a:ext cx="720000" cy="720000"/>
            </a:xfrm>
            <a:prstGeom prst="rect">
              <a:avLst/>
            </a:prstGeom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54F1827B-653B-4C9E-A64E-9908C6923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3579744"/>
              <a:ext cx="720000" cy="720000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4016597E-7F9E-498B-A997-D57634F73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3579744"/>
              <a:ext cx="720000" cy="720000"/>
            </a:xfrm>
            <a:prstGeom prst="rect">
              <a:avLst/>
            </a:prstGeom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835B0FA1-8CF7-4A7C-84A1-F2778917C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1406" y="3579744"/>
              <a:ext cx="720000" cy="720000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2509E382-9B84-4BF8-90E0-5A13C0467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4388150"/>
              <a:ext cx="720000" cy="720000"/>
            </a:xfrm>
            <a:prstGeom prst="rect">
              <a:avLst/>
            </a:prstGeom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1149272E-3E51-4593-BC15-99AADD648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4388150"/>
              <a:ext cx="720000" cy="720000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EE67AE03-A562-4630-90D9-045EEC379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1406" y="4388150"/>
              <a:ext cx="720000" cy="720000"/>
            </a:xfrm>
            <a:prstGeom prst="rect">
              <a:avLst/>
            </a:prstGeom>
          </p:spPr>
        </p:pic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70436C21-5F82-431E-8939-A151A70AD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5196556"/>
              <a:ext cx="720000" cy="720000"/>
            </a:xfrm>
            <a:prstGeom prst="rect">
              <a:avLst/>
            </a:prstGeom>
          </p:spPr>
        </p:pic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435AEA80-AA39-447D-975D-DFBA1CF7C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5196556"/>
              <a:ext cx="720000" cy="720000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163E4BA3-FD61-4F19-90BD-BE3821A54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1406" y="5196556"/>
              <a:ext cx="720000" cy="720000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5BF1D7D6-AA94-4134-8088-7C591B10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664" y="6004962"/>
              <a:ext cx="720000" cy="720000"/>
            </a:xfrm>
            <a:prstGeom prst="rect">
              <a:avLst/>
            </a:prstGeom>
          </p:spPr>
        </p:pic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1DF6113B-8F4F-44F3-AE88-DA79DE943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76035" y="6004962"/>
              <a:ext cx="720000" cy="720000"/>
            </a:xfrm>
            <a:prstGeom prst="rect">
              <a:avLst/>
            </a:prstGeom>
          </p:spPr>
        </p:pic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82F707A6-51D2-4F54-8181-6D3B4AD2E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1406" y="6004962"/>
              <a:ext cx="720000" cy="720000"/>
            </a:xfrm>
            <a:prstGeom prst="rect">
              <a:avLst/>
            </a:prstGeom>
          </p:spPr>
        </p:pic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80911F3-90A1-4BA7-8166-8C2D9E76F996}"/>
              </a:ext>
            </a:extLst>
          </p:cNvPr>
          <p:cNvSpPr/>
          <p:nvPr userDrawn="1"/>
        </p:nvSpPr>
        <p:spPr>
          <a:xfrm>
            <a:off x="307013" y="719139"/>
            <a:ext cx="10080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取組タイトル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9AB636C-9D87-4900-985B-00ECCA451234}"/>
              </a:ext>
            </a:extLst>
          </p:cNvPr>
          <p:cNvSpPr/>
          <p:nvPr/>
        </p:nvSpPr>
        <p:spPr>
          <a:xfrm>
            <a:off x="304800" y="359908"/>
            <a:ext cx="10080000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個人・団体の名称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73CDE9D-D083-45D2-B493-B16D036ED8EA}"/>
              </a:ext>
            </a:extLst>
          </p:cNvPr>
          <p:cNvSpPr/>
          <p:nvPr/>
        </p:nvSpPr>
        <p:spPr>
          <a:xfrm>
            <a:off x="-4434856" y="0"/>
            <a:ext cx="43200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■記載上の注意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記載内容は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枠内に収まるように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調整してください。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フォントは「</a:t>
            </a:r>
            <a:r>
              <a:rPr kumimoji="1" lang="en-US" altLang="ja-JP" sz="1400" dirty="0" err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」で統一してください。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作成する際は、</a:t>
            </a:r>
            <a:r>
              <a:rPr kumimoji="1"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青字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は削除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し、黒字で記載してください。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977EF27-D4CC-42B7-8EA7-59FB386F9E35}"/>
              </a:ext>
            </a:extLst>
          </p:cNvPr>
          <p:cNvSpPr/>
          <p:nvPr/>
        </p:nvSpPr>
        <p:spPr>
          <a:xfrm>
            <a:off x="-4434856" y="1157289"/>
            <a:ext cx="43200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■写真・図表の使用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写真・図表を使用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し、記載内容が分かりやすくなるように工夫してください。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本スライドは、今後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展示や市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への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掲載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を行う場合があります。写真・図を使用される場合には、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著作権・肖像権等の権利侵害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にならないようご注意ください。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3AA9D1-C25D-4245-BC09-ADFC34641ED8}"/>
              </a:ext>
            </a:extLst>
          </p:cNvPr>
          <p:cNvSpPr/>
          <p:nvPr/>
        </p:nvSpPr>
        <p:spPr>
          <a:xfrm>
            <a:off x="-4438641" y="2745466"/>
            <a:ext cx="432000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化する際の注意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名前を付けて保存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」（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F12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）から「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」形式を選択して保存してください。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224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C63A0F-B89E-4978-9EE6-EE582DD9355E}"/>
              </a:ext>
            </a:extLst>
          </p:cNvPr>
          <p:cNvSpPr/>
          <p:nvPr/>
        </p:nvSpPr>
        <p:spPr>
          <a:xfrm>
            <a:off x="304800" y="935038"/>
            <a:ext cx="10080000" cy="62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C8CC7BEE-9511-4F53-BE09-4FA570373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450886"/>
              </p:ext>
            </p:extLst>
          </p:nvPr>
        </p:nvGraphicFramePr>
        <p:xfrm>
          <a:off x="302586" y="935038"/>
          <a:ext cx="10080000" cy="626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取組内容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5760000">
                <a:tc>
                  <a:txBody>
                    <a:bodyPr/>
                    <a:lstStyle/>
                    <a:p>
                      <a:pPr marL="0" indent="0" algn="just" fontAlgn="ctr">
                        <a:buFontTx/>
                        <a:buNone/>
                      </a:pP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■どのような取組を行ったのか、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①方法、②主体、③対象者、④時期・期間、⑤場所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といった点を盛り込んで記載してください。</a:t>
                      </a:r>
                      <a:endParaRPr kumimoji="1" lang="en-US" altLang="ja-JP" sz="1400" dirty="0">
                        <a:solidFill>
                          <a:schemeClr val="accent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EF86C1F-4857-4FD6-9042-90828269678E}"/>
              </a:ext>
            </a:extLst>
          </p:cNvPr>
          <p:cNvSpPr/>
          <p:nvPr/>
        </p:nvSpPr>
        <p:spPr>
          <a:xfrm>
            <a:off x="-4434856" y="0"/>
            <a:ext cx="43200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■記載上の注意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記載内容は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枠内に収まるように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調整してください。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フォントは「</a:t>
            </a:r>
            <a:r>
              <a:rPr kumimoji="1" lang="en-US" altLang="ja-JP" sz="1400" dirty="0" err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」で統一してください。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作成する際は、</a:t>
            </a:r>
            <a:r>
              <a:rPr kumimoji="1"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青字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は削除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し、黒字で記載してください。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3C75782-6934-443C-BF5B-67E4D62B9AC1}"/>
              </a:ext>
            </a:extLst>
          </p:cNvPr>
          <p:cNvSpPr/>
          <p:nvPr/>
        </p:nvSpPr>
        <p:spPr>
          <a:xfrm>
            <a:off x="-4434856" y="1157289"/>
            <a:ext cx="43200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■写真・図表の使用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写真・図表を使用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し、記載内容が分かりやすくなるように工夫してください。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本スライドは、今後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展示や市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への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掲載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を行う場合があります。写真・図を使用される場合には、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著作権・肖像権等の権利侵害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にならないようご注意ください。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D1F2D46-F4DA-44C4-B85A-1E7070479F8A}"/>
              </a:ext>
            </a:extLst>
          </p:cNvPr>
          <p:cNvSpPr/>
          <p:nvPr/>
        </p:nvSpPr>
        <p:spPr>
          <a:xfrm>
            <a:off x="-4438641" y="2745466"/>
            <a:ext cx="432000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化する際の注意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名前を付けて保存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」（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F12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）から「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」形式を選択して保存してください。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949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C63A0F-B89E-4978-9EE6-EE582DD9355E}"/>
              </a:ext>
            </a:extLst>
          </p:cNvPr>
          <p:cNvSpPr/>
          <p:nvPr/>
        </p:nvSpPr>
        <p:spPr>
          <a:xfrm>
            <a:off x="304800" y="935038"/>
            <a:ext cx="10080000" cy="62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kumimoji="1" lang="ja-JP" altLang="en-US" sz="12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1D042A-B4AB-4A6C-851D-2E74ADEC0005}"/>
              </a:ext>
            </a:extLst>
          </p:cNvPr>
          <p:cNvSpPr/>
          <p:nvPr/>
        </p:nvSpPr>
        <p:spPr>
          <a:xfrm>
            <a:off x="304800" y="935038"/>
            <a:ext cx="10080000" cy="62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kumimoji="1" lang="ja-JP" altLang="en-US" sz="12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CF4283F-AAF5-4161-BD5D-2D26D072B4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409846"/>
              </p:ext>
            </p:extLst>
          </p:nvPr>
        </p:nvGraphicFramePr>
        <p:xfrm>
          <a:off x="307013" y="931638"/>
          <a:ext cx="4860000" cy="30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コスト</a:t>
                      </a:r>
                      <a:r>
                        <a:rPr kumimoji="1" lang="ja-JP" altLang="en-US" sz="12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（金銭的・人的・物的な必要コスト）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取組を実践する際に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必要になった金銭的・人的・物的なコスト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について記載してください。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176A60D-9655-4E8F-9787-3281CF0A0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53899"/>
              </p:ext>
            </p:extLst>
          </p:nvPr>
        </p:nvGraphicFramePr>
        <p:xfrm>
          <a:off x="5529228" y="933905"/>
          <a:ext cx="4860000" cy="30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連携の有無</a:t>
                      </a:r>
                      <a:r>
                        <a:rPr kumimoji="1" lang="ja-JP" altLang="en-US" sz="12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（多様な関係者との連携が図られた取組か）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多様な関係者（ステークホルダー）との連携が図られているか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について記載してください。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2BEA673-C58A-438B-B7F3-635F9C583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239987"/>
              </p:ext>
            </p:extLst>
          </p:nvPr>
        </p:nvGraphicFramePr>
        <p:xfrm>
          <a:off x="304800" y="4175038"/>
          <a:ext cx="4860000" cy="30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汎用性</a:t>
                      </a:r>
                      <a:r>
                        <a:rPr kumimoji="1" lang="ja-JP" altLang="en-US" sz="12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（他の人も実践しやすい取組か）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他の人が取組に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参加・協力しやすく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、同じ取組を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真似しやすい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ポイントについて記載してください。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BCBB775-383B-4DBD-8EE0-76FE653E1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598202"/>
              </p:ext>
            </p:extLst>
          </p:nvPr>
        </p:nvGraphicFramePr>
        <p:xfrm>
          <a:off x="5531442" y="4173905"/>
          <a:ext cx="4860000" cy="30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その他アピールポイントがあれば記載してください（任意）。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FC18DE4-E573-4E88-B778-AE43B37B9ED6}"/>
              </a:ext>
            </a:extLst>
          </p:cNvPr>
          <p:cNvSpPr/>
          <p:nvPr/>
        </p:nvSpPr>
        <p:spPr>
          <a:xfrm>
            <a:off x="-4434856" y="0"/>
            <a:ext cx="43200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■記載上の注意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記載内容は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枠内に収まるように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調整してください。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フォントは「</a:t>
            </a:r>
            <a:r>
              <a:rPr kumimoji="1" lang="en-US" altLang="ja-JP" sz="1400" dirty="0" err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」で統一してください。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作成する際は、</a:t>
            </a:r>
            <a:r>
              <a:rPr kumimoji="1"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青字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は削除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し、黒字で記載してください。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349FB07-62FB-48E6-BF66-5418B9A24A42}"/>
              </a:ext>
            </a:extLst>
          </p:cNvPr>
          <p:cNvSpPr/>
          <p:nvPr/>
        </p:nvSpPr>
        <p:spPr>
          <a:xfrm>
            <a:off x="-4434856" y="1157289"/>
            <a:ext cx="43200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■写真・図表の使用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写真・図表を使用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し、記載内容が分かりやすくなるように工夫してください。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本スライドは、今後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展示や市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への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掲載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を行う場合があります。写真・図を使用される場合には、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著作権・肖像権等の権利侵害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にならないようご注意ください。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D4ED391-A894-4B05-B843-80E59D2C8B46}"/>
              </a:ext>
            </a:extLst>
          </p:cNvPr>
          <p:cNvSpPr/>
          <p:nvPr/>
        </p:nvSpPr>
        <p:spPr>
          <a:xfrm>
            <a:off x="-4438641" y="2745466"/>
            <a:ext cx="432000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化する際の注意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名前を付けて保存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」（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F12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）から「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」形式を選択して保存してください。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345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5372BB3-CE14-4A46-940F-0D873FE117B2}"/>
              </a:ext>
            </a:extLst>
          </p:cNvPr>
          <p:cNvSpPr/>
          <p:nvPr/>
        </p:nvSpPr>
        <p:spPr>
          <a:xfrm>
            <a:off x="304800" y="935038"/>
            <a:ext cx="10080000" cy="626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18F4F98-A8F3-45F5-A058-C2989DDFA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794262"/>
              </p:ext>
            </p:extLst>
          </p:nvPr>
        </p:nvGraphicFramePr>
        <p:xfrm>
          <a:off x="302586" y="935038"/>
          <a:ext cx="4860000" cy="626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取組の成果</a:t>
                      </a:r>
                      <a:r>
                        <a:rPr kumimoji="1" lang="ja-JP" altLang="en-US" sz="12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（課題解決の程度）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576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取組を実践した結果、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課題をどの程度解決できたか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（どれくらいの成果が生じたか）について記載してください。</a:t>
                      </a:r>
                      <a:endParaRPr kumimoji="1" lang="en-US" altLang="ja-JP" sz="1400" dirty="0">
                        <a:solidFill>
                          <a:schemeClr val="accent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取組の成果が、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特定の者だけでなく、多様な関係者や広い地域に良い影響が波及するものか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についても記載してください。</a:t>
                      </a:r>
                      <a:endParaRPr kumimoji="1" lang="en-US" altLang="ja-JP" sz="1400" dirty="0">
                        <a:solidFill>
                          <a:schemeClr val="accent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AB4E643-C823-4A48-BB95-10D543520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587442"/>
              </p:ext>
            </p:extLst>
          </p:nvPr>
        </p:nvGraphicFramePr>
        <p:xfrm>
          <a:off x="5529228" y="933905"/>
          <a:ext cx="4860000" cy="626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0000">
                  <a:extLst>
                    <a:ext uri="{9D8B030D-6E8A-4147-A177-3AD203B41FA5}">
                      <a16:colId xmlns:a16="http://schemas.microsoft.com/office/drawing/2014/main" val="103785413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180000" algn="l" fontAlgn="ctr"/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今後の展望</a:t>
                      </a:r>
                      <a:endParaRPr kumimoji="1" lang="ja-JP" altLang="en-US" sz="16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92240"/>
                  </a:ext>
                </a:extLst>
              </a:tr>
              <a:tr h="5760000">
                <a:tc>
                  <a:txBody>
                    <a:bodyPr/>
                    <a:lstStyle/>
                    <a:p>
                      <a:pPr algn="just" fontAlgn="ctr"/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今後、</a:t>
                      </a:r>
                      <a:r>
                        <a:rPr kumimoji="1" lang="ja-JP" altLang="en-US" sz="1400" b="1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どのように取組を発展・進化させていくか</a:t>
                      </a:r>
                      <a:r>
                        <a:rPr kumimoji="1" lang="ja-JP" altLang="en-US" sz="1400" dirty="0">
                          <a:solidFill>
                            <a:schemeClr val="accent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、その計画などがあれば記載してください。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732112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AAF7C03-913C-4F02-AA9F-F7BBF5422F09}"/>
              </a:ext>
            </a:extLst>
          </p:cNvPr>
          <p:cNvSpPr/>
          <p:nvPr/>
        </p:nvSpPr>
        <p:spPr>
          <a:xfrm>
            <a:off x="-4434856" y="0"/>
            <a:ext cx="43200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■記載上の注意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記載内容は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枠内に収まるように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調整してください。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フォントは「</a:t>
            </a:r>
            <a:r>
              <a:rPr kumimoji="1" lang="en-US" altLang="ja-JP" sz="1400" dirty="0" err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」で統一してください。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作成する際は、</a:t>
            </a:r>
            <a:r>
              <a:rPr kumimoji="1"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青字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は削除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し、黒字で記載してください。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0946090-A84D-4A8C-9585-630293ED7DE7}"/>
              </a:ext>
            </a:extLst>
          </p:cNvPr>
          <p:cNvSpPr/>
          <p:nvPr/>
        </p:nvSpPr>
        <p:spPr>
          <a:xfrm>
            <a:off x="-4434856" y="1157289"/>
            <a:ext cx="43200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■写真・図表の使用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写真・図表を使用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し、記載内容が分かりやすくなるように工夫してください。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本スライドは、今後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展示や市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への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掲載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を行う場合があります。写真・図を使用される場合には、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著作権・肖像権等の権利侵害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にならないようご注意ください。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9081414-037A-4A51-B475-E86C39054BCA}"/>
              </a:ext>
            </a:extLst>
          </p:cNvPr>
          <p:cNvSpPr/>
          <p:nvPr/>
        </p:nvSpPr>
        <p:spPr>
          <a:xfrm>
            <a:off x="-4438641" y="2745466"/>
            <a:ext cx="432000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just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化する際の注意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4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名前を付けて保存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」（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F12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）から「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」形式を選択して保存してください。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336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883</Words>
  <PresentationFormat>ユーザー設定</PresentationFormat>
  <Paragraphs>58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BIZ UDPゴシック</vt:lpstr>
      <vt:lpstr>Meiryo UI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2022-08-16T04:33:46Z</cp:lastPrinted>
  <dcterms:created xsi:type="dcterms:W3CDTF">2022-08-15T04:49:04Z</dcterms:created>
  <dcterms:modified xsi:type="dcterms:W3CDTF">2022-08-26T01:33:37Z</dcterms:modified>
</cp:coreProperties>
</file>