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8" r:id="rId3"/>
    <p:sldId id="259" r:id="rId4"/>
    <p:sldId id="257" r:id="rId5"/>
    <p:sldId id="263" r:id="rId6"/>
    <p:sldId id="273" r:id="rId7"/>
    <p:sldId id="274" r:id="rId8"/>
    <p:sldId id="271" r:id="rId9"/>
    <p:sldId id="275" r:id="rId10"/>
    <p:sldId id="272" r:id="rId11"/>
    <p:sldId id="268" r:id="rId12"/>
    <p:sldId id="269" r:id="rId13"/>
    <p:sldId id="270" r:id="rId14"/>
    <p:sldId id="267" r:id="rId15"/>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70" d="100"/>
          <a:sy n="70" d="100"/>
        </p:scale>
        <p:origin x="6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2BF4B8B6-323D-4F7A-A6FB-1F9D8B0C17F6}"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E6C9A11-0248-4F71-A23A-99B666FB3A90}" type="slidenum">
              <a:rPr kumimoji="1" lang="ja-JP" altLang="en-US" smtClean="0"/>
              <a:t>‹#›</a:t>
            </a:fld>
            <a:endParaRPr kumimoji="1" lang="ja-JP" altLang="en-US"/>
          </a:p>
        </p:txBody>
      </p:sp>
    </p:spTree>
    <p:extLst>
      <p:ext uri="{BB962C8B-B14F-4D97-AF65-F5344CB8AC3E}">
        <p14:creationId xmlns:p14="http://schemas.microsoft.com/office/powerpoint/2010/main" val="40266465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6C9A11-0248-4F71-A23A-99B666FB3A90}" type="slidenum">
              <a:rPr kumimoji="1" lang="ja-JP" altLang="en-US" smtClean="0"/>
              <a:t>8</a:t>
            </a:fld>
            <a:endParaRPr kumimoji="1" lang="ja-JP" altLang="en-US"/>
          </a:p>
        </p:txBody>
      </p:sp>
    </p:spTree>
    <p:extLst>
      <p:ext uri="{BB962C8B-B14F-4D97-AF65-F5344CB8AC3E}">
        <p14:creationId xmlns:p14="http://schemas.microsoft.com/office/powerpoint/2010/main" val="843953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43710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416417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44211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96211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84814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133376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651255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422192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1476511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60361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CCAF3F-A7F0-4D51-87EF-6F88BCF68F3F}"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309986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CAF3F-A7F0-4D51-87EF-6F88BCF68F3F}" type="datetimeFigureOut">
              <a:rPr kumimoji="1" lang="ja-JP" altLang="en-US" smtClean="0"/>
              <a:t>2024/11/29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2D359-E373-4059-B9C5-3ED0B374B96F}" type="slidenum">
              <a:rPr kumimoji="1" lang="ja-JP" altLang="en-US" smtClean="0"/>
              <a:t>‹#›</a:t>
            </a:fld>
            <a:endParaRPr kumimoji="1" lang="ja-JP" altLang="en-US"/>
          </a:p>
        </p:txBody>
      </p:sp>
    </p:spTree>
    <p:extLst>
      <p:ext uri="{BB962C8B-B14F-4D97-AF65-F5344CB8AC3E}">
        <p14:creationId xmlns:p14="http://schemas.microsoft.com/office/powerpoint/2010/main" val="21583464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24000" y="2434748"/>
            <a:ext cx="91440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BIZ UDPゴシック" panose="020B0400000000000000" pitchFamily="50" charset="-128"/>
                <a:ea typeface="BIZ UDPゴシック" panose="020B0400000000000000" pitchFamily="50" charset="-128"/>
                <a:cs typeface="メイリオ" panose="020B0604030504040204" pitchFamily="50" charset="-128"/>
              </a:rPr>
              <a:t>企画提案の名称</a:t>
            </a:r>
            <a:endParaRPr lang="en-US" altLang="ja-JP" sz="40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 name="コンテンツ プレースホルダー 2"/>
          <p:cNvSpPr txBox="1">
            <a:spLocks/>
          </p:cNvSpPr>
          <p:nvPr/>
        </p:nvSpPr>
        <p:spPr>
          <a:xfrm>
            <a:off x="2580068" y="4720748"/>
            <a:ext cx="7559898" cy="9547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800"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本様式は、適宜、レイアウト、ページ数を変更してください。</a:t>
            </a:r>
            <a:endParaRPr lang="en-US" altLang="ja-JP" sz="1800"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l"/>
            <a:r>
              <a:rPr lang="en-US" altLang="ja-JP" sz="1800"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各ページの説明文（赤字の部分）は削除の上、作成してください。</a:t>
            </a:r>
          </a:p>
        </p:txBody>
      </p:sp>
      <p:sp>
        <p:nvSpPr>
          <p:cNvPr id="7" name="テキスト ボックス 6"/>
          <p:cNvSpPr txBox="1"/>
          <p:nvPr/>
        </p:nvSpPr>
        <p:spPr>
          <a:xfrm>
            <a:off x="1630017" y="3577748"/>
            <a:ext cx="9143999" cy="523220"/>
          </a:xfrm>
          <a:prstGeom prst="rect">
            <a:avLst/>
          </a:prstGeom>
          <a:noFill/>
        </p:spPr>
        <p:txBody>
          <a:bodyPr wrap="square" rtlCol="0">
            <a:spAutoFit/>
          </a:bodyPr>
          <a:lstStyle/>
          <a:p>
            <a:pPr algn="ctr"/>
            <a:r>
              <a:rPr lang="ja-JP" altLang="en-US" sz="2800" dirty="0">
                <a:latin typeface="BIZ UDPゴシック" panose="020B0400000000000000" pitchFamily="50" charset="-128"/>
                <a:ea typeface="BIZ UDPゴシック" panose="020B0400000000000000" pitchFamily="50" charset="-128"/>
                <a:cs typeface="メイリオ" panose="020B0604030504040204" pitchFamily="50" charset="-128"/>
              </a:rPr>
              <a:t>○○○○（提案者名）</a:t>
            </a:r>
          </a:p>
        </p:txBody>
      </p:sp>
    </p:spTree>
    <p:extLst>
      <p:ext uri="{BB962C8B-B14F-4D97-AF65-F5344CB8AC3E}">
        <p14:creationId xmlns:p14="http://schemas.microsoft.com/office/powerpoint/2010/main" val="34051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4647DE77-CC57-40D8-A249-41434BC981AC}"/>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b="1" dirty="0">
                <a:latin typeface="BIZ UDPゴシック" panose="020B0400000000000000" pitchFamily="50" charset="-128"/>
                <a:ea typeface="BIZ UDPゴシック" panose="020B0400000000000000" pitchFamily="50" charset="-128"/>
              </a:rPr>
              <a:t>４</a:t>
            </a:r>
            <a:r>
              <a:rPr lang="en-US" altLang="ja-JP" sz="3200" b="1" dirty="0">
                <a:latin typeface="BIZ UDPゴシック" panose="020B0400000000000000" pitchFamily="50" charset="-128"/>
                <a:ea typeface="BIZ UDPゴシック" panose="020B0400000000000000" pitchFamily="50" charset="-128"/>
              </a:rPr>
              <a:t>-</a:t>
            </a:r>
            <a:r>
              <a:rPr lang="ja-JP" altLang="en-US" sz="3200" b="1" dirty="0">
                <a:latin typeface="BIZ UDPゴシック" panose="020B0400000000000000" pitchFamily="50" charset="-128"/>
                <a:ea typeface="BIZ UDPゴシック" panose="020B0400000000000000" pitchFamily="50" charset="-128"/>
              </a:rPr>
              <a:t>５</a:t>
            </a:r>
            <a:r>
              <a:rPr lang="ja-JP" altLang="ja-JP" sz="3200" b="1" dirty="0">
                <a:latin typeface="BIZ UDPゴシック" panose="020B0400000000000000" pitchFamily="50" charset="-128"/>
                <a:ea typeface="BIZ UDPゴシック" panose="020B0400000000000000" pitchFamily="50" charset="-128"/>
              </a:rPr>
              <a:t>．</a:t>
            </a:r>
            <a:r>
              <a:rPr lang="ja-JP" altLang="en-US" sz="3200" b="1" dirty="0">
                <a:latin typeface="BIZ UDPゴシック" panose="020B0400000000000000" pitchFamily="50" charset="-128"/>
                <a:ea typeface="BIZ UDPゴシック" panose="020B0400000000000000" pitchFamily="50" charset="-128"/>
              </a:rPr>
              <a:t>　データ連携基盤を活用する上での安全対策</a:t>
            </a:r>
            <a:endPar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id="{7F4E66A0-5912-463D-8826-1AFAB76FCDAB}"/>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66400" indent="-126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・データ連携基盤の活用利用する上で想定されるリスクについて、</a:t>
            </a: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4-3.</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に記載の設計のどの部分で生じることが想定されるのかを明らかにし、記載してください。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266400" indent="-126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・想定したリスクに対し講ずるべき安全対策等について記載してください。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E47FE9FD-D7E3-41E5-B30A-5E56C88F0DA2}"/>
              </a:ext>
            </a:extLst>
          </p:cNvPr>
          <p:cNvSpPr txBox="1">
            <a:spLocks/>
          </p:cNvSpPr>
          <p:nvPr/>
        </p:nvSpPr>
        <p:spPr>
          <a:xfrm>
            <a:off x="9131300" y="6392862"/>
            <a:ext cx="29337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9473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08FEB4CD-FE0B-45DD-8A34-9ED9A070F06E}"/>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５．　社会実装可能性・地域課題解決効果</a:t>
            </a:r>
          </a:p>
        </p:txBody>
      </p:sp>
      <p:sp>
        <p:nvSpPr>
          <p:cNvPr id="8" name="コンテンツ プレースホルダー 2">
            <a:extLst>
              <a:ext uri="{FF2B5EF4-FFF2-40B4-BE49-F238E27FC236}">
                <a16:creationId xmlns:a16="http://schemas.microsoft.com/office/drawing/2014/main" id="{D64242F2-A236-4529-B8B1-650F997F5768}"/>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・どのように製品・サービスをつくば市でビジネスとして自走させるか記載してください。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・既存データの活用だけでなく、提供した製品・サービスからデータの還流や再利用の見通しを記載してください。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・社会実装上で想定される課題に対し、どのような対処をしていくか記載してください。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・製品・サービスが社会実装されることで、つくば市の課題がどのように解決されるか記載してください。</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特に、複数分野にわたって効果が期待される場合は、期待される効果を具体的に記載してください。</a:t>
            </a:r>
          </a:p>
        </p:txBody>
      </p:sp>
      <p:sp>
        <p:nvSpPr>
          <p:cNvPr id="5" name="コンテンツ プレースホルダー 2">
            <a:extLst>
              <a:ext uri="{FF2B5EF4-FFF2-40B4-BE49-F238E27FC236}">
                <a16:creationId xmlns:a16="http://schemas.microsoft.com/office/drawing/2014/main" id="{29BDA8AF-91B2-44A9-BA46-44B9829CA439}"/>
              </a:ext>
            </a:extLst>
          </p:cNvPr>
          <p:cNvSpPr txBox="1">
            <a:spLocks/>
          </p:cNvSpPr>
          <p:nvPr/>
        </p:nvSpPr>
        <p:spPr>
          <a:xfrm>
            <a:off x="9861452" y="6161649"/>
            <a:ext cx="2203548" cy="6122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en-US" altLang="ja-JP" sz="1800" b="1" dirty="0">
              <a:solidFill>
                <a:srgbClr val="0070C0"/>
              </a:solidFill>
              <a:latin typeface="BIZ UDPゴシック" panose="020B0400000000000000" pitchFamily="50" charset="-128"/>
              <a:ea typeface="BIZ UDPゴシック" panose="020B0400000000000000" pitchFamily="50" charset="-128"/>
            </a:endParaRPr>
          </a:p>
          <a:p>
            <a:pPr algn="r">
              <a:lnSpc>
                <a:spcPct val="100000"/>
              </a:lnSpc>
              <a:spcBef>
                <a:spcPts val="300"/>
              </a:spcBef>
            </a:pPr>
            <a:r>
              <a:rPr lang="en-US" altLang="ja-JP" sz="1200" b="1" dirty="0">
                <a:solidFill>
                  <a:srgbClr val="0070C0"/>
                </a:solidFill>
                <a:latin typeface="BIZ UDPゴシック" panose="020B0400000000000000" pitchFamily="50" charset="-128"/>
                <a:ea typeface="BIZ UDPゴシック" panose="020B0400000000000000" pitchFamily="50" charset="-128"/>
              </a:rPr>
              <a:t>※</a:t>
            </a:r>
            <a:r>
              <a:rPr lang="ja-JP" altLang="en-US" sz="1200" b="1" dirty="0">
                <a:solidFill>
                  <a:srgbClr val="0070C0"/>
                </a:solidFill>
                <a:latin typeface="BIZ UDPゴシック" panose="020B0400000000000000" pitchFamily="50" charset="-128"/>
                <a:ea typeface="BIZ UDPゴシック" panose="020B0400000000000000" pitchFamily="50" charset="-128"/>
              </a:rPr>
              <a:t>データ連携基盤部門は任意</a:t>
            </a:r>
            <a:endParaRPr lang="ja-JP" altLang="ja-JP" sz="12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48508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F0C64EA-3BBA-475C-8ECC-87384ACFC1ED}"/>
              </a:ext>
            </a:extLst>
          </p:cNvPr>
          <p:cNvSpPr txBox="1">
            <a:spLocks/>
          </p:cNvSpPr>
          <p:nvPr/>
        </p:nvSpPr>
        <p:spPr>
          <a:xfrm>
            <a:off x="155999" y="210508"/>
            <a:ext cx="11879999"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６．　トライアルの成果目標と今後の展開　</a:t>
            </a:r>
          </a:p>
        </p:txBody>
      </p:sp>
      <p:sp>
        <p:nvSpPr>
          <p:cNvPr id="8" name="コンテンツ プレースホルダー 2">
            <a:extLst>
              <a:ext uri="{FF2B5EF4-FFF2-40B4-BE49-F238E27FC236}">
                <a16:creationId xmlns:a16="http://schemas.microsoft.com/office/drawing/2014/main" id="{CDFED554-15A3-4436-8541-DFA115E7F233}"/>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・トライアルの実施により、どのような成果を目標とするのか、また、次のステップとして今後５年間の大まかな展開</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（資金調達、製品・サービス等の販路拡大・販売見込等）についてどのように考えているか。</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「３　市場・事業化の可能性とロードマップ」との整合を踏まえて記載してください。</a:t>
            </a: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・現行法が改正されることにより、製品・サービス等がより効果的に発揮される可能性がある場合、規制緩和・改正を</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要望したい法規制と要望内容を記載してください。</a:t>
            </a:r>
          </a:p>
        </p:txBody>
      </p:sp>
      <p:sp>
        <p:nvSpPr>
          <p:cNvPr id="9" name="コンテンツ プレースホルダー 2">
            <a:extLst>
              <a:ext uri="{FF2B5EF4-FFF2-40B4-BE49-F238E27FC236}">
                <a16:creationId xmlns:a16="http://schemas.microsoft.com/office/drawing/2014/main" id="{C645AE25-F034-41B3-AF75-F53C6CAC7722}"/>
              </a:ext>
            </a:extLst>
          </p:cNvPr>
          <p:cNvSpPr txBox="1">
            <a:spLocks/>
          </p:cNvSpPr>
          <p:nvPr/>
        </p:nvSpPr>
        <p:spPr>
          <a:xfrm>
            <a:off x="7973100" y="6392862"/>
            <a:ext cx="40919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a:t>
            </a: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　</a:t>
            </a:r>
            <a:r>
              <a:rPr lang="ja-JP" altLang="ja-JP" sz="1800" b="1" dirty="0">
                <a:solidFill>
                  <a:srgbClr val="0070C0"/>
                </a:solidFill>
                <a:latin typeface="BIZ UDPゴシック" panose="020B0400000000000000" pitchFamily="50" charset="-128"/>
                <a:ea typeface="BIZ UDPゴシック" panose="020B0400000000000000" pitchFamily="50" charset="-128"/>
              </a:rPr>
              <a:t>共通</a:t>
            </a:r>
            <a:r>
              <a:rPr lang="ja-JP" altLang="en-US" sz="1800" b="1" dirty="0">
                <a:solidFill>
                  <a:srgbClr val="0070C0"/>
                </a:solidFill>
                <a:latin typeface="BIZ UDPゴシック" panose="020B0400000000000000" pitchFamily="50" charset="-128"/>
                <a:ea typeface="BIZ UDPゴシック" panose="020B0400000000000000" pitchFamily="50" charset="-128"/>
              </a:rPr>
              <a:t>）</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74301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0F1F0663-B95F-4F0C-8F5E-9E27F9F9B56B}"/>
              </a:ext>
            </a:extLst>
          </p:cNvPr>
          <p:cNvSpPr txBox="1">
            <a:spLocks/>
          </p:cNvSpPr>
          <p:nvPr/>
        </p:nvSpPr>
        <p:spPr>
          <a:xfrm>
            <a:off x="155999" y="210508"/>
            <a:ext cx="11879999"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７．　想定されるリスクと安全対策</a:t>
            </a:r>
          </a:p>
        </p:txBody>
      </p:sp>
      <p:sp>
        <p:nvSpPr>
          <p:cNvPr id="8" name="コンテンツ プレースホルダー 2">
            <a:extLst>
              <a:ext uri="{FF2B5EF4-FFF2-40B4-BE49-F238E27FC236}">
                <a16:creationId xmlns:a16="http://schemas.microsoft.com/office/drawing/2014/main" id="{6405CFD4-9F56-452E-AFB6-B33D67ECC87D}"/>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・個人情報の取り扱いの有無　		□あり</a:t>
            </a: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□なし</a:t>
            </a:r>
          </a:p>
          <a:p>
            <a:pPr marL="127000" indent="-127000" algn="l">
              <a:lnSpc>
                <a:spcPct val="100000"/>
              </a:lnSpc>
              <a:spcBef>
                <a:spcPts val="0"/>
              </a:spcBef>
            </a:pP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・外部システムとのネットワーク接続</a:t>
            </a: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	□あり　</a:t>
            </a: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□なし</a:t>
            </a:r>
            <a:endParaRPr lang="ja-JP" altLang="en-US" sz="1800" b="1" dirty="0">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・トライアルの実施において、想定されるリスクと安全対策について具体的に記載ください。</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特に、上記チェックボックスで「あり」にチェックを入れた場合は、情報リスクに対する安全対策について必ず記載してください。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・（データ連携基盤部門の提案者のみ）データ連携基盤に係るリスク以外で、製品・サービスのトライアルを実施するにあたり想定されるリスクを中心に記載してください。</a:t>
            </a:r>
          </a:p>
        </p:txBody>
      </p:sp>
      <p:sp>
        <p:nvSpPr>
          <p:cNvPr id="9" name="コンテンツ プレースホルダー 2">
            <a:extLst>
              <a:ext uri="{FF2B5EF4-FFF2-40B4-BE49-F238E27FC236}">
                <a16:creationId xmlns:a16="http://schemas.microsoft.com/office/drawing/2014/main" id="{E119D088-76A5-4562-8254-DE9AA5EE0B86}"/>
              </a:ext>
            </a:extLst>
          </p:cNvPr>
          <p:cNvSpPr txBox="1">
            <a:spLocks/>
          </p:cNvSpPr>
          <p:nvPr/>
        </p:nvSpPr>
        <p:spPr>
          <a:xfrm>
            <a:off x="7973100" y="6392862"/>
            <a:ext cx="40919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a:t>
            </a: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　</a:t>
            </a:r>
            <a:r>
              <a:rPr lang="ja-JP" altLang="ja-JP" sz="1800" b="1" dirty="0">
                <a:solidFill>
                  <a:srgbClr val="0070C0"/>
                </a:solidFill>
                <a:latin typeface="BIZ UDPゴシック" panose="020B0400000000000000" pitchFamily="50" charset="-128"/>
                <a:ea typeface="BIZ UDPゴシック" panose="020B0400000000000000" pitchFamily="50" charset="-128"/>
              </a:rPr>
              <a:t>共通</a:t>
            </a:r>
            <a:r>
              <a:rPr lang="ja-JP" altLang="en-US" sz="1800" b="1" dirty="0">
                <a:solidFill>
                  <a:srgbClr val="0070C0"/>
                </a:solidFill>
                <a:latin typeface="BIZ UDPゴシック" panose="020B0400000000000000" pitchFamily="50" charset="-128"/>
                <a:ea typeface="BIZ UDPゴシック" panose="020B0400000000000000" pitchFamily="50" charset="-128"/>
              </a:rPr>
              <a:t>）</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57826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6431310-7B98-4B9D-BB89-9FE2C991DEFE}"/>
              </a:ext>
            </a:extLst>
          </p:cNvPr>
          <p:cNvSpPr txBox="1">
            <a:spLocks/>
          </p:cNvSpPr>
          <p:nvPr/>
        </p:nvSpPr>
        <p:spPr>
          <a:xfrm>
            <a:off x="155999" y="210508"/>
            <a:ext cx="11879999"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８．　市に求める支援等</a:t>
            </a:r>
          </a:p>
        </p:txBody>
      </p:sp>
      <p:sp>
        <p:nvSpPr>
          <p:cNvPr id="8" name="コンテンツ プレースホルダー 2">
            <a:extLst>
              <a:ext uri="{FF2B5EF4-FFF2-40B4-BE49-F238E27FC236}">
                <a16:creationId xmlns:a16="http://schemas.microsoft.com/office/drawing/2014/main" id="{10D41A5A-A884-444C-920B-BE3993A83AA1}"/>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・モニターの募集周知を期待する場合は、モニター要件や規模について記載してください。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・トライアルの場所の提供や調整協力を期待する場合は、具体的な施設や必要な備品等について記載してください。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・その他トライアルの実施にあたり市に支援を期待することがありましたら御記載ください。</a:t>
            </a:r>
            <a:endPar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E05E3004-C3F7-4186-AAF9-623564AC81D6}"/>
              </a:ext>
            </a:extLst>
          </p:cNvPr>
          <p:cNvSpPr txBox="1">
            <a:spLocks/>
          </p:cNvSpPr>
          <p:nvPr/>
        </p:nvSpPr>
        <p:spPr>
          <a:xfrm>
            <a:off x="7973100" y="6392862"/>
            <a:ext cx="40919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a:t>
            </a: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　</a:t>
            </a:r>
            <a:r>
              <a:rPr lang="ja-JP" altLang="ja-JP" sz="1800" b="1" dirty="0">
                <a:solidFill>
                  <a:srgbClr val="0070C0"/>
                </a:solidFill>
                <a:latin typeface="BIZ UDPゴシック" panose="020B0400000000000000" pitchFamily="50" charset="-128"/>
                <a:ea typeface="BIZ UDPゴシック" panose="020B0400000000000000" pitchFamily="50" charset="-128"/>
              </a:rPr>
              <a:t>共通</a:t>
            </a:r>
            <a:r>
              <a:rPr lang="ja-JP" altLang="en-US" sz="1800" b="1" dirty="0">
                <a:solidFill>
                  <a:srgbClr val="0070C0"/>
                </a:solidFill>
                <a:latin typeface="BIZ UDPゴシック" panose="020B0400000000000000" pitchFamily="50" charset="-128"/>
                <a:ea typeface="BIZ UDPゴシック" panose="020B0400000000000000" pitchFamily="50" charset="-128"/>
              </a:rPr>
              <a:t>）</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3728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１．　実現しようとする未来社会と先端的技術等　</a:t>
            </a:r>
          </a:p>
        </p:txBody>
      </p:sp>
      <p:sp>
        <p:nvSpPr>
          <p:cNvPr id="6" name="コンテンツ プレースホルダー 2"/>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・本トライアルでどのような技術・サービスを活用し、どのような未来社会の実現に貢献するか、記載してください。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6000" indent="-126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・市内への効果、インパクトに加えて、国の成長や世界的課題解決など、社会的、経済的にどれくらい大きな効果が</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期待できるか記載してください</a:t>
            </a:r>
            <a:r>
              <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 name="コンテンツ プレースホルダー 2">
            <a:extLst>
              <a:ext uri="{FF2B5EF4-FFF2-40B4-BE49-F238E27FC236}">
                <a16:creationId xmlns:a16="http://schemas.microsoft.com/office/drawing/2014/main" id="{372C08EE-EC6C-411E-B922-8296EE511A72}"/>
              </a:ext>
            </a:extLst>
          </p:cNvPr>
          <p:cNvSpPr txBox="1">
            <a:spLocks/>
          </p:cNvSpPr>
          <p:nvPr/>
        </p:nvSpPr>
        <p:spPr>
          <a:xfrm>
            <a:off x="7973100" y="6392862"/>
            <a:ext cx="40919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a:t>
            </a: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　</a:t>
            </a:r>
            <a:r>
              <a:rPr lang="ja-JP" altLang="ja-JP" sz="1800" b="1" dirty="0">
                <a:solidFill>
                  <a:srgbClr val="0070C0"/>
                </a:solidFill>
                <a:latin typeface="BIZ UDPゴシック" panose="020B0400000000000000" pitchFamily="50" charset="-128"/>
                <a:ea typeface="BIZ UDPゴシック" panose="020B0400000000000000" pitchFamily="50" charset="-128"/>
              </a:rPr>
              <a:t>共通</a:t>
            </a:r>
            <a:r>
              <a:rPr lang="ja-JP" altLang="en-US" sz="1800" b="1" dirty="0">
                <a:solidFill>
                  <a:srgbClr val="0070C0"/>
                </a:solidFill>
                <a:latin typeface="BIZ UDPゴシック" panose="020B0400000000000000" pitchFamily="50" charset="-128"/>
                <a:ea typeface="BIZ UDPゴシック" panose="020B0400000000000000" pitchFamily="50" charset="-128"/>
              </a:rPr>
              <a:t>）</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0366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8D496E6F-3842-48C2-8690-7B3CBCEDBE77}"/>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２．　新規性・先駆性</a:t>
            </a:r>
          </a:p>
        </p:txBody>
      </p:sp>
      <p:sp>
        <p:nvSpPr>
          <p:cNvPr id="10" name="コンテンツ プレースホルダー 2">
            <a:extLst>
              <a:ext uri="{FF2B5EF4-FFF2-40B4-BE49-F238E27FC236}">
                <a16:creationId xmlns:a16="http://schemas.microsoft.com/office/drawing/2014/main" id="{931FC14F-A074-4618-9731-AB9A65B99A91}"/>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・トライアルを通じて将来的に社会実装が想定される製品・サービス等が、現存する類似のものと比較し、</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技術的・アイデア的にどのように新規性・先駆性があるか記載してください。</a:t>
            </a:r>
          </a:p>
        </p:txBody>
      </p:sp>
      <p:sp>
        <p:nvSpPr>
          <p:cNvPr id="11" name="コンテンツ プレースホルダー 2">
            <a:extLst>
              <a:ext uri="{FF2B5EF4-FFF2-40B4-BE49-F238E27FC236}">
                <a16:creationId xmlns:a16="http://schemas.microsoft.com/office/drawing/2014/main" id="{1F38B44F-CF2C-46A3-9D61-0218C46D6837}"/>
              </a:ext>
            </a:extLst>
          </p:cNvPr>
          <p:cNvSpPr txBox="1">
            <a:spLocks/>
          </p:cNvSpPr>
          <p:nvPr/>
        </p:nvSpPr>
        <p:spPr>
          <a:xfrm>
            <a:off x="9861452" y="6161649"/>
            <a:ext cx="2203548" cy="6122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en-US" altLang="ja-JP" sz="1800" b="1" dirty="0">
              <a:solidFill>
                <a:srgbClr val="0070C0"/>
              </a:solidFill>
              <a:latin typeface="BIZ UDPゴシック" panose="020B0400000000000000" pitchFamily="50" charset="-128"/>
              <a:ea typeface="BIZ UDPゴシック" panose="020B0400000000000000" pitchFamily="50" charset="-128"/>
            </a:endParaRPr>
          </a:p>
          <a:p>
            <a:pPr algn="r">
              <a:lnSpc>
                <a:spcPct val="100000"/>
              </a:lnSpc>
              <a:spcBef>
                <a:spcPts val="300"/>
              </a:spcBef>
            </a:pPr>
            <a:r>
              <a:rPr lang="en-US" altLang="ja-JP" sz="1200" b="1" dirty="0">
                <a:solidFill>
                  <a:srgbClr val="0070C0"/>
                </a:solidFill>
                <a:latin typeface="BIZ UDPゴシック" panose="020B0400000000000000" pitchFamily="50" charset="-128"/>
                <a:ea typeface="BIZ UDPゴシック" panose="020B0400000000000000" pitchFamily="50" charset="-128"/>
              </a:rPr>
              <a:t>※</a:t>
            </a:r>
            <a:r>
              <a:rPr lang="ja-JP" altLang="en-US" sz="1200" b="1" dirty="0">
                <a:solidFill>
                  <a:srgbClr val="0070C0"/>
                </a:solidFill>
                <a:latin typeface="BIZ UDPゴシック" panose="020B0400000000000000" pitchFamily="50" charset="-128"/>
                <a:ea typeface="BIZ UDPゴシック" panose="020B0400000000000000" pitchFamily="50" charset="-128"/>
              </a:rPr>
              <a:t>データ連携基盤部門は任意</a:t>
            </a:r>
            <a:endParaRPr lang="ja-JP" altLang="ja-JP" sz="12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9471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62932301-ECBD-4E0A-87FD-12CBDA40ABCD}"/>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３．　市場・事業化可能性とロードマップ　</a:t>
            </a:r>
          </a:p>
        </p:txBody>
      </p:sp>
      <p:sp>
        <p:nvSpPr>
          <p:cNvPr id="10" name="コンテンツ プレースホルダー 2">
            <a:extLst>
              <a:ext uri="{FF2B5EF4-FFF2-40B4-BE49-F238E27FC236}">
                <a16:creationId xmlns:a16="http://schemas.microsoft.com/office/drawing/2014/main" id="{C13B9727-7D2F-4679-B169-3CACFFF80A35}"/>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・利用者ニーズ・社会的需要の調査結果を示してください。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・市場・事業化までのロードマップを示し、今回のトライアルは、ロードマップのどの時点を対象とするのかを</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明確にしてください。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・国内外へのビジネスの可能性等をイメージし、明記してください。</a:t>
            </a:r>
          </a:p>
        </p:txBody>
      </p:sp>
      <p:sp>
        <p:nvSpPr>
          <p:cNvPr id="5" name="コンテンツ プレースホルダー 2">
            <a:extLst>
              <a:ext uri="{FF2B5EF4-FFF2-40B4-BE49-F238E27FC236}">
                <a16:creationId xmlns:a16="http://schemas.microsoft.com/office/drawing/2014/main" id="{40CE5894-6455-4EC5-86F0-58A826A6E96C}"/>
              </a:ext>
            </a:extLst>
          </p:cNvPr>
          <p:cNvSpPr txBox="1">
            <a:spLocks/>
          </p:cNvSpPr>
          <p:nvPr/>
        </p:nvSpPr>
        <p:spPr>
          <a:xfrm>
            <a:off x="9861452" y="6161649"/>
            <a:ext cx="2203548" cy="6122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en-US" altLang="ja-JP" sz="1800" b="1" dirty="0">
              <a:solidFill>
                <a:srgbClr val="0070C0"/>
              </a:solidFill>
              <a:latin typeface="BIZ UDPゴシック" panose="020B0400000000000000" pitchFamily="50" charset="-128"/>
              <a:ea typeface="BIZ UDPゴシック" panose="020B0400000000000000" pitchFamily="50" charset="-128"/>
            </a:endParaRPr>
          </a:p>
          <a:p>
            <a:pPr algn="r">
              <a:lnSpc>
                <a:spcPct val="100000"/>
              </a:lnSpc>
              <a:spcBef>
                <a:spcPts val="300"/>
              </a:spcBef>
            </a:pPr>
            <a:r>
              <a:rPr lang="en-US" altLang="ja-JP" sz="1200" b="1" dirty="0">
                <a:solidFill>
                  <a:srgbClr val="0070C0"/>
                </a:solidFill>
                <a:latin typeface="BIZ UDPゴシック" panose="020B0400000000000000" pitchFamily="50" charset="-128"/>
                <a:ea typeface="BIZ UDPゴシック" panose="020B0400000000000000" pitchFamily="50" charset="-128"/>
              </a:rPr>
              <a:t>※</a:t>
            </a:r>
            <a:r>
              <a:rPr lang="ja-JP" altLang="en-US" sz="1200" b="1" dirty="0">
                <a:solidFill>
                  <a:srgbClr val="0070C0"/>
                </a:solidFill>
                <a:latin typeface="BIZ UDPゴシック" panose="020B0400000000000000" pitchFamily="50" charset="-128"/>
                <a:ea typeface="BIZ UDPゴシック" panose="020B0400000000000000" pitchFamily="50" charset="-128"/>
              </a:rPr>
              <a:t>データ連携基盤部門は任意</a:t>
            </a:r>
            <a:endParaRPr lang="ja-JP" altLang="ja-JP" sz="12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9306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26856ADB-DB8F-44EB-B952-8C8E468ADE0A}"/>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４．　つくば市で行いたいトライアルの詳細</a:t>
            </a:r>
          </a:p>
        </p:txBody>
      </p:sp>
      <p:sp>
        <p:nvSpPr>
          <p:cNvPr id="8" name="コンテンツ プレースホルダー 2">
            <a:extLst>
              <a:ext uri="{FF2B5EF4-FFF2-40B4-BE49-F238E27FC236}">
                <a16:creationId xmlns:a16="http://schemas.microsoft.com/office/drawing/2014/main" id="{2EED3B10-5779-43B2-877F-44041768D31F}"/>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・どのようなトライアルを行うのか、計画を記載してください。</a:t>
            </a: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・トライアルを実施したい場所、必要なモニター、実施期間・回数、実施体制（組織、スタッフ、役割分担）費用等を</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具体的に記載してください。</a:t>
            </a:r>
          </a:p>
        </p:txBody>
      </p:sp>
      <p:sp>
        <p:nvSpPr>
          <p:cNvPr id="9" name="コンテンツ プレースホルダー 2">
            <a:extLst>
              <a:ext uri="{FF2B5EF4-FFF2-40B4-BE49-F238E27FC236}">
                <a16:creationId xmlns:a16="http://schemas.microsoft.com/office/drawing/2014/main" id="{76C39E71-29A8-448E-9F7C-5A537F178B02}"/>
              </a:ext>
            </a:extLst>
          </p:cNvPr>
          <p:cNvSpPr txBox="1">
            <a:spLocks/>
          </p:cNvSpPr>
          <p:nvPr/>
        </p:nvSpPr>
        <p:spPr>
          <a:xfrm>
            <a:off x="7973100" y="6392862"/>
            <a:ext cx="40919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（一般部門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8348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26856ADB-DB8F-44EB-B952-8C8E468ADE0A}"/>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４</a:t>
            </a:r>
            <a:r>
              <a:rPr lang="en-US" altLang="ja-JP" sz="32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１．　つくば市で行いたいトライアルの詳細</a:t>
            </a:r>
          </a:p>
        </p:txBody>
      </p:sp>
      <p:sp>
        <p:nvSpPr>
          <p:cNvPr id="8" name="コンテンツ プレースホルダー 2">
            <a:extLst>
              <a:ext uri="{FF2B5EF4-FFF2-40B4-BE49-F238E27FC236}">
                <a16:creationId xmlns:a16="http://schemas.microsoft.com/office/drawing/2014/main" id="{2EED3B10-5779-43B2-877F-44041768D31F}"/>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27000" indent="-127000" algn="r">
              <a:lnSpc>
                <a:spcPct val="100000"/>
              </a:lnSpc>
              <a:spcBef>
                <a:spcPts val="0"/>
              </a:spcBef>
            </a:pPr>
            <a:r>
              <a:rPr lang="en-US" altLang="ja-JP" sz="16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6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「データ連携基盤」については、実施要項</a:t>
            </a:r>
            <a:r>
              <a:rPr lang="en-US" altLang="ja-JP" sz="16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p.2</a:t>
            </a:r>
            <a:r>
              <a:rPr lang="ja-JP" altLang="en-US" sz="16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参照</a:t>
            </a:r>
            <a:endParaRPr lang="en-US" altLang="ja-JP" sz="16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・データ連携基盤を活用し、どのようなトライアルを行うのか記載してください。</a:t>
            </a:r>
          </a:p>
          <a:p>
            <a:pPr marL="127000" indent="-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・トライアルを実施したい場所、必要なモニター、実施期間・回数、実施体制（組織、スタッフ、役割分担）費用等を</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具体的に記載してください。</a:t>
            </a:r>
          </a:p>
        </p:txBody>
      </p:sp>
      <p:sp>
        <p:nvSpPr>
          <p:cNvPr id="9" name="コンテンツ プレースホルダー 2">
            <a:extLst>
              <a:ext uri="{FF2B5EF4-FFF2-40B4-BE49-F238E27FC236}">
                <a16:creationId xmlns:a16="http://schemas.microsoft.com/office/drawing/2014/main" id="{76C39E71-29A8-448E-9F7C-5A537F178B02}"/>
              </a:ext>
            </a:extLst>
          </p:cNvPr>
          <p:cNvSpPr txBox="1">
            <a:spLocks/>
          </p:cNvSpPr>
          <p:nvPr/>
        </p:nvSpPr>
        <p:spPr>
          <a:xfrm>
            <a:off x="9144000" y="6392862"/>
            <a:ext cx="29210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03716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D490B543-0079-4536-917A-A32C15ECD8E2}"/>
              </a:ext>
            </a:extLst>
          </p:cNvPr>
          <p:cNvSpPr txBox="1">
            <a:spLocks/>
          </p:cNvSpPr>
          <p:nvPr/>
        </p:nvSpPr>
        <p:spPr>
          <a:xfrm>
            <a:off x="156000" y="210508"/>
            <a:ext cx="11909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４</a:t>
            </a:r>
            <a:r>
              <a:rPr lang="en-US" altLang="ja-JP" sz="32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２．　データ連携の実現可能性とスケジュール</a:t>
            </a:r>
          </a:p>
        </p:txBody>
      </p:sp>
      <p:sp>
        <p:nvSpPr>
          <p:cNvPr id="8" name="コンテンツ プレースホルダー 2">
            <a:extLst>
              <a:ext uri="{FF2B5EF4-FFF2-40B4-BE49-F238E27FC236}">
                <a16:creationId xmlns:a16="http://schemas.microsoft.com/office/drawing/2014/main" id="{355641F5-5803-42DF-9EDA-F79803D5EE88}"/>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66400" indent="-126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・トライアルの実現までに必要な開発や関係者調整等のスケジュールを示してください。</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特に、提案者が保有していないデータを活用する場合は、当該データの提供者との調整状況や見通しについて</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266400" indent="-126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・市場・事業化までのロードマップを示し、今回のトライアルは、ロードマップのどの時点を対象とするのかを</a:t>
            </a:r>
            <a:b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明確にしてください。</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特に、段階的に社会実装を目指す場合は、社会実装までのステップを明示してください。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266400" indent="-126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・データを連携させる上での懸念点・留意事項がある場合は、記載してください。</a:t>
            </a:r>
          </a:p>
          <a:p>
            <a:pPr marL="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・どのように製品・サービスをつくば市でビジネスとして自走させるかをロードマップに記載してください。</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・国内外や他分野への横展開などの計画を記載してください。</a:t>
            </a:r>
          </a:p>
        </p:txBody>
      </p:sp>
      <p:sp>
        <p:nvSpPr>
          <p:cNvPr id="9" name="コンテンツ プレースホルダー 2">
            <a:extLst>
              <a:ext uri="{FF2B5EF4-FFF2-40B4-BE49-F238E27FC236}">
                <a16:creationId xmlns:a16="http://schemas.microsoft.com/office/drawing/2014/main" id="{1FD33405-7D58-4654-96C6-FB631754C721}"/>
              </a:ext>
            </a:extLst>
          </p:cNvPr>
          <p:cNvSpPr txBox="1">
            <a:spLocks/>
          </p:cNvSpPr>
          <p:nvPr/>
        </p:nvSpPr>
        <p:spPr>
          <a:xfrm>
            <a:off x="9116704" y="6392862"/>
            <a:ext cx="2948296"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210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D490B543-0079-4536-917A-A32C15ECD8E2}"/>
              </a:ext>
            </a:extLst>
          </p:cNvPr>
          <p:cNvSpPr txBox="1">
            <a:spLocks/>
          </p:cNvSpPr>
          <p:nvPr/>
        </p:nvSpPr>
        <p:spPr>
          <a:xfrm>
            <a:off x="156000" y="210508"/>
            <a:ext cx="11909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４</a:t>
            </a:r>
            <a:r>
              <a:rPr lang="en-US" altLang="ja-JP" sz="32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rPr>
              <a:t>３．　データ連携の具体的な設計と調整状況</a:t>
            </a:r>
          </a:p>
        </p:txBody>
      </p:sp>
      <p:sp>
        <p:nvSpPr>
          <p:cNvPr id="8" name="コンテンツ プレースホルダー 2">
            <a:extLst>
              <a:ext uri="{FF2B5EF4-FFF2-40B4-BE49-F238E27FC236}">
                <a16:creationId xmlns:a16="http://schemas.microsoft.com/office/drawing/2014/main" id="{355641F5-5803-42DF-9EDA-F79803D5EE88}"/>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66700" indent="-125413"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連携基盤を活用することにより、トライアルを行う製品・サービス等が、技術的・アイデア的に現存する類似の製品・サービスと比較し、どのような点で新規性・先駆性があるのか記載してください。</a:t>
            </a:r>
          </a:p>
          <a:p>
            <a:pPr marL="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・以下の項目をすべて網羅し、データ連携の具体的な設計と調整状況について記載してください。</a:t>
            </a:r>
          </a:p>
          <a:p>
            <a:pPr marL="3175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1</a:t>
            </a:r>
            <a:r>
              <a:rPr lang="ja-JP" altLang="en-US" sz="1800" b="1" dirty="0" err="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連携予定のデータ保有者</a:t>
            </a:r>
          </a:p>
          <a:p>
            <a:pPr marL="3168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2</a:t>
            </a:r>
            <a:r>
              <a:rPr lang="ja-JP" altLang="en-US" sz="1800" b="1" dirty="0" err="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連携方法（データ連携基盤への接続元、参照・取得の別など）</a:t>
            </a:r>
          </a:p>
          <a:p>
            <a:pPr marL="3168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3</a:t>
            </a:r>
            <a:r>
              <a:rPr lang="ja-JP" altLang="en-US" sz="1800" b="1" dirty="0" err="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連携するデータ項目</a:t>
            </a:r>
          </a:p>
          <a:p>
            <a:pPr marL="5842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つくば市のデータ（オープンデータ、研究機関、民間事業者等が保有するデータ）の活用を検討すること。</a:t>
            </a:r>
          </a:p>
          <a:p>
            <a:pPr marL="5842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単一分野のデータ活用も可とするが、複数の分野のデータを連携するものを高く評価する。</a:t>
            </a:r>
          </a:p>
          <a:p>
            <a:pPr marL="3168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４．３．のデータの整理（取得・加工・分析等の工程）</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3168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５．サービスに関与する関連法令・規約・ガイドライン</a:t>
            </a:r>
          </a:p>
          <a:p>
            <a:pPr marL="127000" algn="l">
              <a:lnSpc>
                <a:spcPct val="100000"/>
              </a:lnSpc>
              <a:spcBef>
                <a:spcPts val="60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 ・提案・実施にあたっての留意事項</a:t>
            </a:r>
          </a:p>
          <a:p>
            <a:pPr marL="3168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本市のデータ連携基盤では、個人情報を伴うパーソナルデータを取り扱わないこと。</a:t>
            </a:r>
            <a:endPar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marL="3168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但し、個人情報をマスキング（例えば属性（氏名→男性、</a:t>
            </a: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20</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代など）に置き換えし、流通させることは可能。</a:t>
            </a:r>
          </a:p>
        </p:txBody>
      </p:sp>
      <p:sp>
        <p:nvSpPr>
          <p:cNvPr id="9" name="コンテンツ プレースホルダー 2">
            <a:extLst>
              <a:ext uri="{FF2B5EF4-FFF2-40B4-BE49-F238E27FC236}">
                <a16:creationId xmlns:a16="http://schemas.microsoft.com/office/drawing/2014/main" id="{1FD33405-7D58-4654-96C6-FB631754C721}"/>
              </a:ext>
            </a:extLst>
          </p:cNvPr>
          <p:cNvSpPr txBox="1">
            <a:spLocks/>
          </p:cNvSpPr>
          <p:nvPr/>
        </p:nvSpPr>
        <p:spPr>
          <a:xfrm>
            <a:off x="9116704" y="6392862"/>
            <a:ext cx="2948296"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5635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4647DE77-CC57-40D8-A249-41434BC981AC}"/>
              </a:ext>
            </a:extLst>
          </p:cNvPr>
          <p:cNvSpPr txBox="1">
            <a:spLocks/>
          </p:cNvSpPr>
          <p:nvPr/>
        </p:nvSpPr>
        <p:spPr>
          <a:xfrm>
            <a:off x="156000" y="210508"/>
            <a:ext cx="11880000" cy="720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ja-JP" sz="3200" b="1" dirty="0">
                <a:latin typeface="BIZ UDPゴシック" panose="020B0400000000000000" pitchFamily="50" charset="-128"/>
                <a:ea typeface="BIZ UDPゴシック" panose="020B0400000000000000" pitchFamily="50" charset="-128"/>
              </a:rPr>
              <a:t>４</a:t>
            </a:r>
            <a:r>
              <a:rPr lang="en-US" altLang="ja-JP" sz="3200" b="1" dirty="0">
                <a:latin typeface="BIZ UDPゴシック" panose="020B0400000000000000" pitchFamily="50" charset="-128"/>
                <a:ea typeface="BIZ UDPゴシック" panose="020B0400000000000000" pitchFamily="50" charset="-128"/>
              </a:rPr>
              <a:t>-</a:t>
            </a:r>
            <a:r>
              <a:rPr lang="ja-JP" altLang="en-US" sz="3200" b="1" dirty="0">
                <a:latin typeface="BIZ UDPゴシック" panose="020B0400000000000000" pitchFamily="50" charset="-128"/>
                <a:ea typeface="BIZ UDPゴシック" panose="020B0400000000000000" pitchFamily="50" charset="-128"/>
              </a:rPr>
              <a:t>４</a:t>
            </a:r>
            <a:r>
              <a:rPr lang="ja-JP" altLang="ja-JP" sz="3200" b="1" dirty="0">
                <a:latin typeface="BIZ UDPゴシック" panose="020B0400000000000000" pitchFamily="50" charset="-128"/>
                <a:ea typeface="BIZ UDPゴシック" panose="020B0400000000000000" pitchFamily="50" charset="-128"/>
              </a:rPr>
              <a:t>．</a:t>
            </a:r>
            <a:r>
              <a:rPr lang="ja-JP" altLang="en-US" sz="3200" b="1" dirty="0">
                <a:latin typeface="BIZ UDPゴシック" panose="020B0400000000000000" pitchFamily="50" charset="-128"/>
                <a:ea typeface="BIZ UDPゴシック" panose="020B0400000000000000" pitchFamily="50" charset="-128"/>
              </a:rPr>
              <a:t>　製品・サービスの市場性・有用性</a:t>
            </a:r>
            <a:endParaRPr lang="ja-JP" altLang="en-US" sz="3200" b="1"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id="{7F4E66A0-5912-463D-8826-1AFAB76FCDAB}"/>
              </a:ext>
            </a:extLst>
          </p:cNvPr>
          <p:cNvSpPr txBox="1">
            <a:spLocks/>
          </p:cNvSpPr>
          <p:nvPr/>
        </p:nvSpPr>
        <p:spPr>
          <a:xfrm>
            <a:off x="156000" y="1010324"/>
            <a:ext cx="11880000" cy="540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66400" indent="-1260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・利用者ニーズ・社会的需要の調査結果を示してください。</a:t>
            </a:r>
            <a:b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また、以下の項目を踏まえ、データ連携基盤を活用することで新たに生み出される価値について、記載してください。</a:t>
            </a:r>
          </a:p>
          <a:p>
            <a:pPr marL="3168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1</a:t>
            </a:r>
            <a:r>
              <a:rPr lang="ja-JP" altLang="en-US" sz="1800" b="1" dirty="0" err="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製品・サービスの活用により創出されるデータの活用方法</a:t>
            </a:r>
          </a:p>
          <a:p>
            <a:pPr marL="3168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2</a:t>
            </a:r>
            <a:r>
              <a:rPr lang="ja-JP" altLang="en-US" sz="1800" b="1" dirty="0" err="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PHR</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またはデータ利活用の可能性</a:t>
            </a:r>
          </a:p>
          <a:p>
            <a:pPr marL="3168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3</a:t>
            </a:r>
            <a:r>
              <a:rPr lang="ja-JP" altLang="en-US" sz="1800" b="1" dirty="0" err="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データを掛け合わせることによるつくば市の社会課題解決の寄与度</a:t>
            </a:r>
          </a:p>
          <a:p>
            <a:pPr marL="583200" algn="l">
              <a:lnSpc>
                <a:spcPct val="100000"/>
              </a:lnSpc>
              <a:spcBef>
                <a:spcPts val="0"/>
              </a:spcBef>
            </a:pPr>
            <a:r>
              <a:rPr lang="en-US" altLang="ja-JP"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単一分野のデータ活用も可とするが、複数分野のデータを連携するものを高く評価する。</a:t>
            </a:r>
          </a:p>
          <a:p>
            <a:pPr marL="316800" algn="l">
              <a:lnSpc>
                <a:spcPct val="100000"/>
              </a:lnSpc>
              <a:spcBef>
                <a:spcPts val="0"/>
              </a:spcBef>
            </a:pPr>
            <a:r>
              <a:rPr lang="ja-JP" altLang="en-US" sz="18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４．地域・分野等横展開の可能性</a:t>
            </a:r>
          </a:p>
        </p:txBody>
      </p:sp>
      <p:sp>
        <p:nvSpPr>
          <p:cNvPr id="9" name="コンテンツ プレースホルダー 2">
            <a:extLst>
              <a:ext uri="{FF2B5EF4-FFF2-40B4-BE49-F238E27FC236}">
                <a16:creationId xmlns:a16="http://schemas.microsoft.com/office/drawing/2014/main" id="{E47FE9FD-D7E3-41E5-B30A-5E56C88F0DA2}"/>
              </a:ext>
            </a:extLst>
          </p:cNvPr>
          <p:cNvSpPr txBox="1">
            <a:spLocks/>
          </p:cNvSpPr>
          <p:nvPr/>
        </p:nvSpPr>
        <p:spPr>
          <a:xfrm>
            <a:off x="9131300" y="6392862"/>
            <a:ext cx="2933700" cy="381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r">
              <a:lnSpc>
                <a:spcPct val="100000"/>
              </a:lnSpc>
              <a:spcBef>
                <a:spcPts val="0"/>
              </a:spcBef>
            </a:pPr>
            <a:r>
              <a:rPr lang="ja-JP" altLang="ja-JP" sz="1800" b="1" dirty="0">
                <a:solidFill>
                  <a:srgbClr val="0070C0"/>
                </a:solidFill>
                <a:latin typeface="BIZ UDPゴシック" panose="020B0400000000000000" pitchFamily="50" charset="-128"/>
                <a:ea typeface="BIZ UDPゴシック" panose="020B0400000000000000" pitchFamily="50" charset="-128"/>
              </a:rPr>
              <a:t>（データ連携基盤部門</a:t>
            </a:r>
            <a:r>
              <a:rPr lang="ja-JP" altLang="en-US" sz="1800" b="1" dirty="0">
                <a:solidFill>
                  <a:srgbClr val="0070C0"/>
                </a:solidFill>
                <a:latin typeface="BIZ UDPゴシック" panose="020B0400000000000000" pitchFamily="50" charset="-128"/>
                <a:ea typeface="BIZ UDPゴシック" panose="020B0400000000000000" pitchFamily="50" charset="-128"/>
              </a:rPr>
              <a:t>のみ）</a:t>
            </a:r>
            <a:endParaRPr lang="ja-JP"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004968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874</TotalTime>
  <Words>1622</Words>
  <PresentationFormat>ワイド画面</PresentationFormat>
  <Paragraphs>83</Paragraphs>
  <Slides>14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BIZ UDPゴシック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2018-04-12T08:10:05Z</cp:lastPrinted>
  <dcterms:created xsi:type="dcterms:W3CDTF">2018-04-10T07:21:36Z</dcterms:created>
  <dcterms:modified xsi:type="dcterms:W3CDTF">2024-11-28T23:08:45Z</dcterms:modified>
</cp:coreProperties>
</file>