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2" r:id="rId6"/>
    <p:sldId id="261" r:id="rId7"/>
    <p:sldId id="263" r:id="rId8"/>
    <p:sldId id="265" r:id="rId9"/>
    <p:sldId id="270" r:id="rId10"/>
    <p:sldId id="275" r:id="rId11"/>
    <p:sldId id="266" r:id="rId12"/>
    <p:sldId id="276" r:id="rId13"/>
    <p:sldId id="268" r:id="rId14"/>
    <p:sldId id="272" r:id="rId15"/>
    <p:sldId id="274" r:id="rId16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C0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3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42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280D7-A47B-4776-B10D-D7FDF00A45A7}" type="datetimeFigureOut">
              <a:rPr kumimoji="1" lang="ja-JP" altLang="en-US" smtClean="0"/>
              <a:t>2025/3/25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2A7D4-FF0C-498F-BEE5-E68E136DA8D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08188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280D7-A47B-4776-B10D-D7FDF00A45A7}" type="datetimeFigureOut">
              <a:rPr kumimoji="1" lang="ja-JP" altLang="en-US" smtClean="0"/>
              <a:t>2025/3/25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2A7D4-FF0C-498F-BEE5-E68E136DA8D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74426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280D7-A47B-4776-B10D-D7FDF00A45A7}" type="datetimeFigureOut">
              <a:rPr kumimoji="1" lang="ja-JP" altLang="en-US" smtClean="0"/>
              <a:t>2025/3/25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2A7D4-FF0C-498F-BEE5-E68E136DA8D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7819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280D7-A47B-4776-B10D-D7FDF00A45A7}" type="datetimeFigureOut">
              <a:rPr kumimoji="1" lang="ja-JP" altLang="en-US" smtClean="0"/>
              <a:t>2025/3/25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2A7D4-FF0C-498F-BEE5-E68E136DA8D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25974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280D7-A47B-4776-B10D-D7FDF00A45A7}" type="datetimeFigureOut">
              <a:rPr kumimoji="1" lang="ja-JP" altLang="en-US" smtClean="0"/>
              <a:t>2025/3/25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2A7D4-FF0C-498F-BEE5-E68E136DA8D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45596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280D7-A47B-4776-B10D-D7FDF00A45A7}" type="datetimeFigureOut">
              <a:rPr kumimoji="1" lang="ja-JP" altLang="en-US" smtClean="0"/>
              <a:t>2025/3/25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2A7D4-FF0C-498F-BEE5-E68E136DA8D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85107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280D7-A47B-4776-B10D-D7FDF00A45A7}" type="datetimeFigureOut">
              <a:rPr kumimoji="1" lang="ja-JP" altLang="en-US" smtClean="0"/>
              <a:t>2025/3/25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2A7D4-FF0C-498F-BEE5-E68E136DA8D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24181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280D7-A47B-4776-B10D-D7FDF00A45A7}" type="datetimeFigureOut">
              <a:rPr kumimoji="1" lang="ja-JP" altLang="en-US" smtClean="0"/>
              <a:t>2025/3/25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2A7D4-FF0C-498F-BEE5-E68E136DA8D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324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280D7-A47B-4776-B10D-D7FDF00A45A7}" type="datetimeFigureOut">
              <a:rPr kumimoji="1" lang="ja-JP" altLang="en-US" smtClean="0"/>
              <a:t>2025/3/25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2A7D4-FF0C-498F-BEE5-E68E136DA8D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01434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280D7-A47B-4776-B10D-D7FDF00A45A7}" type="datetimeFigureOut">
              <a:rPr kumimoji="1" lang="ja-JP" altLang="en-US" smtClean="0"/>
              <a:t>2025/3/25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2A7D4-FF0C-498F-BEE5-E68E136DA8D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048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280D7-A47B-4776-B10D-D7FDF00A45A7}" type="datetimeFigureOut">
              <a:rPr kumimoji="1" lang="ja-JP" altLang="en-US" smtClean="0"/>
              <a:t>2025/3/25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2A7D4-FF0C-498F-BEE5-E68E136DA8D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54402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280D7-A47B-4776-B10D-D7FDF00A45A7}" type="datetimeFigureOut">
              <a:rPr kumimoji="1" lang="ja-JP" altLang="en-US" smtClean="0"/>
              <a:t>2025/3/25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2A7D4-FF0C-498F-BEE5-E68E136DA8D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61725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038B8938-06BA-4E72-A867-901C4D96B61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206" y="644666"/>
            <a:ext cx="2439286" cy="3202133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CB44D10B-36BD-4606-96DC-936546C7C2C4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8891" y="605306"/>
            <a:ext cx="2115792" cy="2277965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422E5C2E-2346-401B-B3A6-D73F9F33A03D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251" y="3511744"/>
            <a:ext cx="2595561" cy="1819274"/>
          </a:xfrm>
          <a:prstGeom prst="rect">
            <a:avLst/>
          </a:prstGeom>
        </p:spPr>
      </p:pic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4F280054-BDA7-40CA-A335-6708EC15B478}"/>
              </a:ext>
            </a:extLst>
          </p:cNvPr>
          <p:cNvSpPr/>
          <p:nvPr/>
        </p:nvSpPr>
        <p:spPr>
          <a:xfrm>
            <a:off x="3256032" y="355023"/>
            <a:ext cx="3537242" cy="1436110"/>
          </a:xfrm>
          <a:prstGeom prst="wedgeRoundRectCallout">
            <a:avLst>
              <a:gd name="adj1" fmla="val -55496"/>
              <a:gd name="adj2" fmla="val 39246"/>
              <a:gd name="adj3" fmla="val 16667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>
                  <a:lumMod val="50000"/>
                  <a:lumOff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6" name="吹き出し: 角を丸めた四角形 15">
            <a:extLst>
              <a:ext uri="{FF2B5EF4-FFF2-40B4-BE49-F238E27FC236}">
                <a16:creationId xmlns:a16="http://schemas.microsoft.com/office/drawing/2014/main" id="{365A1944-86A5-4998-8E23-238949D81122}"/>
              </a:ext>
            </a:extLst>
          </p:cNvPr>
          <p:cNvSpPr/>
          <p:nvPr/>
        </p:nvSpPr>
        <p:spPr>
          <a:xfrm flipH="1" flipV="1">
            <a:off x="3256032" y="1951326"/>
            <a:ext cx="3537242" cy="1436110"/>
          </a:xfrm>
          <a:prstGeom prst="wedgeRoundRectCallout">
            <a:avLst>
              <a:gd name="adj1" fmla="val -55496"/>
              <a:gd name="adj2" fmla="val 39246"/>
              <a:gd name="adj3" fmla="val 16667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>
                  <a:lumMod val="50000"/>
                  <a:lumOff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BE181AC7-16B4-4E31-A109-3EFBFEFD3010}"/>
              </a:ext>
            </a:extLst>
          </p:cNvPr>
          <p:cNvSpPr/>
          <p:nvPr/>
        </p:nvSpPr>
        <p:spPr>
          <a:xfrm flipH="1" flipV="1">
            <a:off x="1016570" y="5455326"/>
            <a:ext cx="3537242" cy="1235602"/>
          </a:xfrm>
          <a:prstGeom prst="round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>
                  <a:lumMod val="50000"/>
                  <a:lumOff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5337A17-6EF6-4A8C-82F7-008861C23F5F}"/>
              </a:ext>
            </a:extLst>
          </p:cNvPr>
          <p:cNvSpPr txBox="1"/>
          <p:nvPr/>
        </p:nvSpPr>
        <p:spPr>
          <a:xfrm>
            <a:off x="0" y="-12903"/>
            <a:ext cx="1854558" cy="5847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転居届①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13B22B7C-D53D-49D7-BE46-C6C4BABAD16A}"/>
              </a:ext>
            </a:extLst>
          </p:cNvPr>
          <p:cNvSpPr/>
          <p:nvPr/>
        </p:nvSpPr>
        <p:spPr>
          <a:xfrm>
            <a:off x="2216287" y="194830"/>
            <a:ext cx="2019300" cy="1085478"/>
          </a:xfrm>
          <a:prstGeom prst="rect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職員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8B806B0F-D28A-46AB-BD80-C889C583AAC2}"/>
              </a:ext>
            </a:extLst>
          </p:cNvPr>
          <p:cNvSpPr/>
          <p:nvPr/>
        </p:nvSpPr>
        <p:spPr>
          <a:xfrm>
            <a:off x="5885160" y="194830"/>
            <a:ext cx="2019300" cy="1085478"/>
          </a:xfrm>
          <a:prstGeom prst="rect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来庁者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A85473FC-08C1-460B-B335-3D067EC1A5FC}"/>
              </a:ext>
            </a:extLst>
          </p:cNvPr>
          <p:cNvSpPr/>
          <p:nvPr/>
        </p:nvSpPr>
        <p:spPr>
          <a:xfrm>
            <a:off x="2246381" y="4850433"/>
            <a:ext cx="2019300" cy="1085478"/>
          </a:xfrm>
          <a:prstGeom prst="rect">
            <a:avLst/>
          </a:prstGeom>
          <a:ln w="76200"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端末処理</a:t>
            </a:r>
          </a:p>
        </p:txBody>
      </p:sp>
    </p:spTree>
    <p:extLst>
      <p:ext uri="{BB962C8B-B14F-4D97-AF65-F5344CB8AC3E}">
        <p14:creationId xmlns:p14="http://schemas.microsoft.com/office/powerpoint/2010/main" val="6122485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038B8938-06BA-4E72-A867-901C4D96B6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206" y="644666"/>
            <a:ext cx="2439286" cy="3202133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CB44D10B-36BD-4606-96DC-936546C7C2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8891" y="605306"/>
            <a:ext cx="2115792" cy="2277965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422E5C2E-2346-401B-B3A6-D73F9F33A0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251" y="3511744"/>
            <a:ext cx="2595561" cy="1819274"/>
          </a:xfrm>
          <a:prstGeom prst="rect">
            <a:avLst/>
          </a:prstGeom>
        </p:spPr>
      </p:pic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4F280054-BDA7-40CA-A335-6708EC15B478}"/>
              </a:ext>
            </a:extLst>
          </p:cNvPr>
          <p:cNvSpPr/>
          <p:nvPr/>
        </p:nvSpPr>
        <p:spPr>
          <a:xfrm>
            <a:off x="3256032" y="685798"/>
            <a:ext cx="3537242" cy="733569"/>
          </a:xfrm>
          <a:prstGeom prst="wedgeRoundRectCallout">
            <a:avLst>
              <a:gd name="adj1" fmla="val -55496"/>
              <a:gd name="adj2" fmla="val 39246"/>
              <a:gd name="adj3" fmla="val 16667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届書を確認いただき、差し支えなければ御署名ください。</a:t>
            </a:r>
            <a:endParaRPr kumimoji="1" lang="en-US" altLang="ja-JP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5337A17-6EF6-4A8C-82F7-008861C23F5F}"/>
              </a:ext>
            </a:extLst>
          </p:cNvPr>
          <p:cNvSpPr txBox="1"/>
          <p:nvPr/>
        </p:nvSpPr>
        <p:spPr>
          <a:xfrm>
            <a:off x="0" y="-12903"/>
            <a:ext cx="1854558" cy="58477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転居届⑪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A9BA93F-773F-489A-9874-98ECC5D65A73}"/>
              </a:ext>
            </a:extLst>
          </p:cNvPr>
          <p:cNvSpPr txBox="1"/>
          <p:nvPr/>
        </p:nvSpPr>
        <p:spPr>
          <a:xfrm>
            <a:off x="1958250" y="58693"/>
            <a:ext cx="6004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市民窓口課他手続完了</a:t>
            </a: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10662C38-468B-41FA-8CE4-CC9AF36A3CD6}"/>
              </a:ext>
            </a:extLst>
          </p:cNvPr>
          <p:cNvSpPr/>
          <p:nvPr/>
        </p:nvSpPr>
        <p:spPr>
          <a:xfrm flipH="1">
            <a:off x="3256032" y="1494007"/>
            <a:ext cx="3537242" cy="362090"/>
          </a:xfrm>
          <a:prstGeom prst="wedgeRoundRectCallout">
            <a:avLst>
              <a:gd name="adj1" fmla="val -55496"/>
              <a:gd name="adj2" fmla="val -40551"/>
              <a:gd name="adj3" fmla="val 16667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はい。</a:t>
            </a:r>
          </a:p>
        </p:txBody>
      </p:sp>
      <p:sp>
        <p:nvSpPr>
          <p:cNvPr id="12" name="吹き出し: 角を丸めた四角形 11">
            <a:extLst>
              <a:ext uri="{FF2B5EF4-FFF2-40B4-BE49-F238E27FC236}">
                <a16:creationId xmlns:a16="http://schemas.microsoft.com/office/drawing/2014/main" id="{E03A5918-A5C6-4FCA-A26D-4BD9EE4DB8D0}"/>
              </a:ext>
            </a:extLst>
          </p:cNvPr>
          <p:cNvSpPr/>
          <p:nvPr/>
        </p:nvSpPr>
        <p:spPr>
          <a:xfrm>
            <a:off x="3256032" y="1930738"/>
            <a:ext cx="3537242" cy="1343026"/>
          </a:xfrm>
          <a:prstGeom prst="wedgeRoundRectCallout">
            <a:avLst>
              <a:gd name="adj1" fmla="val -55496"/>
              <a:gd name="adj2" fmla="val 39246"/>
              <a:gd name="adj3" fmla="val 16667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住所異動届関連の手続はこれで完了です。登録完了後関連の手続きを御案内しますので、</a:t>
            </a: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分程度席でお待ちください。</a:t>
            </a:r>
            <a:endParaRPr kumimoji="1" lang="en-US" altLang="ja-JP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4262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038B8938-06BA-4E72-A867-901C4D96B6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206" y="644666"/>
            <a:ext cx="2439286" cy="3202133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CB44D10B-36BD-4606-96DC-936546C7C2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8891" y="605306"/>
            <a:ext cx="2115792" cy="2277965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422E5C2E-2346-401B-B3A6-D73F9F33A0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251" y="3511744"/>
            <a:ext cx="2595561" cy="1819274"/>
          </a:xfrm>
          <a:prstGeom prst="rect">
            <a:avLst/>
          </a:prstGeom>
        </p:spPr>
      </p:pic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4F280054-BDA7-40CA-A335-6708EC15B478}"/>
              </a:ext>
            </a:extLst>
          </p:cNvPr>
          <p:cNvSpPr/>
          <p:nvPr/>
        </p:nvSpPr>
        <p:spPr>
          <a:xfrm>
            <a:off x="3256032" y="685799"/>
            <a:ext cx="3537242" cy="841183"/>
          </a:xfrm>
          <a:prstGeom prst="wedgeRoundRectCallout">
            <a:avLst>
              <a:gd name="adj1" fmla="val -55496"/>
              <a:gd name="adj2" fmla="val 39246"/>
              <a:gd name="adj3" fmla="val 16667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前の自治体で国民健康保険に御加入だったようなので、当市でも皆様加入されるのでよろしいでしょうか。</a:t>
            </a:r>
          </a:p>
        </p:txBody>
      </p:sp>
      <p:sp>
        <p:nvSpPr>
          <p:cNvPr id="16" name="吹き出し: 角を丸めた四角形 15">
            <a:extLst>
              <a:ext uri="{FF2B5EF4-FFF2-40B4-BE49-F238E27FC236}">
                <a16:creationId xmlns:a16="http://schemas.microsoft.com/office/drawing/2014/main" id="{365A1944-86A5-4998-8E23-238949D81122}"/>
              </a:ext>
            </a:extLst>
          </p:cNvPr>
          <p:cNvSpPr/>
          <p:nvPr/>
        </p:nvSpPr>
        <p:spPr>
          <a:xfrm flipH="1">
            <a:off x="3256031" y="1592432"/>
            <a:ext cx="3537242" cy="461666"/>
          </a:xfrm>
          <a:prstGeom prst="wedgeRoundRectCallout">
            <a:avLst>
              <a:gd name="adj1" fmla="val -55496"/>
              <a:gd name="adj2" fmla="val -40551"/>
              <a:gd name="adj3" fmla="val 16667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はい、お願いします。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5337A17-6EF6-4A8C-82F7-008861C23F5F}"/>
              </a:ext>
            </a:extLst>
          </p:cNvPr>
          <p:cNvSpPr txBox="1"/>
          <p:nvPr/>
        </p:nvSpPr>
        <p:spPr>
          <a:xfrm>
            <a:off x="0" y="-12903"/>
            <a:ext cx="1854558" cy="58477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転居届⑫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02F34E9-417B-4D5A-B896-E775DF2D9D2F}"/>
              </a:ext>
            </a:extLst>
          </p:cNvPr>
          <p:cNvSpPr txBox="1"/>
          <p:nvPr/>
        </p:nvSpPr>
        <p:spPr>
          <a:xfrm>
            <a:off x="1958250" y="58693"/>
            <a:ext cx="6004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関連手続案内</a:t>
            </a: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26F38AE1-F616-4573-8823-E69C9F4E25FF}"/>
              </a:ext>
            </a:extLst>
          </p:cNvPr>
          <p:cNvSpPr/>
          <p:nvPr/>
        </p:nvSpPr>
        <p:spPr>
          <a:xfrm flipH="1">
            <a:off x="400049" y="5451912"/>
            <a:ext cx="9187582" cy="1139957"/>
          </a:xfrm>
          <a:prstGeom prst="round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・関連手続の自動・手動での判定画面へ遷移</a:t>
            </a:r>
            <a:endParaRPr kumimoji="1" lang="en-US" altLang="ja-JP" sz="1200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・取込みデータの国民健康保険資格有無で、異動者のうち１人でも資格有であれば、関連手続として国民健康保険加入届を表示</a:t>
            </a:r>
            <a:endParaRPr kumimoji="1" lang="en-US" altLang="ja-JP" sz="1200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・国民健康保険加入届の登録画面に遷移</a:t>
            </a:r>
            <a:endParaRPr kumimoji="1" lang="en-US" altLang="ja-JP" sz="1200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・加入者としては、取込みデータの国民健康保険資格有無で資格有だった者をデフォルト表示</a:t>
            </a:r>
            <a:endParaRPr kumimoji="1" lang="en-US" altLang="ja-JP" sz="1200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・確認した事項や、聞き取り事項（マイナ保険証の有無等）を入力</a:t>
            </a:r>
          </a:p>
        </p:txBody>
      </p:sp>
      <p:sp>
        <p:nvSpPr>
          <p:cNvPr id="14" name="吹き出し: 線 (強調線付き) 13">
            <a:extLst>
              <a:ext uri="{FF2B5EF4-FFF2-40B4-BE49-F238E27FC236}">
                <a16:creationId xmlns:a16="http://schemas.microsoft.com/office/drawing/2014/main" id="{BCA210FE-0386-4587-8CFE-C0DA1E260B27}"/>
              </a:ext>
            </a:extLst>
          </p:cNvPr>
          <p:cNvSpPr/>
          <p:nvPr/>
        </p:nvSpPr>
        <p:spPr>
          <a:xfrm>
            <a:off x="5413239" y="4337437"/>
            <a:ext cx="4174392" cy="971549"/>
          </a:xfrm>
          <a:prstGeom prst="accentCallout1">
            <a:avLst>
              <a:gd name="adj1" fmla="val 74608"/>
              <a:gd name="adj2" fmla="val -2409"/>
              <a:gd name="adj3" fmla="val 127980"/>
              <a:gd name="adj4" fmla="val -11187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bg1">
                    <a:lumMod val="6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市民によっては「税金の相談をしたい」などのオーダーがあり、それによってワンストップ可能範囲を超える場合は、他窓口の訪問に簡便に切り替えることができるとよい。</a:t>
            </a:r>
          </a:p>
        </p:txBody>
      </p:sp>
      <p:sp>
        <p:nvSpPr>
          <p:cNvPr id="17" name="吹き出し: 角を丸めた四角形 16">
            <a:extLst>
              <a:ext uri="{FF2B5EF4-FFF2-40B4-BE49-F238E27FC236}">
                <a16:creationId xmlns:a16="http://schemas.microsoft.com/office/drawing/2014/main" id="{04DCA274-587D-4ED8-BAE6-598F0D7114B3}"/>
              </a:ext>
            </a:extLst>
          </p:cNvPr>
          <p:cNvSpPr/>
          <p:nvPr/>
        </p:nvSpPr>
        <p:spPr>
          <a:xfrm>
            <a:off x="3256032" y="2125471"/>
            <a:ext cx="3537242" cy="624533"/>
          </a:xfrm>
          <a:prstGeom prst="wedgeRoundRectCallout">
            <a:avLst>
              <a:gd name="adj1" fmla="val -55496"/>
              <a:gd name="adj2" fmla="val 39246"/>
              <a:gd name="adj3" fmla="val 16667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ではこの窓口で受け付けます。保険証はマイナンバーカードを利用していますか。</a:t>
            </a:r>
            <a:endParaRPr kumimoji="1"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8" name="吹き出し: 角を丸めた四角形 17">
            <a:extLst>
              <a:ext uri="{FF2B5EF4-FFF2-40B4-BE49-F238E27FC236}">
                <a16:creationId xmlns:a16="http://schemas.microsoft.com/office/drawing/2014/main" id="{293C6CA4-8989-4AC9-9DD6-91964E7189EF}"/>
              </a:ext>
            </a:extLst>
          </p:cNvPr>
          <p:cNvSpPr/>
          <p:nvPr/>
        </p:nvSpPr>
        <p:spPr>
          <a:xfrm flipH="1">
            <a:off x="3256032" y="2803696"/>
            <a:ext cx="3537242" cy="527117"/>
          </a:xfrm>
          <a:prstGeom prst="wedgeRoundRectCallout">
            <a:avLst>
              <a:gd name="adj1" fmla="val -55496"/>
              <a:gd name="adj2" fmla="val -40551"/>
              <a:gd name="adj3" fmla="val 16667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夫だけ登録していません。</a:t>
            </a:r>
          </a:p>
        </p:txBody>
      </p:sp>
    </p:spTree>
    <p:extLst>
      <p:ext uri="{BB962C8B-B14F-4D97-AF65-F5344CB8AC3E}">
        <p14:creationId xmlns:p14="http://schemas.microsoft.com/office/powerpoint/2010/main" val="19871766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038B8938-06BA-4E72-A867-901C4D96B6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206" y="644666"/>
            <a:ext cx="2439286" cy="3202133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CB44D10B-36BD-4606-96DC-936546C7C2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8891" y="605306"/>
            <a:ext cx="2115792" cy="2277965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422E5C2E-2346-401B-B3A6-D73F9F33A0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251" y="3511744"/>
            <a:ext cx="2595561" cy="1819274"/>
          </a:xfrm>
          <a:prstGeom prst="rect">
            <a:avLst/>
          </a:prstGeom>
        </p:spPr>
      </p:pic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4F280054-BDA7-40CA-A335-6708EC15B478}"/>
              </a:ext>
            </a:extLst>
          </p:cNvPr>
          <p:cNvSpPr/>
          <p:nvPr/>
        </p:nvSpPr>
        <p:spPr>
          <a:xfrm>
            <a:off x="3256032" y="685799"/>
            <a:ext cx="3537242" cy="841183"/>
          </a:xfrm>
          <a:prstGeom prst="wedgeRoundRectCallout">
            <a:avLst>
              <a:gd name="adj1" fmla="val -55496"/>
              <a:gd name="adj2" fmla="val 39246"/>
              <a:gd name="adj3" fmla="val 16667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お子様がいらっしゃるので、児童手当とマル福のお手続が必要です。学校は指定学区の公立小に通われますか。</a:t>
            </a:r>
          </a:p>
        </p:txBody>
      </p:sp>
      <p:sp>
        <p:nvSpPr>
          <p:cNvPr id="16" name="吹き出し: 角を丸めた四角形 15">
            <a:extLst>
              <a:ext uri="{FF2B5EF4-FFF2-40B4-BE49-F238E27FC236}">
                <a16:creationId xmlns:a16="http://schemas.microsoft.com/office/drawing/2014/main" id="{365A1944-86A5-4998-8E23-238949D81122}"/>
              </a:ext>
            </a:extLst>
          </p:cNvPr>
          <p:cNvSpPr/>
          <p:nvPr/>
        </p:nvSpPr>
        <p:spPr>
          <a:xfrm flipH="1">
            <a:off x="3256031" y="1592432"/>
            <a:ext cx="3537242" cy="461666"/>
          </a:xfrm>
          <a:prstGeom prst="wedgeRoundRectCallout">
            <a:avLst>
              <a:gd name="adj1" fmla="val -55496"/>
              <a:gd name="adj2" fmla="val -40551"/>
              <a:gd name="adj3" fmla="val 16667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はい、そうです。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5337A17-6EF6-4A8C-82F7-008861C23F5F}"/>
              </a:ext>
            </a:extLst>
          </p:cNvPr>
          <p:cNvSpPr txBox="1"/>
          <p:nvPr/>
        </p:nvSpPr>
        <p:spPr>
          <a:xfrm>
            <a:off x="0" y="-12903"/>
            <a:ext cx="1854558" cy="58477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転居届⑫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02F34E9-417B-4D5A-B896-E775DF2D9D2F}"/>
              </a:ext>
            </a:extLst>
          </p:cNvPr>
          <p:cNvSpPr txBox="1"/>
          <p:nvPr/>
        </p:nvSpPr>
        <p:spPr>
          <a:xfrm>
            <a:off x="1958250" y="58693"/>
            <a:ext cx="6004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関連手続案内</a:t>
            </a: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26F38AE1-F616-4573-8823-E69C9F4E25FF}"/>
              </a:ext>
            </a:extLst>
          </p:cNvPr>
          <p:cNvSpPr/>
          <p:nvPr/>
        </p:nvSpPr>
        <p:spPr>
          <a:xfrm flipH="1">
            <a:off x="400049" y="5492856"/>
            <a:ext cx="6393224" cy="1139957"/>
          </a:xfrm>
          <a:prstGeom prst="round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・関連手続の自動・手動での判定画面へ遷移</a:t>
            </a:r>
            <a:endParaRPr kumimoji="1" lang="en-US" altLang="ja-JP" sz="1600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・上記の関連手続は担当課窓口へ移動して手続を再開できる。</a:t>
            </a:r>
          </a:p>
        </p:txBody>
      </p:sp>
      <p:sp>
        <p:nvSpPr>
          <p:cNvPr id="17" name="吹き出し: 角を丸めた四角形 16">
            <a:extLst>
              <a:ext uri="{FF2B5EF4-FFF2-40B4-BE49-F238E27FC236}">
                <a16:creationId xmlns:a16="http://schemas.microsoft.com/office/drawing/2014/main" id="{04DCA274-587D-4ED8-BAE6-598F0D7114B3}"/>
              </a:ext>
            </a:extLst>
          </p:cNvPr>
          <p:cNvSpPr/>
          <p:nvPr/>
        </p:nvSpPr>
        <p:spPr>
          <a:xfrm>
            <a:off x="3256032" y="2125471"/>
            <a:ext cx="3537242" cy="624533"/>
          </a:xfrm>
          <a:prstGeom prst="wedgeRoundRectCallout">
            <a:avLst>
              <a:gd name="adj1" fmla="val -55496"/>
              <a:gd name="adj2" fmla="val 39246"/>
              <a:gd name="adj3" fmla="val 16667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ではそちらも手続が必要ですね。</a:t>
            </a:r>
            <a:endParaRPr kumimoji="1"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85258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038B8938-06BA-4E72-A867-901C4D96B6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206" y="644666"/>
            <a:ext cx="2439286" cy="3202133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CB44D10B-36BD-4606-96DC-936546C7C2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8891" y="605306"/>
            <a:ext cx="2115792" cy="2277965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422E5C2E-2346-401B-B3A6-D73F9F33A0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251" y="3511744"/>
            <a:ext cx="2595561" cy="1819274"/>
          </a:xfrm>
          <a:prstGeom prst="rect">
            <a:avLst/>
          </a:prstGeom>
        </p:spPr>
      </p:pic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4F280054-BDA7-40CA-A335-6708EC15B478}"/>
              </a:ext>
            </a:extLst>
          </p:cNvPr>
          <p:cNvSpPr/>
          <p:nvPr/>
        </p:nvSpPr>
        <p:spPr>
          <a:xfrm>
            <a:off x="3256032" y="685799"/>
            <a:ext cx="3537242" cy="1439672"/>
          </a:xfrm>
          <a:prstGeom prst="wedgeRoundRectCallout">
            <a:avLst>
              <a:gd name="adj1" fmla="val -55496"/>
              <a:gd name="adj2" fmla="val 39246"/>
              <a:gd name="adj3" fmla="val 16667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そのほか、お手元の一覧にあるような手続にお心当たりはありますか。</a:t>
            </a:r>
          </a:p>
        </p:txBody>
      </p:sp>
      <p:sp>
        <p:nvSpPr>
          <p:cNvPr id="16" name="吹き出し: 角を丸めた四角形 15">
            <a:extLst>
              <a:ext uri="{FF2B5EF4-FFF2-40B4-BE49-F238E27FC236}">
                <a16:creationId xmlns:a16="http://schemas.microsoft.com/office/drawing/2014/main" id="{365A1944-86A5-4998-8E23-238949D81122}"/>
              </a:ext>
            </a:extLst>
          </p:cNvPr>
          <p:cNvSpPr/>
          <p:nvPr/>
        </p:nvSpPr>
        <p:spPr>
          <a:xfrm flipH="1">
            <a:off x="3256032" y="2223413"/>
            <a:ext cx="3537242" cy="971549"/>
          </a:xfrm>
          <a:prstGeom prst="wedgeRoundRectCallout">
            <a:avLst>
              <a:gd name="adj1" fmla="val -55496"/>
              <a:gd name="adj2" fmla="val -40551"/>
              <a:gd name="adj3" fmla="val 16667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障害者手帳を所有しています。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5337A17-6EF6-4A8C-82F7-008861C23F5F}"/>
              </a:ext>
            </a:extLst>
          </p:cNvPr>
          <p:cNvSpPr txBox="1"/>
          <p:nvPr/>
        </p:nvSpPr>
        <p:spPr>
          <a:xfrm>
            <a:off x="0" y="-12903"/>
            <a:ext cx="1854558" cy="58477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転居届⑬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02F34E9-417B-4D5A-B896-E775DF2D9D2F}"/>
              </a:ext>
            </a:extLst>
          </p:cNvPr>
          <p:cNvSpPr txBox="1"/>
          <p:nvPr/>
        </p:nvSpPr>
        <p:spPr>
          <a:xfrm>
            <a:off x="1958250" y="58693"/>
            <a:ext cx="6004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関連手続案内</a:t>
            </a:r>
          </a:p>
        </p:txBody>
      </p:sp>
      <p:sp>
        <p:nvSpPr>
          <p:cNvPr id="2" name="四角形: メモ 1">
            <a:extLst>
              <a:ext uri="{FF2B5EF4-FFF2-40B4-BE49-F238E27FC236}">
                <a16:creationId xmlns:a16="http://schemas.microsoft.com/office/drawing/2014/main" id="{25DE122E-7652-4663-8374-19D214DDE9CA}"/>
              </a:ext>
            </a:extLst>
          </p:cNvPr>
          <p:cNvSpPr/>
          <p:nvPr/>
        </p:nvSpPr>
        <p:spPr>
          <a:xfrm rot="900000">
            <a:off x="8736533" y="2319022"/>
            <a:ext cx="876300" cy="1044366"/>
          </a:xfrm>
          <a:prstGeom prst="foldedCorner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C7C1F28D-5A4F-4A1A-9977-5A3B6BCCD0B0}"/>
              </a:ext>
            </a:extLst>
          </p:cNvPr>
          <p:cNvSpPr/>
          <p:nvPr/>
        </p:nvSpPr>
        <p:spPr>
          <a:xfrm flipH="1">
            <a:off x="400049" y="5492856"/>
            <a:ext cx="6393224" cy="1139957"/>
          </a:xfrm>
          <a:prstGeom prst="round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・関連手続の自動・手動での判定画面へ遷移</a:t>
            </a:r>
            <a:endParaRPr kumimoji="1" lang="en-US" altLang="ja-JP" sz="1600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・上記の関連手続は担当課窓口へ移動して手続を再開できる。</a:t>
            </a:r>
          </a:p>
        </p:txBody>
      </p:sp>
    </p:spTree>
    <p:extLst>
      <p:ext uri="{BB962C8B-B14F-4D97-AF65-F5344CB8AC3E}">
        <p14:creationId xmlns:p14="http://schemas.microsoft.com/office/powerpoint/2010/main" val="12943625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038B8938-06BA-4E72-A867-901C4D96B6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206" y="644666"/>
            <a:ext cx="2439286" cy="3202133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CB44D10B-36BD-4606-96DC-936546C7C2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8891" y="605306"/>
            <a:ext cx="2115792" cy="2277965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422E5C2E-2346-401B-B3A6-D73F9F33A0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251" y="3511744"/>
            <a:ext cx="2595561" cy="1819274"/>
          </a:xfrm>
          <a:prstGeom prst="rect">
            <a:avLst/>
          </a:prstGeom>
        </p:spPr>
      </p:pic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4F280054-BDA7-40CA-A335-6708EC15B478}"/>
              </a:ext>
            </a:extLst>
          </p:cNvPr>
          <p:cNvSpPr/>
          <p:nvPr/>
        </p:nvSpPr>
        <p:spPr>
          <a:xfrm>
            <a:off x="3256032" y="520359"/>
            <a:ext cx="3537242" cy="1216382"/>
          </a:xfrm>
          <a:prstGeom prst="wedgeRoundRectCallout">
            <a:avLst>
              <a:gd name="adj1" fmla="val -55496"/>
              <a:gd name="adj2" fmla="val 39246"/>
              <a:gd name="adj3" fmla="val 16667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お待たせしました。こちらが手続一覧です。上側の手続は、この窓口で承りまして、保険資格確認書などは１週間程度後にお送りします。よろしければ御署名ください。</a:t>
            </a:r>
            <a:endParaRPr kumimoji="1"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BE181AC7-16B4-4E31-A109-3EFBFEFD3010}"/>
              </a:ext>
            </a:extLst>
          </p:cNvPr>
          <p:cNvSpPr/>
          <p:nvPr/>
        </p:nvSpPr>
        <p:spPr>
          <a:xfrm flipH="1">
            <a:off x="400049" y="5680972"/>
            <a:ext cx="7993324" cy="889274"/>
          </a:xfrm>
          <a:prstGeom prst="round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・判定した手続、各ステータス、それに係る案内を記載した交付用の一覧を出力</a:t>
            </a:r>
            <a:endParaRPr kumimoji="1" lang="en-US" altLang="ja-JP" sz="1600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・届書を出力（将来的にはこの部分を画面確認＞電子サインとする想定）</a:t>
            </a:r>
            <a:endParaRPr kumimoji="1" lang="en-US" altLang="ja-JP" sz="1600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・受付完了ボタンをクリック</a:t>
            </a:r>
            <a:endParaRPr kumimoji="1" lang="en-US" altLang="ja-JP" sz="1600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5337A17-6EF6-4A8C-82F7-008861C23F5F}"/>
              </a:ext>
            </a:extLst>
          </p:cNvPr>
          <p:cNvSpPr txBox="1"/>
          <p:nvPr/>
        </p:nvSpPr>
        <p:spPr>
          <a:xfrm>
            <a:off x="0" y="-12903"/>
            <a:ext cx="1854558" cy="58477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転居届⑭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A9BA93F-773F-489A-9874-98ECC5D65A73}"/>
              </a:ext>
            </a:extLst>
          </p:cNvPr>
          <p:cNvSpPr txBox="1"/>
          <p:nvPr/>
        </p:nvSpPr>
        <p:spPr>
          <a:xfrm>
            <a:off x="1958250" y="58693"/>
            <a:ext cx="6004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確認・署名</a:t>
            </a:r>
          </a:p>
        </p:txBody>
      </p:sp>
      <p:sp>
        <p:nvSpPr>
          <p:cNvPr id="12" name="四角形: メモ 11">
            <a:extLst>
              <a:ext uri="{FF2B5EF4-FFF2-40B4-BE49-F238E27FC236}">
                <a16:creationId xmlns:a16="http://schemas.microsoft.com/office/drawing/2014/main" id="{C8566431-2289-476F-9210-9E4C162DA42A}"/>
              </a:ext>
            </a:extLst>
          </p:cNvPr>
          <p:cNvSpPr/>
          <p:nvPr/>
        </p:nvSpPr>
        <p:spPr>
          <a:xfrm rot="900000">
            <a:off x="7678637" y="3324615"/>
            <a:ext cx="876300" cy="1044366"/>
          </a:xfrm>
          <a:prstGeom prst="foldedCorner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吹き出し: 角を丸めた四角形 15">
            <a:extLst>
              <a:ext uri="{FF2B5EF4-FFF2-40B4-BE49-F238E27FC236}">
                <a16:creationId xmlns:a16="http://schemas.microsoft.com/office/drawing/2014/main" id="{330BBA19-B5D4-41D3-AFF5-712B109E24C1}"/>
              </a:ext>
            </a:extLst>
          </p:cNvPr>
          <p:cNvSpPr/>
          <p:nvPr/>
        </p:nvSpPr>
        <p:spPr>
          <a:xfrm flipH="1">
            <a:off x="3256032" y="1840029"/>
            <a:ext cx="3537242" cy="545729"/>
          </a:xfrm>
          <a:prstGeom prst="wedgeRoundRectCallout">
            <a:avLst>
              <a:gd name="adj1" fmla="val -55496"/>
              <a:gd name="adj2" fmla="val -40551"/>
              <a:gd name="adj3" fmla="val 16667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（署名）</a:t>
            </a:r>
          </a:p>
        </p:txBody>
      </p:sp>
      <p:sp>
        <p:nvSpPr>
          <p:cNvPr id="15" name="吹き出し: 角を丸めた四角形 14">
            <a:extLst>
              <a:ext uri="{FF2B5EF4-FFF2-40B4-BE49-F238E27FC236}">
                <a16:creationId xmlns:a16="http://schemas.microsoft.com/office/drawing/2014/main" id="{F805CA1C-234A-4A28-9B91-EA95F470C743}"/>
              </a:ext>
            </a:extLst>
          </p:cNvPr>
          <p:cNvSpPr/>
          <p:nvPr/>
        </p:nvSpPr>
        <p:spPr>
          <a:xfrm>
            <a:off x="3256032" y="2489046"/>
            <a:ext cx="3537242" cy="829013"/>
          </a:xfrm>
          <a:prstGeom prst="wedgeRoundRectCallout">
            <a:avLst>
              <a:gd name="adj1" fmla="val -55496"/>
              <a:gd name="adj2" fmla="val 39246"/>
              <a:gd name="adj3" fmla="val 16667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証明書等ができていますので、いったん交付窓口で交付を受けてから、○番窓口のお手続へお進みください。</a:t>
            </a:r>
            <a:endParaRPr kumimoji="1"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55930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038B8938-06BA-4E72-A867-901C4D96B6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943" y="914093"/>
            <a:ext cx="1404308" cy="1843482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CB44D10B-36BD-4606-96DC-936546C7C2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4152" y="761119"/>
            <a:ext cx="1218070" cy="1311434"/>
          </a:xfrm>
          <a:prstGeom prst="rect">
            <a:avLst/>
          </a:prstGeom>
        </p:spPr>
      </p:pic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4F280054-BDA7-40CA-A335-6708EC15B478}"/>
              </a:ext>
            </a:extLst>
          </p:cNvPr>
          <p:cNvSpPr/>
          <p:nvPr/>
        </p:nvSpPr>
        <p:spPr>
          <a:xfrm>
            <a:off x="2370661" y="698008"/>
            <a:ext cx="2868996" cy="448622"/>
          </a:xfrm>
          <a:prstGeom prst="wedgeRoundRectCallout">
            <a:avLst>
              <a:gd name="adj1" fmla="val -55496"/>
              <a:gd name="adj2" fmla="val 39246"/>
              <a:gd name="adj3" fmla="val 16667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本日はどのような御用件ですか</a:t>
            </a:r>
          </a:p>
        </p:txBody>
      </p:sp>
      <p:sp>
        <p:nvSpPr>
          <p:cNvPr id="16" name="吹き出し: 角を丸めた四角形 15">
            <a:extLst>
              <a:ext uri="{FF2B5EF4-FFF2-40B4-BE49-F238E27FC236}">
                <a16:creationId xmlns:a16="http://schemas.microsoft.com/office/drawing/2014/main" id="{365A1944-86A5-4998-8E23-238949D81122}"/>
              </a:ext>
            </a:extLst>
          </p:cNvPr>
          <p:cNvSpPr/>
          <p:nvPr/>
        </p:nvSpPr>
        <p:spPr>
          <a:xfrm flipH="1">
            <a:off x="3529444" y="1267524"/>
            <a:ext cx="3803331" cy="728070"/>
          </a:xfrm>
          <a:prstGeom prst="wedgeRoundRectCallout">
            <a:avLst>
              <a:gd name="adj1" fmla="val -55496"/>
              <a:gd name="adj2" fmla="val -40551"/>
              <a:gd name="adj3" fmla="val 16667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車を買うことになって、私の住民票が１通と、印鑑証明書が１通必要なんです。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5337A17-6EF6-4A8C-82F7-008861C23F5F}"/>
              </a:ext>
            </a:extLst>
          </p:cNvPr>
          <p:cNvSpPr txBox="1"/>
          <p:nvPr/>
        </p:nvSpPr>
        <p:spPr>
          <a:xfrm>
            <a:off x="-1" y="-12903"/>
            <a:ext cx="7058891" cy="58477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その他の運用イメージ：証明交付</a:t>
            </a:r>
          </a:p>
        </p:txBody>
      </p:sp>
      <p:sp>
        <p:nvSpPr>
          <p:cNvPr id="14" name="吹き出し: 角を丸めた四角形 13">
            <a:extLst>
              <a:ext uri="{FF2B5EF4-FFF2-40B4-BE49-F238E27FC236}">
                <a16:creationId xmlns:a16="http://schemas.microsoft.com/office/drawing/2014/main" id="{B2692660-4D97-47B9-A406-F3DA3873C5D9}"/>
              </a:ext>
            </a:extLst>
          </p:cNvPr>
          <p:cNvSpPr/>
          <p:nvPr/>
        </p:nvSpPr>
        <p:spPr>
          <a:xfrm>
            <a:off x="2370661" y="2072553"/>
            <a:ext cx="4962114" cy="728070"/>
          </a:xfrm>
          <a:prstGeom prst="wedgeRoundRectCallout">
            <a:avLst>
              <a:gd name="adj1" fmla="val -53741"/>
              <a:gd name="adj2" fmla="val -26541"/>
              <a:gd name="adj3" fmla="val 16667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承知しました。まず住民票ですね。謄本や抄本、続柄・本籍の記載についての御指定はいかがでしょうか。</a:t>
            </a:r>
          </a:p>
        </p:txBody>
      </p:sp>
      <p:sp>
        <p:nvSpPr>
          <p:cNvPr id="15" name="吹き出し: 角を丸めた四角形 14">
            <a:extLst>
              <a:ext uri="{FF2B5EF4-FFF2-40B4-BE49-F238E27FC236}">
                <a16:creationId xmlns:a16="http://schemas.microsoft.com/office/drawing/2014/main" id="{753633B9-B46C-48BE-B83A-279CFB9D4CA7}"/>
              </a:ext>
            </a:extLst>
          </p:cNvPr>
          <p:cNvSpPr/>
          <p:nvPr/>
        </p:nvSpPr>
        <p:spPr>
          <a:xfrm flipH="1">
            <a:off x="3529444" y="2921517"/>
            <a:ext cx="3803331" cy="414162"/>
          </a:xfrm>
          <a:prstGeom prst="wedgeRoundRectCallout">
            <a:avLst>
              <a:gd name="adj1" fmla="val -55496"/>
              <a:gd name="adj2" fmla="val -40551"/>
              <a:gd name="adj3" fmla="val 16667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なんだかよく分からないわ</a:t>
            </a:r>
          </a:p>
        </p:txBody>
      </p:sp>
      <p:sp>
        <p:nvSpPr>
          <p:cNvPr id="18" name="吹き出し: 角を丸めた四角形 17">
            <a:extLst>
              <a:ext uri="{FF2B5EF4-FFF2-40B4-BE49-F238E27FC236}">
                <a16:creationId xmlns:a16="http://schemas.microsoft.com/office/drawing/2014/main" id="{8E0099D4-4A88-4405-8AAF-72525BD87664}"/>
              </a:ext>
            </a:extLst>
          </p:cNvPr>
          <p:cNvSpPr/>
          <p:nvPr/>
        </p:nvSpPr>
        <p:spPr>
          <a:xfrm>
            <a:off x="2370661" y="3429000"/>
            <a:ext cx="4962114" cy="728070"/>
          </a:xfrm>
          <a:prstGeom prst="wedgeRoundRectCallout">
            <a:avLst>
              <a:gd name="adj1" fmla="val -53741"/>
              <a:gd name="adj2" fmla="val -26541"/>
              <a:gd name="adj3" fmla="val 16667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（ガイダンスを参照）車の購入の際はディーラー様次第のようですね。一番詳しいのは謄本で記載を省略しないものです。</a:t>
            </a:r>
          </a:p>
        </p:txBody>
      </p:sp>
      <p:sp>
        <p:nvSpPr>
          <p:cNvPr id="20" name="吹き出し: 角を丸めた四角形 19">
            <a:extLst>
              <a:ext uri="{FF2B5EF4-FFF2-40B4-BE49-F238E27FC236}">
                <a16:creationId xmlns:a16="http://schemas.microsoft.com/office/drawing/2014/main" id="{3F0FE6C5-0A9F-4BF8-B4D5-6FB185386181}"/>
              </a:ext>
            </a:extLst>
          </p:cNvPr>
          <p:cNvSpPr/>
          <p:nvPr/>
        </p:nvSpPr>
        <p:spPr>
          <a:xfrm flipH="1">
            <a:off x="3529444" y="4277964"/>
            <a:ext cx="3803331" cy="414162"/>
          </a:xfrm>
          <a:prstGeom prst="wedgeRoundRectCallout">
            <a:avLst>
              <a:gd name="adj1" fmla="val -55496"/>
              <a:gd name="adj2" fmla="val -40551"/>
              <a:gd name="adj3" fmla="val 16667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じゃあそれでお願い。</a:t>
            </a:r>
          </a:p>
        </p:txBody>
      </p:sp>
      <p:sp>
        <p:nvSpPr>
          <p:cNvPr id="21" name="吹き出し: 角を丸めた四角形 20">
            <a:extLst>
              <a:ext uri="{FF2B5EF4-FFF2-40B4-BE49-F238E27FC236}">
                <a16:creationId xmlns:a16="http://schemas.microsoft.com/office/drawing/2014/main" id="{E54EE14C-6169-4017-B98E-BF42463D8F7C}"/>
              </a:ext>
            </a:extLst>
          </p:cNvPr>
          <p:cNvSpPr/>
          <p:nvPr/>
        </p:nvSpPr>
        <p:spPr>
          <a:xfrm>
            <a:off x="2370661" y="4785447"/>
            <a:ext cx="4962114" cy="414162"/>
          </a:xfrm>
          <a:prstGeom prst="wedgeRoundRectCallout">
            <a:avLst>
              <a:gd name="adj1" fmla="val -53741"/>
              <a:gd name="adj2" fmla="val -26541"/>
              <a:gd name="adj3" fmla="val 16667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印鑑登録については、登録自体はお済みでしょうか。</a:t>
            </a:r>
          </a:p>
        </p:txBody>
      </p:sp>
      <p:sp>
        <p:nvSpPr>
          <p:cNvPr id="22" name="吹き出し: 角を丸めた四角形 21">
            <a:extLst>
              <a:ext uri="{FF2B5EF4-FFF2-40B4-BE49-F238E27FC236}">
                <a16:creationId xmlns:a16="http://schemas.microsoft.com/office/drawing/2014/main" id="{8E1BD0D9-17B5-47AF-A214-E0287D39ABAF}"/>
              </a:ext>
            </a:extLst>
          </p:cNvPr>
          <p:cNvSpPr/>
          <p:nvPr/>
        </p:nvSpPr>
        <p:spPr>
          <a:xfrm flipH="1">
            <a:off x="3529444" y="5292930"/>
            <a:ext cx="3803331" cy="414162"/>
          </a:xfrm>
          <a:prstGeom prst="wedgeRoundRectCallout">
            <a:avLst>
              <a:gd name="adj1" fmla="val -55496"/>
              <a:gd name="adj2" fmla="val -40551"/>
              <a:gd name="adj3" fmla="val 16667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ここにカードがあるんだけど</a:t>
            </a:r>
            <a:r>
              <a:rPr kumimoji="1" lang="en-US" altLang="ja-JP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  <a:endParaRPr kumimoji="1" lang="ja-JP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5" name="吹き出し: 角を丸めた四角形 24">
            <a:extLst>
              <a:ext uri="{FF2B5EF4-FFF2-40B4-BE49-F238E27FC236}">
                <a16:creationId xmlns:a16="http://schemas.microsoft.com/office/drawing/2014/main" id="{2A3105DD-072A-4046-ACBB-097B6F3F4E4F}"/>
              </a:ext>
            </a:extLst>
          </p:cNvPr>
          <p:cNvSpPr/>
          <p:nvPr/>
        </p:nvSpPr>
        <p:spPr>
          <a:xfrm>
            <a:off x="2370661" y="5831480"/>
            <a:ext cx="4962114" cy="758005"/>
          </a:xfrm>
          <a:prstGeom prst="wedgeRoundRectCallout">
            <a:avLst>
              <a:gd name="adj1" fmla="val -53741"/>
              <a:gd name="adj2" fmla="val -26541"/>
              <a:gd name="adj3" fmla="val 16667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確認できました。</a:t>
            </a:r>
            <a:endParaRPr kumimoji="1"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（カード確認にチェック、受付完了押下、申請書出力）</a:t>
            </a:r>
            <a:endParaRPr kumimoji="1"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ではこちらの書類の内容を確認して御署名ください。</a:t>
            </a:r>
          </a:p>
        </p:txBody>
      </p: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B0B1725B-129D-4C76-A3E8-7955D8009E6E}"/>
              </a:ext>
            </a:extLst>
          </p:cNvPr>
          <p:cNvSpPr/>
          <p:nvPr/>
        </p:nvSpPr>
        <p:spPr>
          <a:xfrm flipH="1">
            <a:off x="7592219" y="5861414"/>
            <a:ext cx="2198008" cy="728071"/>
          </a:xfrm>
          <a:prstGeom prst="round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RPA</a:t>
            </a:r>
            <a:r>
              <a:rPr kumimoji="1"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で基幹系システム</a:t>
            </a:r>
            <a:endParaRPr kumimoji="1"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から出力</a:t>
            </a:r>
            <a:endParaRPr kumimoji="1"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7950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038B8938-06BA-4E72-A867-901C4D96B6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206" y="644666"/>
            <a:ext cx="2439286" cy="3202133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CB44D10B-36BD-4606-96DC-936546C7C2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8891" y="605306"/>
            <a:ext cx="2115792" cy="2277965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422E5C2E-2346-401B-B3A6-D73F9F33A0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251" y="3511744"/>
            <a:ext cx="2595561" cy="1819274"/>
          </a:xfrm>
          <a:prstGeom prst="rect">
            <a:avLst/>
          </a:prstGeom>
        </p:spPr>
      </p:pic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4F280054-BDA7-40CA-A335-6708EC15B478}"/>
              </a:ext>
            </a:extLst>
          </p:cNvPr>
          <p:cNvSpPr/>
          <p:nvPr/>
        </p:nvSpPr>
        <p:spPr>
          <a:xfrm>
            <a:off x="3256032" y="685800"/>
            <a:ext cx="3537242" cy="1193656"/>
          </a:xfrm>
          <a:prstGeom prst="wedgeRoundRectCallout">
            <a:avLst>
              <a:gd name="adj1" fmla="val -55496"/>
              <a:gd name="adj2" fmla="val 39246"/>
              <a:gd name="adj3" fmla="val 16667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本日はどのような御用件ですか</a:t>
            </a:r>
          </a:p>
        </p:txBody>
      </p:sp>
      <p:sp>
        <p:nvSpPr>
          <p:cNvPr id="16" name="吹き出し: 角を丸めた四角形 15">
            <a:extLst>
              <a:ext uri="{FF2B5EF4-FFF2-40B4-BE49-F238E27FC236}">
                <a16:creationId xmlns:a16="http://schemas.microsoft.com/office/drawing/2014/main" id="{365A1944-86A5-4998-8E23-238949D81122}"/>
              </a:ext>
            </a:extLst>
          </p:cNvPr>
          <p:cNvSpPr/>
          <p:nvPr/>
        </p:nvSpPr>
        <p:spPr>
          <a:xfrm flipH="1">
            <a:off x="3256032" y="2072553"/>
            <a:ext cx="3537242" cy="1193656"/>
          </a:xfrm>
          <a:prstGeom prst="wedgeRoundRectCallout">
            <a:avLst>
              <a:gd name="adj1" fmla="val -55496"/>
              <a:gd name="adj2" fmla="val -40551"/>
              <a:gd name="adj3" fmla="val 16667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市内で引っ越したので</a:t>
            </a:r>
            <a:endParaRPr kumimoji="1" lang="en-US" altLang="ja-JP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手続したいです。</a:t>
            </a: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BE181AC7-16B4-4E31-A109-3EFBFEFD3010}"/>
              </a:ext>
            </a:extLst>
          </p:cNvPr>
          <p:cNvSpPr/>
          <p:nvPr/>
        </p:nvSpPr>
        <p:spPr>
          <a:xfrm flipH="1">
            <a:off x="1487411" y="5451912"/>
            <a:ext cx="3537242" cy="1235602"/>
          </a:xfrm>
          <a:prstGeom prst="round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転居届のメニューをクリック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5337A17-6EF6-4A8C-82F7-008861C23F5F}"/>
              </a:ext>
            </a:extLst>
          </p:cNvPr>
          <p:cNvSpPr txBox="1"/>
          <p:nvPr/>
        </p:nvSpPr>
        <p:spPr>
          <a:xfrm>
            <a:off x="0" y="-12903"/>
            <a:ext cx="1854558" cy="58477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転居届①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A9BA93F-773F-489A-9874-98ECC5D65A73}"/>
              </a:ext>
            </a:extLst>
          </p:cNvPr>
          <p:cNvSpPr txBox="1"/>
          <p:nvPr/>
        </p:nvSpPr>
        <p:spPr>
          <a:xfrm>
            <a:off x="1388127" y="58693"/>
            <a:ext cx="33847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手続種別確認</a:t>
            </a:r>
          </a:p>
        </p:txBody>
      </p:sp>
    </p:spTree>
    <p:extLst>
      <p:ext uri="{BB962C8B-B14F-4D97-AF65-F5344CB8AC3E}">
        <p14:creationId xmlns:p14="http://schemas.microsoft.com/office/powerpoint/2010/main" val="1796540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038B8938-06BA-4E72-A867-901C4D96B6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206" y="644666"/>
            <a:ext cx="2439286" cy="3202133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CB44D10B-36BD-4606-96DC-936546C7C2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8891" y="605306"/>
            <a:ext cx="2115792" cy="2277965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422E5C2E-2346-401B-B3A6-D73F9F33A0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251" y="3511744"/>
            <a:ext cx="2595561" cy="1819274"/>
          </a:xfrm>
          <a:prstGeom prst="rect">
            <a:avLst/>
          </a:prstGeom>
        </p:spPr>
      </p:pic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4F280054-BDA7-40CA-A335-6708EC15B478}"/>
              </a:ext>
            </a:extLst>
          </p:cNvPr>
          <p:cNvSpPr/>
          <p:nvPr/>
        </p:nvSpPr>
        <p:spPr>
          <a:xfrm>
            <a:off x="3256032" y="685800"/>
            <a:ext cx="3537242" cy="1193656"/>
          </a:xfrm>
          <a:prstGeom prst="wedgeRoundRectCallout">
            <a:avLst>
              <a:gd name="adj1" fmla="val -55496"/>
              <a:gd name="adj2" fmla="val 39246"/>
              <a:gd name="adj3" fmla="val 16667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御本人確認をします。</a:t>
            </a:r>
            <a:endParaRPr kumimoji="1" lang="en-US" altLang="ja-JP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マイナンバーカードはお持ちですか</a:t>
            </a:r>
          </a:p>
        </p:txBody>
      </p:sp>
      <p:sp>
        <p:nvSpPr>
          <p:cNvPr id="16" name="吹き出し: 角を丸めた四角形 15">
            <a:extLst>
              <a:ext uri="{FF2B5EF4-FFF2-40B4-BE49-F238E27FC236}">
                <a16:creationId xmlns:a16="http://schemas.microsoft.com/office/drawing/2014/main" id="{365A1944-86A5-4998-8E23-238949D81122}"/>
              </a:ext>
            </a:extLst>
          </p:cNvPr>
          <p:cNvSpPr/>
          <p:nvPr/>
        </p:nvSpPr>
        <p:spPr>
          <a:xfrm flipH="1">
            <a:off x="3256032" y="2072553"/>
            <a:ext cx="3537242" cy="1193656"/>
          </a:xfrm>
          <a:prstGeom prst="wedgeRoundRectCallout">
            <a:avLst>
              <a:gd name="adj1" fmla="val -55496"/>
              <a:gd name="adj2" fmla="val -40551"/>
              <a:gd name="adj3" fmla="val 16667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はい、どうぞ</a:t>
            </a: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BE181AC7-16B4-4E31-A109-3EFBFEFD3010}"/>
              </a:ext>
            </a:extLst>
          </p:cNvPr>
          <p:cNvSpPr/>
          <p:nvPr/>
        </p:nvSpPr>
        <p:spPr>
          <a:xfrm flipH="1">
            <a:off x="1487410" y="5451912"/>
            <a:ext cx="4013503" cy="1235602"/>
          </a:xfrm>
          <a:prstGeom prst="round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・本人確認書類の個人情報（生年月日等）から来庁者のデータを検索し、選択して来庁者として登録</a:t>
            </a:r>
            <a:endParaRPr kumimoji="1" lang="en-US" altLang="ja-JP" sz="1600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・本人確認書類の種別や有効期限を登録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5337A17-6EF6-4A8C-82F7-008861C23F5F}"/>
              </a:ext>
            </a:extLst>
          </p:cNvPr>
          <p:cNvSpPr txBox="1"/>
          <p:nvPr/>
        </p:nvSpPr>
        <p:spPr>
          <a:xfrm>
            <a:off x="0" y="-12903"/>
            <a:ext cx="1854558" cy="58477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転居届②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A9BA93F-773F-489A-9874-98ECC5D65A73}"/>
              </a:ext>
            </a:extLst>
          </p:cNvPr>
          <p:cNvSpPr txBox="1"/>
          <p:nvPr/>
        </p:nvSpPr>
        <p:spPr>
          <a:xfrm>
            <a:off x="1958250" y="58693"/>
            <a:ext cx="6004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本人確認と来庁者として登録する個人検索</a:t>
            </a: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9C09C6AD-0828-4943-83C0-447D85291B91}"/>
              </a:ext>
            </a:extLst>
          </p:cNvPr>
          <p:cNvSpPr/>
          <p:nvPr/>
        </p:nvSpPr>
        <p:spPr>
          <a:xfrm>
            <a:off x="8678300" y="2599469"/>
            <a:ext cx="762000" cy="567603"/>
          </a:xfrm>
          <a:prstGeom prst="roundRect">
            <a:avLst/>
          </a:prstGeom>
          <a:solidFill>
            <a:srgbClr val="FCC0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26026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038B8938-06BA-4E72-A867-901C4D96B6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206" y="644666"/>
            <a:ext cx="2439286" cy="3202133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CB44D10B-36BD-4606-96DC-936546C7C2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8891" y="605306"/>
            <a:ext cx="2115792" cy="2277965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422E5C2E-2346-401B-B3A6-D73F9F33A0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251" y="3511744"/>
            <a:ext cx="2595561" cy="1819274"/>
          </a:xfrm>
          <a:prstGeom prst="rect">
            <a:avLst/>
          </a:prstGeom>
        </p:spPr>
      </p:pic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4F280054-BDA7-40CA-A335-6708EC15B478}"/>
              </a:ext>
            </a:extLst>
          </p:cNvPr>
          <p:cNvSpPr/>
          <p:nvPr/>
        </p:nvSpPr>
        <p:spPr>
          <a:xfrm>
            <a:off x="3256032" y="685800"/>
            <a:ext cx="3537242" cy="1193656"/>
          </a:xfrm>
          <a:prstGeom prst="wedgeRoundRectCallout">
            <a:avLst>
              <a:gd name="adj1" fmla="val -55496"/>
              <a:gd name="adj2" fmla="val 39246"/>
              <a:gd name="adj3" fmla="val 16667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お引越しした日付はいつですか。</a:t>
            </a:r>
          </a:p>
        </p:txBody>
      </p:sp>
      <p:sp>
        <p:nvSpPr>
          <p:cNvPr id="16" name="吹き出し: 角を丸めた四角形 15">
            <a:extLst>
              <a:ext uri="{FF2B5EF4-FFF2-40B4-BE49-F238E27FC236}">
                <a16:creationId xmlns:a16="http://schemas.microsoft.com/office/drawing/2014/main" id="{365A1944-86A5-4998-8E23-238949D81122}"/>
              </a:ext>
            </a:extLst>
          </p:cNvPr>
          <p:cNvSpPr/>
          <p:nvPr/>
        </p:nvSpPr>
        <p:spPr>
          <a:xfrm flipH="1">
            <a:off x="3256032" y="2072553"/>
            <a:ext cx="3537242" cy="1193656"/>
          </a:xfrm>
          <a:prstGeom prst="wedgeRoundRectCallout">
            <a:avLst>
              <a:gd name="adj1" fmla="val -55496"/>
              <a:gd name="adj2" fmla="val -40551"/>
              <a:gd name="adj3" fmla="val 16667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１日です。</a:t>
            </a: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BE181AC7-16B4-4E31-A109-3EFBFEFD3010}"/>
              </a:ext>
            </a:extLst>
          </p:cNvPr>
          <p:cNvSpPr/>
          <p:nvPr/>
        </p:nvSpPr>
        <p:spPr>
          <a:xfrm flipH="1">
            <a:off x="1487411" y="5451912"/>
            <a:ext cx="3537242" cy="1235602"/>
          </a:xfrm>
          <a:prstGeom prst="round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・異動日を登録</a:t>
            </a:r>
            <a:endParaRPr kumimoji="1" lang="en-US" altLang="ja-JP" sz="1600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・異動日の整合性確認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5337A17-6EF6-4A8C-82F7-008861C23F5F}"/>
              </a:ext>
            </a:extLst>
          </p:cNvPr>
          <p:cNvSpPr txBox="1"/>
          <p:nvPr/>
        </p:nvSpPr>
        <p:spPr>
          <a:xfrm>
            <a:off x="0" y="-12903"/>
            <a:ext cx="1854558" cy="58477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転居届③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A9BA93F-773F-489A-9874-98ECC5D65A73}"/>
              </a:ext>
            </a:extLst>
          </p:cNvPr>
          <p:cNvSpPr txBox="1"/>
          <p:nvPr/>
        </p:nvSpPr>
        <p:spPr>
          <a:xfrm>
            <a:off x="1958250" y="58693"/>
            <a:ext cx="6004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届出内容確認１：異動日</a:t>
            </a:r>
          </a:p>
        </p:txBody>
      </p:sp>
      <p:sp>
        <p:nvSpPr>
          <p:cNvPr id="12" name="吹き出し: 線 (強調線付き) 11">
            <a:extLst>
              <a:ext uri="{FF2B5EF4-FFF2-40B4-BE49-F238E27FC236}">
                <a16:creationId xmlns:a16="http://schemas.microsoft.com/office/drawing/2014/main" id="{601BEA0B-0B60-49DE-9FEC-EC6DE149139E}"/>
              </a:ext>
            </a:extLst>
          </p:cNvPr>
          <p:cNvSpPr/>
          <p:nvPr/>
        </p:nvSpPr>
        <p:spPr>
          <a:xfrm>
            <a:off x="5669697" y="5023140"/>
            <a:ext cx="4174392" cy="1367678"/>
          </a:xfrm>
          <a:prstGeom prst="accentCallout1">
            <a:avLst>
              <a:gd name="adj1" fmla="val 74608"/>
              <a:gd name="adj2" fmla="val -2409"/>
              <a:gd name="adj3" fmla="val 86965"/>
              <a:gd name="adj4" fmla="val -18945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>
                <a:solidFill>
                  <a:schemeClr val="bg1">
                    <a:lumMod val="6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200" dirty="0">
                <a:solidFill>
                  <a:schemeClr val="bg1">
                    <a:lumMod val="6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異動日の整合性とは</a:t>
            </a:r>
            <a:endParaRPr kumimoji="1" lang="en-US" altLang="ja-JP" sz="1200" dirty="0">
              <a:solidFill>
                <a:schemeClr val="bg1">
                  <a:lumMod val="6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solidFill>
                  <a:schemeClr val="bg1">
                    <a:lumMod val="6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・転居日より届出日が前の場合は、届け出ができない（エラー表示）</a:t>
            </a:r>
            <a:endParaRPr kumimoji="1" lang="en-US" altLang="ja-JP" sz="1200" dirty="0">
              <a:solidFill>
                <a:schemeClr val="bg1">
                  <a:lumMod val="6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solidFill>
                  <a:schemeClr val="bg1">
                    <a:lumMod val="6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・転居日から一定期間経過している場合は、追加書類が必要（アラート表示）</a:t>
            </a:r>
            <a:endParaRPr kumimoji="1" lang="en-US" altLang="ja-JP" sz="1200" dirty="0">
              <a:solidFill>
                <a:schemeClr val="bg1">
                  <a:lumMod val="6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solidFill>
                  <a:schemeClr val="bg1">
                    <a:lumMod val="6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・（転入）転出届出日より転出予定日が前の場合には、転出日の変更は原則としてできない（アラート表示）</a:t>
            </a:r>
            <a:endParaRPr kumimoji="1" lang="en-US" altLang="ja-JP" sz="1200" dirty="0">
              <a:solidFill>
                <a:schemeClr val="bg1">
                  <a:lumMod val="6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200" dirty="0">
              <a:solidFill>
                <a:schemeClr val="bg1">
                  <a:lumMod val="6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3780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038B8938-06BA-4E72-A867-901C4D96B6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206" y="644666"/>
            <a:ext cx="2439286" cy="3202133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CB44D10B-36BD-4606-96DC-936546C7C2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8891" y="605306"/>
            <a:ext cx="2115792" cy="2277965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422E5C2E-2346-401B-B3A6-D73F9F33A0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251" y="3511744"/>
            <a:ext cx="2595561" cy="1819274"/>
          </a:xfrm>
          <a:prstGeom prst="rect">
            <a:avLst/>
          </a:prstGeom>
        </p:spPr>
      </p:pic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4F280054-BDA7-40CA-A335-6708EC15B478}"/>
              </a:ext>
            </a:extLst>
          </p:cNvPr>
          <p:cNvSpPr/>
          <p:nvPr/>
        </p:nvSpPr>
        <p:spPr>
          <a:xfrm>
            <a:off x="3256032" y="685799"/>
            <a:ext cx="3537242" cy="1439672"/>
          </a:xfrm>
          <a:prstGeom prst="wedgeRoundRectCallout">
            <a:avLst>
              <a:gd name="adj1" fmla="val -55496"/>
              <a:gd name="adj2" fmla="val 39246"/>
              <a:gd name="adj3" fmla="val 16667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お引越しする方は、世帯の皆様３名様でよろしいですか。</a:t>
            </a:r>
          </a:p>
        </p:txBody>
      </p:sp>
      <p:sp>
        <p:nvSpPr>
          <p:cNvPr id="16" name="吹き出し: 角を丸めた四角形 15">
            <a:extLst>
              <a:ext uri="{FF2B5EF4-FFF2-40B4-BE49-F238E27FC236}">
                <a16:creationId xmlns:a16="http://schemas.microsoft.com/office/drawing/2014/main" id="{365A1944-86A5-4998-8E23-238949D81122}"/>
              </a:ext>
            </a:extLst>
          </p:cNvPr>
          <p:cNvSpPr/>
          <p:nvPr/>
        </p:nvSpPr>
        <p:spPr>
          <a:xfrm flipH="1">
            <a:off x="3256032" y="2290912"/>
            <a:ext cx="3537242" cy="1138087"/>
          </a:xfrm>
          <a:prstGeom prst="wedgeRoundRectCallout">
            <a:avLst>
              <a:gd name="adj1" fmla="val -55496"/>
              <a:gd name="adj2" fmla="val -40551"/>
              <a:gd name="adj3" fmla="val 16667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はい、そうです。</a:t>
            </a: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BE181AC7-16B4-4E31-A109-3EFBFEFD3010}"/>
              </a:ext>
            </a:extLst>
          </p:cNvPr>
          <p:cNvSpPr/>
          <p:nvPr/>
        </p:nvSpPr>
        <p:spPr>
          <a:xfrm flipH="1">
            <a:off x="1571169" y="5451912"/>
            <a:ext cx="3639460" cy="1235602"/>
          </a:xfrm>
          <a:prstGeom prst="round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・データ取込した異動者をデフォルト表示</a:t>
            </a:r>
            <a:endParaRPr kumimoji="1" lang="en-US" altLang="ja-JP" sz="1600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・異動者を選択（又は異動しない者がいれば削除）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5337A17-6EF6-4A8C-82F7-008861C23F5F}"/>
              </a:ext>
            </a:extLst>
          </p:cNvPr>
          <p:cNvSpPr txBox="1"/>
          <p:nvPr/>
        </p:nvSpPr>
        <p:spPr>
          <a:xfrm>
            <a:off x="0" y="-12903"/>
            <a:ext cx="1854558" cy="58477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転居届④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A9BA93F-773F-489A-9874-98ECC5D65A73}"/>
              </a:ext>
            </a:extLst>
          </p:cNvPr>
          <p:cNvSpPr txBox="1"/>
          <p:nvPr/>
        </p:nvSpPr>
        <p:spPr>
          <a:xfrm>
            <a:off x="1958250" y="58693"/>
            <a:ext cx="6004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届出内容確認</a:t>
            </a:r>
            <a:r>
              <a:rPr kumimoji="1" lang="en-US" altLang="ja-JP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kumimoji="1" lang="ja-JP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：異動者</a:t>
            </a:r>
          </a:p>
        </p:txBody>
      </p:sp>
    </p:spTree>
    <p:extLst>
      <p:ext uri="{BB962C8B-B14F-4D97-AF65-F5344CB8AC3E}">
        <p14:creationId xmlns:p14="http://schemas.microsoft.com/office/powerpoint/2010/main" val="2842325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038B8938-06BA-4E72-A867-901C4D96B6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206" y="644666"/>
            <a:ext cx="2439286" cy="3202133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CB44D10B-36BD-4606-96DC-936546C7C2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8891" y="605306"/>
            <a:ext cx="2115792" cy="2277965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422E5C2E-2346-401B-B3A6-D73F9F33A0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251" y="3511744"/>
            <a:ext cx="2595561" cy="1819274"/>
          </a:xfrm>
          <a:prstGeom prst="rect">
            <a:avLst/>
          </a:prstGeom>
        </p:spPr>
      </p:pic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4F280054-BDA7-40CA-A335-6708EC15B478}"/>
              </a:ext>
            </a:extLst>
          </p:cNvPr>
          <p:cNvSpPr/>
          <p:nvPr/>
        </p:nvSpPr>
        <p:spPr>
          <a:xfrm>
            <a:off x="3256032" y="685799"/>
            <a:ext cx="3537242" cy="990989"/>
          </a:xfrm>
          <a:prstGeom prst="wedgeRoundRectCallout">
            <a:avLst>
              <a:gd name="adj1" fmla="val -55496"/>
              <a:gd name="adj2" fmla="val 39246"/>
              <a:gd name="adj3" fmla="val 16667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新住所はどちらですか。</a:t>
            </a:r>
          </a:p>
        </p:txBody>
      </p:sp>
      <p:sp>
        <p:nvSpPr>
          <p:cNvPr id="16" name="吹き出し: 角を丸めた四角形 15">
            <a:extLst>
              <a:ext uri="{FF2B5EF4-FFF2-40B4-BE49-F238E27FC236}">
                <a16:creationId xmlns:a16="http://schemas.microsoft.com/office/drawing/2014/main" id="{365A1944-86A5-4998-8E23-238949D81122}"/>
              </a:ext>
            </a:extLst>
          </p:cNvPr>
          <p:cNvSpPr/>
          <p:nvPr/>
        </p:nvSpPr>
        <p:spPr>
          <a:xfrm flipH="1">
            <a:off x="3256032" y="1797682"/>
            <a:ext cx="3537242" cy="1007214"/>
          </a:xfrm>
          <a:prstGeom prst="wedgeRoundRectCallout">
            <a:avLst>
              <a:gd name="adj1" fmla="val -55496"/>
              <a:gd name="adj2" fmla="val -40551"/>
              <a:gd name="adj3" fmla="val 16667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こちらです。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メモを見せる：つくば市研究学園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丁目１番地１ つくばマンション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201 】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BE181AC7-16B4-4E31-A109-3EFBFEFD3010}"/>
              </a:ext>
            </a:extLst>
          </p:cNvPr>
          <p:cNvSpPr/>
          <p:nvPr/>
        </p:nvSpPr>
        <p:spPr>
          <a:xfrm flipH="1">
            <a:off x="400049" y="5451912"/>
            <a:ext cx="5981700" cy="1235602"/>
          </a:xfrm>
          <a:prstGeom prst="round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・新住所を登録</a:t>
            </a:r>
            <a:endParaRPr kumimoji="1" lang="en-US" altLang="ja-JP" sz="1600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・新住所の地番確認（固定資産の土地台帳データを利用）</a:t>
            </a:r>
            <a:endParaRPr kumimoji="1" lang="en-US" altLang="ja-JP" sz="1600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・新住所の方書について、登録確認し、新住所に反映</a:t>
            </a:r>
            <a:endParaRPr kumimoji="1" lang="en-US" altLang="ja-JP" sz="1600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（作成した方書台帳及び同住所者の方書一覧を利用）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5337A17-6EF6-4A8C-82F7-008861C23F5F}"/>
              </a:ext>
            </a:extLst>
          </p:cNvPr>
          <p:cNvSpPr txBox="1"/>
          <p:nvPr/>
        </p:nvSpPr>
        <p:spPr>
          <a:xfrm>
            <a:off x="0" y="-12903"/>
            <a:ext cx="1854558" cy="58477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転居届⑤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A9BA93F-773F-489A-9874-98ECC5D65A73}"/>
              </a:ext>
            </a:extLst>
          </p:cNvPr>
          <p:cNvSpPr txBox="1"/>
          <p:nvPr/>
        </p:nvSpPr>
        <p:spPr>
          <a:xfrm>
            <a:off x="1958250" y="58693"/>
            <a:ext cx="6004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届出内容確認</a:t>
            </a:r>
            <a:r>
              <a:rPr kumimoji="1" lang="en-US" altLang="ja-JP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kumimoji="1" lang="ja-JP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：新住所</a:t>
            </a:r>
          </a:p>
        </p:txBody>
      </p:sp>
    </p:spTree>
    <p:extLst>
      <p:ext uri="{BB962C8B-B14F-4D97-AF65-F5344CB8AC3E}">
        <p14:creationId xmlns:p14="http://schemas.microsoft.com/office/powerpoint/2010/main" val="830073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038B8938-06BA-4E72-A867-901C4D96B6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206" y="644666"/>
            <a:ext cx="2439286" cy="3202133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CB44D10B-36BD-4606-96DC-936546C7C2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8891" y="605306"/>
            <a:ext cx="2115792" cy="2277965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422E5C2E-2346-401B-B3A6-D73F9F33A0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251" y="3511744"/>
            <a:ext cx="2595561" cy="1819274"/>
          </a:xfrm>
          <a:prstGeom prst="rect">
            <a:avLst/>
          </a:prstGeom>
        </p:spPr>
      </p:pic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4F280054-BDA7-40CA-A335-6708EC15B478}"/>
              </a:ext>
            </a:extLst>
          </p:cNvPr>
          <p:cNvSpPr/>
          <p:nvPr/>
        </p:nvSpPr>
        <p:spPr>
          <a:xfrm>
            <a:off x="3256032" y="685799"/>
            <a:ext cx="3537242" cy="1439672"/>
          </a:xfrm>
          <a:prstGeom prst="wedgeRoundRectCallout">
            <a:avLst>
              <a:gd name="adj1" fmla="val -55496"/>
              <a:gd name="adj2" fmla="val 39246"/>
              <a:gd name="adj3" fmla="val 16667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新しい住所には今回引っ越す方々以外に、どなたか御一緒にお住まいですか。</a:t>
            </a:r>
          </a:p>
        </p:txBody>
      </p:sp>
      <p:sp>
        <p:nvSpPr>
          <p:cNvPr id="16" name="吹き出し: 角を丸めた四角形 15">
            <a:extLst>
              <a:ext uri="{FF2B5EF4-FFF2-40B4-BE49-F238E27FC236}">
                <a16:creationId xmlns:a16="http://schemas.microsoft.com/office/drawing/2014/main" id="{365A1944-86A5-4998-8E23-238949D81122}"/>
              </a:ext>
            </a:extLst>
          </p:cNvPr>
          <p:cNvSpPr/>
          <p:nvPr/>
        </p:nvSpPr>
        <p:spPr>
          <a:xfrm flipH="1">
            <a:off x="3256032" y="2457450"/>
            <a:ext cx="3537242" cy="971549"/>
          </a:xfrm>
          <a:prstGeom prst="wedgeRoundRectCallout">
            <a:avLst>
              <a:gd name="adj1" fmla="val -55496"/>
              <a:gd name="adj2" fmla="val -40551"/>
              <a:gd name="adj3" fmla="val 16667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私の親夫婦が住んでいます。世帯主の氏名は大穂　八太郎です。</a:t>
            </a: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BE181AC7-16B4-4E31-A109-3EFBFEFD3010}"/>
              </a:ext>
            </a:extLst>
          </p:cNvPr>
          <p:cNvSpPr/>
          <p:nvPr/>
        </p:nvSpPr>
        <p:spPr>
          <a:xfrm flipH="1">
            <a:off x="400049" y="5451912"/>
            <a:ext cx="5981700" cy="1235602"/>
          </a:xfrm>
          <a:prstGeom prst="round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・全部異動（編製）又は一部異動（編入）の選択</a:t>
            </a:r>
            <a:endParaRPr kumimoji="1" lang="en-US" altLang="ja-JP" sz="1600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・一部異動の場合、編入先世帯を氏名等から検索して選択</a:t>
            </a:r>
            <a:endParaRPr kumimoji="1" lang="en-US" altLang="ja-JP" sz="1600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・一部異動または同時世帯主変更の場合、新しい続柄を選択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5337A17-6EF6-4A8C-82F7-008861C23F5F}"/>
              </a:ext>
            </a:extLst>
          </p:cNvPr>
          <p:cNvSpPr txBox="1"/>
          <p:nvPr/>
        </p:nvSpPr>
        <p:spPr>
          <a:xfrm>
            <a:off x="0" y="-12903"/>
            <a:ext cx="1854558" cy="58477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転居届⑥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A9BA93F-773F-489A-9874-98ECC5D65A73}"/>
              </a:ext>
            </a:extLst>
          </p:cNvPr>
          <p:cNvSpPr txBox="1"/>
          <p:nvPr/>
        </p:nvSpPr>
        <p:spPr>
          <a:xfrm>
            <a:off x="1958250" y="58693"/>
            <a:ext cx="6004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届出内容確認</a:t>
            </a:r>
            <a:r>
              <a:rPr kumimoji="1" lang="en-US" altLang="ja-JP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kumimoji="1" lang="ja-JP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：新世帯</a:t>
            </a:r>
          </a:p>
        </p:txBody>
      </p:sp>
    </p:spTree>
    <p:extLst>
      <p:ext uri="{BB962C8B-B14F-4D97-AF65-F5344CB8AC3E}">
        <p14:creationId xmlns:p14="http://schemas.microsoft.com/office/powerpoint/2010/main" val="3404603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038B8938-06BA-4E72-A867-901C4D96B6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206" y="644666"/>
            <a:ext cx="2439286" cy="3202133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CB44D10B-36BD-4606-96DC-936546C7C2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8891" y="605306"/>
            <a:ext cx="2115792" cy="2277965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422E5C2E-2346-401B-B3A6-D73F9F33A0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251" y="3511744"/>
            <a:ext cx="2595561" cy="1819274"/>
          </a:xfrm>
          <a:prstGeom prst="rect">
            <a:avLst/>
          </a:prstGeom>
        </p:spPr>
      </p:pic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4F280054-BDA7-40CA-A335-6708EC15B478}"/>
              </a:ext>
            </a:extLst>
          </p:cNvPr>
          <p:cNvSpPr/>
          <p:nvPr/>
        </p:nvSpPr>
        <p:spPr>
          <a:xfrm>
            <a:off x="3256032" y="685798"/>
            <a:ext cx="3537242" cy="2419351"/>
          </a:xfrm>
          <a:prstGeom prst="wedgeRoundRectCallout">
            <a:avLst>
              <a:gd name="adj1" fmla="val -55496"/>
              <a:gd name="adj2" fmla="val 39246"/>
              <a:gd name="adj3" fmla="val 16667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お客様はマイナンバーカードがございますので継続利用の手続があります。</a:t>
            </a:r>
            <a:endParaRPr kumimoji="1" lang="en-US" altLang="ja-JP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5337A17-6EF6-4A8C-82F7-008861C23F5F}"/>
              </a:ext>
            </a:extLst>
          </p:cNvPr>
          <p:cNvSpPr txBox="1"/>
          <p:nvPr/>
        </p:nvSpPr>
        <p:spPr>
          <a:xfrm>
            <a:off x="0" y="-12903"/>
            <a:ext cx="1854558" cy="58477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転居届⑨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A9BA93F-773F-489A-9874-98ECC5D65A73}"/>
              </a:ext>
            </a:extLst>
          </p:cNvPr>
          <p:cNvSpPr txBox="1"/>
          <p:nvPr/>
        </p:nvSpPr>
        <p:spPr>
          <a:xfrm>
            <a:off x="1958250" y="58693"/>
            <a:ext cx="6004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市民窓口課他手続</a:t>
            </a: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EAAB2890-1865-4747-9384-CF236D98F4FF}"/>
              </a:ext>
            </a:extLst>
          </p:cNvPr>
          <p:cNvSpPr/>
          <p:nvPr/>
        </p:nvSpPr>
        <p:spPr>
          <a:xfrm flipH="1">
            <a:off x="400049" y="5451912"/>
            <a:ext cx="6983390" cy="644623"/>
          </a:xfrm>
          <a:prstGeom prst="round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・マイナンバーカード、証明書、印鑑登録の市民窓口課手続を受け付ける。</a:t>
            </a:r>
            <a:endParaRPr kumimoji="1" lang="en-US" altLang="ja-JP" sz="1600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・マイナンバーカードについては所有情報から自動判定</a:t>
            </a:r>
            <a:endParaRPr kumimoji="1" lang="en-US" altLang="ja-JP" sz="1600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5865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038B8938-06BA-4E72-A867-901C4D96B6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206" y="644666"/>
            <a:ext cx="2439286" cy="3202133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CB44D10B-36BD-4606-96DC-936546C7C2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8891" y="605306"/>
            <a:ext cx="2115792" cy="2277965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422E5C2E-2346-401B-B3A6-D73F9F33A0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251" y="3511744"/>
            <a:ext cx="2595561" cy="1819274"/>
          </a:xfrm>
          <a:prstGeom prst="rect">
            <a:avLst/>
          </a:prstGeom>
        </p:spPr>
      </p:pic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4F280054-BDA7-40CA-A335-6708EC15B478}"/>
              </a:ext>
            </a:extLst>
          </p:cNvPr>
          <p:cNvSpPr/>
          <p:nvPr/>
        </p:nvSpPr>
        <p:spPr>
          <a:xfrm>
            <a:off x="3256032" y="1822789"/>
            <a:ext cx="3537242" cy="1439672"/>
          </a:xfrm>
          <a:prstGeom prst="wedgeRoundRectCallout">
            <a:avLst>
              <a:gd name="adj1" fmla="val -55496"/>
              <a:gd name="adj2" fmla="val 39246"/>
              <a:gd name="adj3" fmla="val 16667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分かりました。種別や枚数はいかがいたしますか。</a:t>
            </a:r>
          </a:p>
        </p:txBody>
      </p:sp>
      <p:sp>
        <p:nvSpPr>
          <p:cNvPr id="16" name="吹き出し: 角を丸めた四角形 15">
            <a:extLst>
              <a:ext uri="{FF2B5EF4-FFF2-40B4-BE49-F238E27FC236}">
                <a16:creationId xmlns:a16="http://schemas.microsoft.com/office/drawing/2014/main" id="{365A1944-86A5-4998-8E23-238949D81122}"/>
              </a:ext>
            </a:extLst>
          </p:cNvPr>
          <p:cNvSpPr/>
          <p:nvPr/>
        </p:nvSpPr>
        <p:spPr>
          <a:xfrm flipH="1">
            <a:off x="3256032" y="685799"/>
            <a:ext cx="3537242" cy="971549"/>
          </a:xfrm>
          <a:prstGeom prst="wedgeRoundRectCallout">
            <a:avLst>
              <a:gd name="adj1" fmla="val -55496"/>
              <a:gd name="adj2" fmla="val -40551"/>
              <a:gd name="adj3" fmla="val 16667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住民票が必要なんですが。</a:t>
            </a: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26F38AE1-F616-4573-8823-E69C9F4E25FF}"/>
              </a:ext>
            </a:extLst>
          </p:cNvPr>
          <p:cNvSpPr/>
          <p:nvPr/>
        </p:nvSpPr>
        <p:spPr>
          <a:xfrm flipH="1">
            <a:off x="400049" y="5451912"/>
            <a:ext cx="5981700" cy="1235602"/>
          </a:xfrm>
          <a:prstGeom prst="round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・住民票交付申請受付のフローへ遷移</a:t>
            </a:r>
            <a:endParaRPr kumimoji="1" lang="en-US" altLang="ja-JP" sz="1600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・種別（謄本・抄本）、対象者、枚数、記載事項（本籍・続柄・番号等）の入力</a:t>
            </a:r>
            <a:endParaRPr kumimoji="1" lang="en-US" altLang="ja-JP" sz="1600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吹き出し: 線 (強調線付き) 9">
            <a:extLst>
              <a:ext uri="{FF2B5EF4-FFF2-40B4-BE49-F238E27FC236}">
                <a16:creationId xmlns:a16="http://schemas.microsoft.com/office/drawing/2014/main" id="{F0C7D16C-3B23-449D-BE27-D2C91E7E87AA}"/>
              </a:ext>
            </a:extLst>
          </p:cNvPr>
          <p:cNvSpPr/>
          <p:nvPr/>
        </p:nvSpPr>
        <p:spPr>
          <a:xfrm>
            <a:off x="5413239" y="4337437"/>
            <a:ext cx="4174392" cy="971549"/>
          </a:xfrm>
          <a:prstGeom prst="accentCallout1">
            <a:avLst>
              <a:gd name="adj1" fmla="val 74608"/>
              <a:gd name="adj2" fmla="val -2409"/>
              <a:gd name="adj3" fmla="val 127980"/>
              <a:gd name="adj4" fmla="val -11187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bg1">
                    <a:lumMod val="6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マイナンバーカードと住民票は関連手続きの枠組みではあるが、他と異なり、市民の属性に依らず広く必要となる手続きであることから、他の手続きに先んじて処理する場合が多い。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A26E22D-1C55-444D-9313-61B739858F84}"/>
              </a:ext>
            </a:extLst>
          </p:cNvPr>
          <p:cNvSpPr txBox="1"/>
          <p:nvPr/>
        </p:nvSpPr>
        <p:spPr>
          <a:xfrm>
            <a:off x="0" y="-12903"/>
            <a:ext cx="1854558" cy="58477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転居届⑩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7D747A9-1180-413F-A690-C31DDAFE7394}"/>
              </a:ext>
            </a:extLst>
          </p:cNvPr>
          <p:cNvSpPr txBox="1"/>
          <p:nvPr/>
        </p:nvSpPr>
        <p:spPr>
          <a:xfrm>
            <a:off x="1958250" y="58693"/>
            <a:ext cx="6004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市民窓口課他手続</a:t>
            </a:r>
          </a:p>
        </p:txBody>
      </p:sp>
    </p:spTree>
    <p:extLst>
      <p:ext uri="{BB962C8B-B14F-4D97-AF65-F5344CB8AC3E}">
        <p14:creationId xmlns:p14="http://schemas.microsoft.com/office/powerpoint/2010/main" val="3444157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1212</Words>
  <Application>Microsoft Office PowerPoint</Application>
  <PresentationFormat>A4 210 x 297 mm</PresentationFormat>
  <Paragraphs>112</Paragraphs>
  <Slides>15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2" baseType="lpstr">
      <vt:lpstr>BIZ UDPゴシック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2025-03-25T03:04:07Z</dcterms:created>
  <dcterms:modified xsi:type="dcterms:W3CDTF">2025-03-25T03:04:11Z</dcterms:modified>
</cp:coreProperties>
</file>