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735763" cy="986631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44" autoAdjust="0"/>
    <p:restoredTop sz="85870" autoAdjust="0"/>
  </p:normalViewPr>
  <p:slideViewPr>
    <p:cSldViewPr snapToGrid="0" snapToObjects="1">
      <p:cViewPr varScale="1">
        <p:scale>
          <a:sx n="60" d="100"/>
          <a:sy n="60" d="100"/>
        </p:scale>
        <p:origin x="56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9035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79690" tIns="39845" rIns="79690" bIns="39845"/>
          <a:lstStyle/>
          <a:p>
            <a:endParaRPr lang="en-US" dirty="0"/>
          </a:p>
        </p:txBody>
      </p:sp>
      <p:sp>
        <p:nvSpPr>
          <p:cNvPr id="4" name="Slide Number Placeholder 3"/>
          <p:cNvSpPr>
            <a:spLocks noGrp="1"/>
          </p:cNvSpPr>
          <p:nvPr>
            <p:ph type="sldNum" sz="quarter" idx="10"/>
          </p:nvPr>
        </p:nvSpPr>
        <p:spPr/>
        <p:txBody>
          <a:bodyPr lIns="79690" tIns="39845" rIns="79690" bIns="39845"/>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1.xml"/><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5.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7.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9.png"/><Relationship Id="rId2" Type="http://schemas.openxmlformats.org/officeDocument/2006/relationships/notesSlide" Target="../notesSlides/notesSlide14.xml"/><Relationship Id="rId16" Type="http://schemas.openxmlformats.org/officeDocument/2006/relationships/image" Target="../media/image52.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60.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1.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64.png"/><Relationship Id="rId12" Type="http://schemas.openxmlformats.org/officeDocument/2006/relationships/image" Target="../media/image68.png"/><Relationship Id="rId17" Type="http://schemas.openxmlformats.org/officeDocument/2006/relationships/image" Target="../media/image38.png"/><Relationship Id="rId2" Type="http://schemas.openxmlformats.org/officeDocument/2006/relationships/notesSlide" Target="../notesSlides/notesSlide17.xml"/><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5" Type="http://schemas.openxmlformats.org/officeDocument/2006/relationships/image" Target="../media/image70.png"/><Relationship Id="rId10" Type="http://schemas.openxmlformats.org/officeDocument/2006/relationships/image" Target="../media/image66.png"/><Relationship Id="rId4" Type="http://schemas.openxmlformats.org/officeDocument/2006/relationships/image" Target="../media/image40.png"/><Relationship Id="rId9" Type="http://schemas.openxmlformats.org/officeDocument/2006/relationships/image" Target="../media/image65.png"/><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35.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305" y="113386"/>
            <a:ext cx="12191695" cy="6858000"/>
          </a:xfrm>
          <a:prstGeom prst="rect">
            <a:avLst/>
          </a:prstGeom>
          <a:solidFill>
            <a:srgbClr val="FFFFFF"/>
          </a:solidFill>
          <a:ln/>
        </p:spPr>
        <p:txBody>
          <a:bodyPr/>
          <a:lstStyle/>
          <a:p>
            <a:endParaRPr lang="ja-JP" altLang="en-US"/>
          </a:p>
        </p:txBody>
      </p:sp>
      <p:sp>
        <p:nvSpPr>
          <p:cNvPr id="3" name="Text 1"/>
          <p:cNvSpPr txBox="1"/>
          <p:nvPr/>
        </p:nvSpPr>
        <p:spPr>
          <a:xfrm>
            <a:off x="1143000" y="2114093"/>
            <a:ext cx="5829300" cy="715061"/>
          </a:xfrm>
          <a:prstGeom prst="rect">
            <a:avLst/>
          </a:prstGeom>
          <a:noFill/>
          <a:ln/>
        </p:spPr>
        <p:txBody>
          <a:bodyPr wrap="square" lIns="0" tIns="0" rIns="0" bIns="0" rtlCol="0" anchor="ctr"/>
          <a:lstStyle/>
          <a:p>
            <a:pPr marL="0" indent="0" algn="l">
              <a:buNone/>
            </a:pPr>
            <a:r>
              <a:rPr lang="en-US" sz="3900" b="1" dirty="0">
                <a:solidFill>
                  <a:srgbClr val="0F2C5C"/>
                </a:solidFill>
                <a:latin typeface="メイリオ" panose="020B0604030504040204" pitchFamily="50" charset="-128"/>
                <a:ea typeface="メイリオ" panose="020B0604030504040204" pitchFamily="50" charset="-128"/>
                <a:cs typeface="Noto Sans JP" pitchFamily="34" charset="-120"/>
              </a:rPr>
              <a:t>ドッグラン設置に関する</a:t>
            </a:r>
            <a:endParaRPr lang="en-US" sz="3900" dirty="0">
              <a:latin typeface="メイリオ" panose="020B0604030504040204" pitchFamily="50" charset="-128"/>
              <a:ea typeface="メイリオ" panose="020B0604030504040204" pitchFamily="50" charset="-128"/>
            </a:endParaRPr>
          </a:p>
        </p:txBody>
      </p:sp>
      <p:sp>
        <p:nvSpPr>
          <p:cNvPr id="4" name="Text 2"/>
          <p:cNvSpPr txBox="1"/>
          <p:nvPr/>
        </p:nvSpPr>
        <p:spPr>
          <a:xfrm>
            <a:off x="1143000" y="2757830"/>
            <a:ext cx="6792163" cy="715061"/>
          </a:xfrm>
          <a:prstGeom prst="rect">
            <a:avLst/>
          </a:prstGeom>
          <a:noFill/>
          <a:ln/>
        </p:spPr>
        <p:txBody>
          <a:bodyPr wrap="square" lIns="0" tIns="0" rIns="0" bIns="0" rtlCol="0" anchor="ctr"/>
          <a:lstStyle/>
          <a:p>
            <a:pPr marL="0" indent="0" algn="l">
              <a:buNone/>
            </a:pPr>
            <a:r>
              <a:rPr lang="en-US" sz="3900" b="1" dirty="0">
                <a:solidFill>
                  <a:srgbClr val="0F2C5C"/>
                </a:solidFill>
                <a:latin typeface="メイリオ" panose="020B0604030504040204" pitchFamily="50" charset="-128"/>
                <a:ea typeface="メイリオ" panose="020B0604030504040204" pitchFamily="50" charset="-128"/>
                <a:cs typeface="Noto Sans JP" pitchFamily="34" charset="-120"/>
              </a:rPr>
              <a:t>市民アンケート分析レポート</a:t>
            </a:r>
            <a:endParaRPr lang="en-US" sz="3900" dirty="0">
              <a:latin typeface="メイリオ" panose="020B0604030504040204" pitchFamily="50" charset="-128"/>
              <a:ea typeface="メイリオ" panose="020B0604030504040204" pitchFamily="50" charset="-128"/>
            </a:endParaRPr>
          </a:p>
        </p:txBody>
      </p:sp>
      <p:sp>
        <p:nvSpPr>
          <p:cNvPr id="5" name="Text 3"/>
          <p:cNvSpPr txBox="1"/>
          <p:nvPr/>
        </p:nvSpPr>
        <p:spPr>
          <a:xfrm>
            <a:off x="1143000" y="3677717"/>
            <a:ext cx="4743907" cy="381305"/>
          </a:xfrm>
          <a:prstGeom prst="rect">
            <a:avLst/>
          </a:prstGeom>
          <a:noFill/>
          <a:ln/>
        </p:spPr>
        <p:txBody>
          <a:bodyPr wrap="square" lIns="0" tIns="0" rIns="0" bIns="0" rtlCol="0" anchor="ctr"/>
          <a:lstStyle/>
          <a:p>
            <a:pPr marL="0" indent="0" algn="l">
              <a:buNone/>
            </a:pPr>
            <a:r>
              <a:rPr lang="en-US" sz="2100" dirty="0">
                <a:solidFill>
                  <a:srgbClr val="5A5A5A"/>
                </a:solidFill>
                <a:latin typeface="メイリオ" panose="020B0604030504040204" pitchFamily="50" charset="-128"/>
                <a:ea typeface="メイリオ" panose="020B0604030504040204" pitchFamily="50" charset="-128"/>
                <a:cs typeface="Noto Sans JP" pitchFamily="34" charset="-120"/>
              </a:rPr>
              <a:t>つくば市における市民意見の詳細分析</a:t>
            </a:r>
            <a:endParaRPr lang="en-US" sz="2100" dirty="0">
              <a:latin typeface="メイリオ" panose="020B0604030504040204" pitchFamily="50" charset="-128"/>
              <a:ea typeface="メイリオ" panose="020B0604030504040204" pitchFamily="50" charset="-128"/>
            </a:endParaRPr>
          </a:p>
        </p:txBody>
      </p:sp>
      <p:sp>
        <p:nvSpPr>
          <p:cNvPr id="6" name="Text 4"/>
          <p:cNvSpPr txBox="1"/>
          <p:nvPr/>
        </p:nvSpPr>
        <p:spPr>
          <a:xfrm>
            <a:off x="1143000" y="4449470"/>
            <a:ext cx="1310335" cy="247802"/>
          </a:xfrm>
          <a:prstGeom prst="rect">
            <a:avLst/>
          </a:prstGeom>
          <a:noFill/>
          <a:ln/>
        </p:spPr>
        <p:txBody>
          <a:bodyPr wrap="square" lIns="0" tIns="0" rIns="0" bIns="0" rtlCol="0" anchor="ctr"/>
          <a:lstStyle/>
          <a:p>
            <a:pPr marL="0" indent="0" algn="l">
              <a:buNone/>
            </a:pPr>
            <a:r>
              <a:rPr lang="en-US" sz="1300" dirty="0">
                <a:solidFill>
                  <a:srgbClr val="5A5A5A"/>
                </a:solidFill>
                <a:latin typeface="メイリオ" panose="020B0604030504040204" pitchFamily="50" charset="-128"/>
                <a:ea typeface="メイリオ" panose="020B0604030504040204" pitchFamily="50" charset="-128"/>
                <a:cs typeface="Noto Sans JP" pitchFamily="34" charset="-120"/>
              </a:rPr>
              <a:t>2025年12月3日</a:t>
            </a:r>
            <a:endParaRPr lang="en-US" sz="1300" dirty="0">
              <a:latin typeface="メイリオ" panose="020B0604030504040204" pitchFamily="50" charset="-128"/>
              <a:ea typeface="メイリオ" panose="020B0604030504040204" pitchFamily="50" charset="-128"/>
            </a:endParaRPr>
          </a:p>
        </p:txBody>
      </p:sp>
      <p:pic>
        <p:nvPicPr>
          <p:cNvPr id="7" name="Image 0" descr="preencoded.png"/>
          <p:cNvPicPr>
            <a:picLocks noChangeAspect="1"/>
          </p:cNvPicPr>
          <p:nvPr/>
        </p:nvPicPr>
        <p:blipFill>
          <a:blip r:embed="rId3">
            <a:alphaModFix amt="10000"/>
          </a:blip>
          <a:srcRect t="-9" b="-9"/>
          <a:stretch/>
        </p:blipFill>
        <p:spPr>
          <a:xfrm>
            <a:off x="9763049" y="1114654"/>
            <a:ext cx="1285646" cy="1143000"/>
          </a:xfrm>
          <a:prstGeom prst="rect">
            <a:avLst/>
          </a:prstGeom>
        </p:spPr>
      </p:pic>
      <p:pic>
        <p:nvPicPr>
          <p:cNvPr id="8" name="Image 1" descr="preencoded.png"/>
          <p:cNvPicPr>
            <a:picLocks noChangeAspect="1"/>
          </p:cNvPicPr>
          <p:nvPr/>
        </p:nvPicPr>
        <p:blipFill>
          <a:blip r:embed="rId4"/>
          <a:srcRect/>
          <a:stretch/>
        </p:blipFill>
        <p:spPr>
          <a:xfrm>
            <a:off x="9905695" y="6248095"/>
            <a:ext cx="1143000" cy="228600"/>
          </a:xfrm>
          <a:prstGeom prst="rect">
            <a:avLst/>
          </a:prstGeom>
        </p:spPr>
      </p:pic>
      <p:sp>
        <p:nvSpPr>
          <p:cNvPr id="9" name="Shape 5"/>
          <p:cNvSpPr/>
          <p:nvPr/>
        </p:nvSpPr>
        <p:spPr>
          <a:xfrm>
            <a:off x="0" y="6743700"/>
            <a:ext cx="12191695" cy="114300"/>
          </a:xfrm>
          <a:prstGeom prst="rect">
            <a:avLst/>
          </a:prstGeom>
          <a:solidFill>
            <a:srgbClr val="0F2C5C"/>
          </a:solidFill>
          <a:ln/>
        </p:spPr>
        <p:txBody>
          <a:bodyPr/>
          <a:lstStyle/>
          <a:p>
            <a:endParaRPr lang="ja-JP" altLang="en-US"/>
          </a:p>
        </p:txBody>
      </p:sp>
      <p:sp>
        <p:nvSpPr>
          <p:cNvPr id="10" name="Shape 6"/>
          <p:cNvSpPr/>
          <p:nvPr/>
        </p:nvSpPr>
        <p:spPr>
          <a:xfrm>
            <a:off x="0" y="6687007"/>
            <a:ext cx="1714500" cy="57607"/>
          </a:xfrm>
          <a:prstGeom prst="rect">
            <a:avLst/>
          </a:prstGeom>
          <a:solidFill>
            <a:srgbClr val="55A4D9"/>
          </a:solidFill>
          <a:ln/>
        </p:spPr>
        <p:txBody>
          <a:bodyPr/>
          <a:lstStyle/>
          <a:p>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Shape 1"/>
          <p:cNvSpPr/>
          <p:nvPr/>
        </p:nvSpPr>
        <p:spPr>
          <a:xfrm>
            <a:off x="0" y="-14062"/>
            <a:ext cx="12191695" cy="923544"/>
          </a:xfrm>
          <a:prstGeom prst="rect">
            <a:avLst/>
          </a:prstGeom>
          <a:solidFill>
            <a:srgbClr val="F9F9F9"/>
          </a:solidFill>
          <a:ln/>
        </p:spPr>
        <p:txBody>
          <a:bodyPr/>
          <a:lstStyle/>
          <a:p>
            <a:endParaRPr lang="ja-JP" altLang="en-US"/>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37744"/>
            <a:ext cx="5181905"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さくら運動公園 評価別意見傾向分析</a:t>
            </a:r>
            <a:endParaRPr lang="en-US" sz="2400" dirty="0">
              <a:latin typeface="メイリオ" panose="020B0604030504040204" pitchFamily="50" charset="-128"/>
              <a:ea typeface="メイリオ" panose="020B0604030504040204" pitchFamily="50" charset="-128"/>
            </a:endParaRPr>
          </a:p>
        </p:txBody>
      </p:sp>
      <p:sp>
        <p:nvSpPr>
          <p:cNvPr id="6" name="Shape 4"/>
          <p:cNvSpPr/>
          <p:nvPr/>
        </p:nvSpPr>
        <p:spPr>
          <a:xfrm>
            <a:off x="0" y="923544"/>
            <a:ext cx="12191695" cy="1019556"/>
          </a:xfrm>
          <a:prstGeom prst="rect">
            <a:avLst/>
          </a:prstGeom>
          <a:solidFill>
            <a:srgbClr val="F0F6FA"/>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Shape 5"/>
          <p:cNvSpPr/>
          <p:nvPr/>
        </p:nvSpPr>
        <p:spPr>
          <a:xfrm>
            <a:off x="0" y="1933956"/>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Shape 6"/>
          <p:cNvSpPr/>
          <p:nvPr/>
        </p:nvSpPr>
        <p:spPr>
          <a:xfrm>
            <a:off x="571500"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9" name="Image 0" descr="preencoded.png"/>
          <p:cNvPicPr>
            <a:picLocks noChangeAspect="1"/>
          </p:cNvPicPr>
          <p:nvPr/>
        </p:nvPicPr>
        <p:blipFill>
          <a:blip r:embed="rId3"/>
          <a:srcRect/>
          <a:stretch/>
        </p:blipFill>
        <p:spPr>
          <a:xfrm>
            <a:off x="714146" y="1333195"/>
            <a:ext cx="190195" cy="190195"/>
          </a:xfrm>
          <a:prstGeom prst="rect">
            <a:avLst/>
          </a:prstGeom>
        </p:spPr>
      </p:pic>
      <p:sp>
        <p:nvSpPr>
          <p:cNvPr id="10" name="Text 7"/>
          <p:cNvSpPr txBox="1"/>
          <p:nvPr/>
        </p:nvSpPr>
        <p:spPr>
          <a:xfrm>
            <a:off x="1190549" y="1191463"/>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総回答数</a:t>
            </a:r>
            <a:endParaRPr lang="en-US" sz="1000" dirty="0">
              <a:latin typeface="メイリオ" panose="020B0604030504040204" pitchFamily="50" charset="-128"/>
              <a:ea typeface="メイリオ" panose="020B0604030504040204" pitchFamily="50" charset="-128"/>
            </a:endParaRPr>
          </a:p>
        </p:txBody>
      </p:sp>
      <p:sp>
        <p:nvSpPr>
          <p:cNvPr id="11" name="Text 8"/>
          <p:cNvSpPr txBox="1"/>
          <p:nvPr/>
        </p:nvSpPr>
        <p:spPr>
          <a:xfrm>
            <a:off x="1190549" y="1353312"/>
            <a:ext cx="676656"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81件</a:t>
            </a:r>
            <a:endParaRPr lang="en-US" sz="1800" dirty="0">
              <a:latin typeface="メイリオ" panose="020B0604030504040204" pitchFamily="50" charset="-128"/>
              <a:ea typeface="メイリオ" panose="020B0604030504040204" pitchFamily="50" charset="-128"/>
            </a:endParaRPr>
          </a:p>
        </p:txBody>
      </p:sp>
      <p:sp>
        <p:nvSpPr>
          <p:cNvPr id="12" name="Shape 9"/>
          <p:cNvSpPr/>
          <p:nvPr/>
        </p:nvSpPr>
        <p:spPr>
          <a:xfrm>
            <a:off x="3448202" y="1067105"/>
            <a:ext cx="8172907" cy="724205"/>
          </a:xfrm>
          <a:prstGeom prst="roundRect">
            <a:avLst>
              <a:gd name="adj" fmla="val 13291"/>
            </a:avLst>
          </a:prstGeom>
          <a:solidFill>
            <a:srgbClr val="E8F0F8"/>
          </a:solidFill>
          <a:ln w="12700">
            <a:solidFill>
              <a:srgbClr val="D0E0F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3" name="Shape 10"/>
          <p:cNvSpPr/>
          <p:nvPr/>
        </p:nvSpPr>
        <p:spPr>
          <a:xfrm>
            <a:off x="3648456" y="981151"/>
            <a:ext cx="409651" cy="190195"/>
          </a:xfrm>
          <a:prstGeom prst="roundRect">
            <a:avLst>
              <a:gd name="adj" fmla="val 96154"/>
            </a:avLst>
          </a:prstGeom>
          <a:solidFill>
            <a:srgbClr val="F0F6FA"/>
          </a:solidFill>
          <a:ln w="12700">
            <a:solidFill>
              <a:srgbClr val="D0E0F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Text 11"/>
          <p:cNvSpPr txBox="1"/>
          <p:nvPr/>
        </p:nvSpPr>
        <p:spPr>
          <a:xfrm>
            <a:off x="3733495" y="990295"/>
            <a:ext cx="324612" cy="162763"/>
          </a:xfrm>
          <a:prstGeom prst="rect">
            <a:avLst/>
          </a:prstGeom>
          <a:noFill/>
          <a:ln/>
        </p:spPr>
        <p:txBody>
          <a:bodyPr wrap="square" lIns="0" tIns="0" rIns="0" bIns="0" rtlCol="0" anchor="ctr"/>
          <a:lstStyle/>
          <a:p>
            <a:pPr marL="0" indent="0" algn="l">
              <a:buNone/>
            </a:pPr>
            <a:r>
              <a:rPr lang="en-US" sz="900" dirty="0">
                <a:solidFill>
                  <a:srgbClr val="5A5A5A"/>
                </a:solidFill>
                <a:latin typeface="メイリオ" panose="020B0604030504040204" pitchFamily="50" charset="-128"/>
                <a:ea typeface="メイリオ" panose="020B0604030504040204" pitchFamily="50" charset="-128"/>
                <a:cs typeface="Noto Sans JP" pitchFamily="34" charset="-120"/>
              </a:rPr>
              <a:t>内訳</a:t>
            </a:r>
            <a:endParaRPr lang="en-US" sz="900" dirty="0">
              <a:latin typeface="メイリオ" panose="020B0604030504040204" pitchFamily="50" charset="-128"/>
              <a:ea typeface="メイリオ" panose="020B0604030504040204" pitchFamily="50" charset="-128"/>
            </a:endParaRPr>
          </a:p>
        </p:txBody>
      </p:sp>
      <p:sp>
        <p:nvSpPr>
          <p:cNvPr id="15" name="Shape 12"/>
          <p:cNvSpPr/>
          <p:nvPr/>
        </p:nvSpPr>
        <p:spPr>
          <a:xfrm>
            <a:off x="3648456"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6" name="Image 1" descr="preencoded.png"/>
          <p:cNvPicPr>
            <a:picLocks noChangeAspect="1"/>
          </p:cNvPicPr>
          <p:nvPr/>
        </p:nvPicPr>
        <p:blipFill>
          <a:blip r:embed="rId4"/>
          <a:srcRect/>
          <a:stretch/>
        </p:blipFill>
        <p:spPr>
          <a:xfrm>
            <a:off x="3791102" y="1333195"/>
            <a:ext cx="190195" cy="190195"/>
          </a:xfrm>
          <a:prstGeom prst="rect">
            <a:avLst/>
          </a:prstGeom>
        </p:spPr>
      </p:pic>
      <p:sp>
        <p:nvSpPr>
          <p:cNvPr id="17" name="Text 13"/>
          <p:cNvSpPr txBox="1"/>
          <p:nvPr/>
        </p:nvSpPr>
        <p:spPr>
          <a:xfrm>
            <a:off x="4267505" y="1107055"/>
            <a:ext cx="900684"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適地だと思う</a:t>
            </a:r>
            <a:endParaRPr lang="en-US" sz="1000" dirty="0">
              <a:latin typeface="メイリオ" panose="020B0604030504040204" pitchFamily="50" charset="-128"/>
              <a:ea typeface="メイリオ" panose="020B0604030504040204" pitchFamily="50" charset="-128"/>
            </a:endParaRPr>
          </a:p>
        </p:txBody>
      </p:sp>
      <p:sp>
        <p:nvSpPr>
          <p:cNvPr id="18" name="Text 14"/>
          <p:cNvSpPr txBox="1"/>
          <p:nvPr/>
        </p:nvSpPr>
        <p:spPr>
          <a:xfrm>
            <a:off x="4253789" y="1342027"/>
            <a:ext cx="1600200"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34件 (42.0%)</a:t>
            </a:r>
            <a:endParaRPr lang="en-US" sz="1600" dirty="0">
              <a:latin typeface="メイリオ" panose="020B0604030504040204" pitchFamily="50" charset="-128"/>
              <a:ea typeface="メイリオ" panose="020B0604030504040204" pitchFamily="50" charset="-128"/>
            </a:endParaRPr>
          </a:p>
        </p:txBody>
      </p:sp>
      <p:sp>
        <p:nvSpPr>
          <p:cNvPr id="19" name="Shape 15"/>
          <p:cNvSpPr/>
          <p:nvPr/>
        </p:nvSpPr>
        <p:spPr>
          <a:xfrm>
            <a:off x="6238951"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0" name="Image 2" descr="preencoded.png"/>
          <p:cNvPicPr>
            <a:picLocks noChangeAspect="1"/>
          </p:cNvPicPr>
          <p:nvPr/>
        </p:nvPicPr>
        <p:blipFill>
          <a:blip r:embed="rId5"/>
          <a:srcRect/>
          <a:stretch/>
        </p:blipFill>
        <p:spPr>
          <a:xfrm>
            <a:off x="6357823" y="1333195"/>
            <a:ext cx="237744" cy="190195"/>
          </a:xfrm>
          <a:prstGeom prst="rect">
            <a:avLst/>
          </a:prstGeom>
        </p:spPr>
      </p:pic>
      <p:sp>
        <p:nvSpPr>
          <p:cNvPr id="21" name="Text 16"/>
          <p:cNvSpPr txBox="1"/>
          <p:nvPr/>
        </p:nvSpPr>
        <p:spPr>
          <a:xfrm>
            <a:off x="6858000" y="1107055"/>
            <a:ext cx="1034186"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どちらでもない</a:t>
            </a:r>
            <a:endParaRPr lang="en-US" sz="1000" dirty="0">
              <a:latin typeface="メイリオ" panose="020B0604030504040204" pitchFamily="50" charset="-128"/>
              <a:ea typeface="メイリオ" panose="020B0604030504040204" pitchFamily="50" charset="-128"/>
            </a:endParaRPr>
          </a:p>
        </p:txBody>
      </p:sp>
      <p:sp>
        <p:nvSpPr>
          <p:cNvPr id="22" name="Text 17"/>
          <p:cNvSpPr txBox="1"/>
          <p:nvPr/>
        </p:nvSpPr>
        <p:spPr>
          <a:xfrm>
            <a:off x="6886606" y="1357588"/>
            <a:ext cx="1600200"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40件 (49.4%)</a:t>
            </a:r>
            <a:endParaRPr lang="en-US" sz="1600" dirty="0">
              <a:latin typeface="メイリオ" panose="020B0604030504040204" pitchFamily="50" charset="-128"/>
              <a:ea typeface="メイリオ" panose="020B0604030504040204" pitchFamily="50" charset="-128"/>
            </a:endParaRPr>
          </a:p>
        </p:txBody>
      </p:sp>
      <p:sp>
        <p:nvSpPr>
          <p:cNvPr id="23" name="Shape 18"/>
          <p:cNvSpPr/>
          <p:nvPr/>
        </p:nvSpPr>
        <p:spPr>
          <a:xfrm>
            <a:off x="8829446"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4" name="Image 3" descr="preencoded.png"/>
          <p:cNvPicPr>
            <a:picLocks noChangeAspect="1"/>
          </p:cNvPicPr>
          <p:nvPr/>
        </p:nvPicPr>
        <p:blipFill>
          <a:blip r:embed="rId6"/>
          <a:srcRect/>
          <a:stretch/>
        </p:blipFill>
        <p:spPr>
          <a:xfrm>
            <a:off x="8973007" y="1333195"/>
            <a:ext cx="190195" cy="190195"/>
          </a:xfrm>
          <a:prstGeom prst="rect">
            <a:avLst/>
          </a:prstGeom>
        </p:spPr>
      </p:pic>
      <p:sp>
        <p:nvSpPr>
          <p:cNvPr id="25" name="Text 19"/>
          <p:cNvSpPr txBox="1"/>
          <p:nvPr/>
        </p:nvSpPr>
        <p:spPr>
          <a:xfrm>
            <a:off x="9448495" y="1107055"/>
            <a:ext cx="1300277"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000" dirty="0">
              <a:latin typeface="メイリオ" panose="020B0604030504040204" pitchFamily="50" charset="-128"/>
              <a:ea typeface="メイリオ" panose="020B0604030504040204" pitchFamily="50" charset="-128"/>
            </a:endParaRPr>
          </a:p>
        </p:txBody>
      </p:sp>
      <p:sp>
        <p:nvSpPr>
          <p:cNvPr id="26" name="Text 20"/>
          <p:cNvSpPr txBox="1"/>
          <p:nvPr/>
        </p:nvSpPr>
        <p:spPr>
          <a:xfrm>
            <a:off x="9509758" y="1327961"/>
            <a:ext cx="1324051"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7件 (8.6%)</a:t>
            </a:r>
            <a:endParaRPr lang="en-US" sz="1600" dirty="0">
              <a:latin typeface="メイリオ" panose="020B0604030504040204" pitchFamily="50" charset="-128"/>
              <a:ea typeface="メイリオ" panose="020B0604030504040204" pitchFamily="50" charset="-128"/>
            </a:endParaRPr>
          </a:p>
        </p:txBody>
      </p:sp>
      <p:sp>
        <p:nvSpPr>
          <p:cNvPr id="28" name="Shape 22"/>
          <p:cNvSpPr/>
          <p:nvPr/>
        </p:nvSpPr>
        <p:spPr>
          <a:xfrm>
            <a:off x="571500" y="2001241"/>
            <a:ext cx="11048695" cy="4619015"/>
          </a:xfrm>
          <a:prstGeom prst="roundRect">
            <a:avLst>
              <a:gd name="adj" fmla="val 200"/>
            </a:avLst>
          </a:prstGeom>
          <a:solidFill>
            <a:srgbClr val="FFFFFF"/>
          </a:solidFill>
          <a:ln/>
          <a:effectLst>
            <a:outerShdw blurRad="63500" dist="254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Shape 23"/>
          <p:cNvSpPr/>
          <p:nvPr/>
        </p:nvSpPr>
        <p:spPr>
          <a:xfrm>
            <a:off x="571500" y="2001241"/>
            <a:ext cx="38405" cy="4619015"/>
          </a:xfrm>
          <a:prstGeom prst="rect">
            <a:avLst/>
          </a:prstGeom>
          <a:solidFill>
            <a:srgbClr val="2E75B5"/>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0" name="Image 4" descr="preencoded.png"/>
          <p:cNvPicPr>
            <a:picLocks noChangeAspect="1"/>
          </p:cNvPicPr>
          <p:nvPr/>
        </p:nvPicPr>
        <p:blipFill>
          <a:blip r:embed="rId7"/>
          <a:srcRect l="-1528" r="-1528"/>
          <a:stretch/>
        </p:blipFill>
        <p:spPr>
          <a:xfrm>
            <a:off x="800100" y="2071649"/>
            <a:ext cx="161849" cy="209398"/>
          </a:xfrm>
          <a:prstGeom prst="rect">
            <a:avLst/>
          </a:prstGeom>
        </p:spPr>
      </p:pic>
      <p:sp>
        <p:nvSpPr>
          <p:cNvPr id="31" name="Text 24"/>
          <p:cNvSpPr txBox="1"/>
          <p:nvPr/>
        </p:nvSpPr>
        <p:spPr>
          <a:xfrm>
            <a:off x="961949" y="2019529"/>
            <a:ext cx="2052828" cy="314554"/>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意見傾向の総合分析</a:t>
            </a:r>
            <a:endParaRPr lang="en-US" sz="1600" dirty="0">
              <a:latin typeface="メイリオ" panose="020B0604030504040204" pitchFamily="50" charset="-128"/>
              <a:ea typeface="メイリオ" panose="020B0604030504040204" pitchFamily="50" charset="-128"/>
            </a:endParaRPr>
          </a:p>
        </p:txBody>
      </p:sp>
      <p:sp>
        <p:nvSpPr>
          <p:cNvPr id="32" name="Shape 25"/>
          <p:cNvSpPr/>
          <p:nvPr/>
        </p:nvSpPr>
        <p:spPr>
          <a:xfrm>
            <a:off x="800100" y="2695804"/>
            <a:ext cx="10629900" cy="914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3" name="Text 26"/>
          <p:cNvSpPr txBox="1"/>
          <p:nvPr/>
        </p:nvSpPr>
        <p:spPr>
          <a:xfrm>
            <a:off x="800100" y="2381250"/>
            <a:ext cx="814730"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主要傾向</a:t>
            </a:r>
            <a:endParaRPr lang="en-US" sz="1300" dirty="0">
              <a:latin typeface="メイリオ" panose="020B0604030504040204" pitchFamily="50" charset="-128"/>
              <a:ea typeface="メイリオ" panose="020B0604030504040204" pitchFamily="50" charset="-128"/>
            </a:endParaRPr>
          </a:p>
        </p:txBody>
      </p:sp>
      <p:sp>
        <p:nvSpPr>
          <p:cNvPr id="34" name="Text 27"/>
          <p:cNvSpPr txBox="1"/>
          <p:nvPr/>
        </p:nvSpPr>
        <p:spPr>
          <a:xfrm>
            <a:off x="800100" y="2781757"/>
            <a:ext cx="10678363"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さくら運動公園は42.0%の支持率を獲得していますが、「どちらでもない」が49.4%と最も多く、評価が分かれています。それぞれの評価グループ内では異なる視点での意見が見られます。「適地だと思う」グループでは市中心部の立地優位性、「適地ではないと思う」グループでは既存施設との競合懸念、「どちらでもない」グループでは条件付き賛成の慎重姿勢が、それぞれの特徴的な傾向です。</a:t>
            </a:r>
            <a:endParaRPr lang="en-US" sz="1200" dirty="0">
              <a:latin typeface="メイリオ" panose="020B0604030504040204" pitchFamily="50" charset="-128"/>
              <a:ea typeface="メイリオ" panose="020B0604030504040204" pitchFamily="50" charset="-128"/>
            </a:endParaRPr>
          </a:p>
        </p:txBody>
      </p:sp>
      <p:sp>
        <p:nvSpPr>
          <p:cNvPr id="35" name="Shape 28"/>
          <p:cNvSpPr/>
          <p:nvPr/>
        </p:nvSpPr>
        <p:spPr>
          <a:xfrm>
            <a:off x="800100" y="3400425"/>
            <a:ext cx="10629900" cy="409651"/>
          </a:xfrm>
          <a:prstGeom prst="roundRect">
            <a:avLst>
              <a:gd name="adj" fmla="val 31146"/>
            </a:avLst>
          </a:prstGeom>
          <a:solidFill>
            <a:srgbClr val="F8F8F8"/>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6" name="Shape 29"/>
          <p:cNvSpPr/>
          <p:nvPr/>
        </p:nvSpPr>
        <p:spPr>
          <a:xfrm>
            <a:off x="800100" y="3400425"/>
            <a:ext cx="28346" cy="409651"/>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7" name="Text 30"/>
          <p:cNvSpPr txBox="1"/>
          <p:nvPr/>
        </p:nvSpPr>
        <p:spPr>
          <a:xfrm>
            <a:off x="942746" y="3495523"/>
            <a:ext cx="10308946" cy="200254"/>
          </a:xfrm>
          <a:prstGeom prst="rect">
            <a:avLst/>
          </a:prstGeom>
          <a:noFill/>
          <a:ln/>
        </p:spPr>
        <p:txBody>
          <a:bodyPr wrap="square" lIns="0" tIns="0" rIns="0" bIns="0" rtlCol="0" anchor="ctr"/>
          <a:lstStyle/>
          <a:p>
            <a:pPr marL="0" indent="0" algn="l">
              <a:buNone/>
            </a:pPr>
            <a:r>
              <a:rPr lang="en-US" sz="1100" i="1" dirty="0">
                <a:solidFill>
                  <a:srgbClr val="555555"/>
                </a:solidFill>
                <a:latin typeface="メイリオ" panose="020B0604030504040204" pitchFamily="50" charset="-128"/>
                <a:ea typeface="メイリオ" panose="020B0604030504040204" pitchFamily="50" charset="-128"/>
                <a:cs typeface="Noto Sans JP" pitchFamily="34" charset="-120"/>
              </a:rPr>
              <a:t>「中心部にあってアクセスが良い」「既存の運動施設との相乗効果が期待できる」「設計次第では良いが、詳細な計画が必要」「運動施設利用者との競合が心配」</a:t>
            </a:r>
            <a:endParaRPr lang="en-US" sz="1100" dirty="0">
              <a:latin typeface="メイリオ" panose="020B0604030504040204" pitchFamily="50" charset="-128"/>
              <a:ea typeface="メイリオ" panose="020B0604030504040204" pitchFamily="50" charset="-128"/>
            </a:endParaRPr>
          </a:p>
        </p:txBody>
      </p:sp>
      <p:sp>
        <p:nvSpPr>
          <p:cNvPr id="38" name="Shape 31"/>
          <p:cNvSpPr/>
          <p:nvPr/>
        </p:nvSpPr>
        <p:spPr>
          <a:xfrm>
            <a:off x="800100" y="4100398"/>
            <a:ext cx="10629900" cy="914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9" name="Text 32"/>
          <p:cNvSpPr txBox="1"/>
          <p:nvPr/>
        </p:nvSpPr>
        <p:spPr>
          <a:xfrm>
            <a:off x="800100" y="3852520"/>
            <a:ext cx="471830"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考察</a:t>
            </a:r>
            <a:endParaRPr lang="en-US" sz="1300" dirty="0">
              <a:latin typeface="メイリオ" panose="020B0604030504040204" pitchFamily="50" charset="-128"/>
              <a:ea typeface="メイリオ" panose="020B0604030504040204" pitchFamily="50" charset="-128"/>
            </a:endParaRPr>
          </a:p>
        </p:txBody>
      </p:sp>
      <p:sp>
        <p:nvSpPr>
          <p:cNvPr id="40" name="Text 33"/>
          <p:cNvSpPr txBox="1"/>
          <p:nvPr/>
        </p:nvSpPr>
        <p:spPr>
          <a:xfrm>
            <a:off x="800100" y="4148252"/>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1" name="Text 34"/>
          <p:cNvSpPr txBox="1"/>
          <p:nvPr/>
        </p:nvSpPr>
        <p:spPr>
          <a:xfrm>
            <a:off x="1028700" y="4148252"/>
            <a:ext cx="10449763"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支持層の中でも特に、アクセスの良さと既存運動施設との相乗効果への期待が高い評価を得ています。市中心部に位置するという立地の優位性が最も強調されており、「人の集まりやすさ」「駐車場完備」「学園線での縦横移動の容易さ」といった具体的なメリットが挙げられています。</a:t>
            </a:r>
            <a:endParaRPr lang="en-US" sz="1200" dirty="0">
              <a:latin typeface="メイリオ" panose="020B0604030504040204" pitchFamily="50" charset="-128"/>
              <a:ea typeface="メイリオ" panose="020B0604030504040204" pitchFamily="50" charset="-128"/>
            </a:endParaRPr>
          </a:p>
        </p:txBody>
      </p:sp>
      <p:sp>
        <p:nvSpPr>
          <p:cNvPr id="42" name="Text 35"/>
          <p:cNvSpPr txBox="1"/>
          <p:nvPr/>
        </p:nvSpPr>
        <p:spPr>
          <a:xfrm>
            <a:off x="800100" y="4738954"/>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3" name="Text 36"/>
          <p:cNvSpPr txBox="1"/>
          <p:nvPr/>
        </p:nvSpPr>
        <p:spPr>
          <a:xfrm>
            <a:off x="1028700" y="4738954"/>
            <a:ext cx="10497312"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反対意見は少数（8.6%）ですが、既存の運動施設利用者との競合や干渉が主要な懸念事項となっています。特に「野球場やテニスコートなど他のスポーツ施設との棲み分け」「車の往来の多さによる安全面の不安」「周辺環境への騒音影響」といった具体的な問題点が指摘されています。</a:t>
            </a:r>
            <a:endParaRPr lang="en-US" sz="1200" dirty="0">
              <a:latin typeface="メイリオ" panose="020B0604030504040204" pitchFamily="50" charset="-128"/>
              <a:ea typeface="メイリオ" panose="020B0604030504040204" pitchFamily="50" charset="-128"/>
            </a:endParaRPr>
          </a:p>
        </p:txBody>
      </p:sp>
      <p:sp>
        <p:nvSpPr>
          <p:cNvPr id="44" name="Text 37"/>
          <p:cNvSpPr txBox="1"/>
          <p:nvPr/>
        </p:nvSpPr>
        <p:spPr>
          <a:xfrm>
            <a:off x="800100" y="5329657"/>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5" name="Text 38"/>
          <p:cNvSpPr txBox="1"/>
          <p:nvPr/>
        </p:nvSpPr>
        <p:spPr>
          <a:xfrm>
            <a:off x="1014632" y="5287453"/>
            <a:ext cx="10478110"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どちらでもない」層が49.4%と最も多く、この層は具体的な計画内容次第で賛成に転じる可能性がある「潜在的賛成層」と考えられます。この層からは「設計次第では良いが詳細な計画が必要」「条件付きでは賛成できる」「他の候補地との比較情報がほしい」といった意見が多く見られ、より詳細な情報提供により意見が変わる可能性があります。</a:t>
            </a:r>
            <a:endParaRPr lang="en-US" sz="1200" dirty="0">
              <a:latin typeface="メイリオ" panose="020B0604030504040204" pitchFamily="50" charset="-128"/>
              <a:ea typeface="メイリオ" panose="020B0604030504040204" pitchFamily="50" charset="-128"/>
            </a:endParaRPr>
          </a:p>
        </p:txBody>
      </p:sp>
      <p:sp>
        <p:nvSpPr>
          <p:cNvPr id="46" name="Text 39"/>
          <p:cNvSpPr txBox="1"/>
          <p:nvPr/>
        </p:nvSpPr>
        <p:spPr>
          <a:xfrm>
            <a:off x="800100" y="6148045"/>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7" name="Text 40"/>
          <p:cNvSpPr txBox="1"/>
          <p:nvPr/>
        </p:nvSpPr>
        <p:spPr>
          <a:xfrm>
            <a:off x="1028700" y="6148045"/>
            <a:ext cx="10515600"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3つの候補地の中で、さくら運動公園は「どちらでもない」の割合が最も高い（49.4%）特徴があります。これは、市中心部という好立地である一方で、既存施設との共存に関する具体策が見えていないことによる判断保留の意見と考えられます。</a:t>
            </a:r>
            <a:endParaRPr lang="en-US" sz="1200" dirty="0">
              <a:latin typeface="メイリオ" panose="020B0604030504040204" pitchFamily="50" charset="-128"/>
              <a:ea typeface="メイリオ" panose="020B0604030504040204" pitchFamily="50" charset="-128"/>
            </a:endParaRPr>
          </a:p>
        </p:txBody>
      </p:sp>
      <p:sp>
        <p:nvSpPr>
          <p:cNvPr id="48" name="Text 41"/>
          <p:cNvSpPr txBox="1"/>
          <p:nvPr/>
        </p:nvSpPr>
        <p:spPr>
          <a:xfrm>
            <a:off x="11472062" y="6424422"/>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10</a:t>
            </a:r>
            <a:endParaRPr lang="en-US" sz="1000" dirty="0">
              <a:latin typeface="メイリオ" panose="020B0604030504040204" pitchFamily="50" charset="-128"/>
              <a:ea typeface="メイリオ" panose="020B0604030504040204" pitchFamily="50" charset="-128"/>
            </a:endParaRPr>
          </a:p>
        </p:txBody>
      </p:sp>
      <p:sp>
        <p:nvSpPr>
          <p:cNvPr id="49" name="Shape 42"/>
          <p:cNvSpPr/>
          <p:nvPr/>
        </p:nvSpPr>
        <p:spPr>
          <a:xfrm>
            <a:off x="0" y="6738976"/>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37744"/>
            <a:ext cx="6096305"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さくら運動公園 評価カテゴリー別詳細分析</a:t>
            </a:r>
            <a:endParaRPr lang="en-US" sz="2400" dirty="0">
              <a:latin typeface="メイリオ" panose="020B0604030504040204" pitchFamily="50" charset="-128"/>
              <a:ea typeface="メイリオ" panose="020B0604030504040204" pitchFamily="50" charset="-128"/>
            </a:endParaRPr>
          </a:p>
        </p:txBody>
      </p:sp>
      <p:pic>
        <p:nvPicPr>
          <p:cNvPr id="6" name="Image 0" descr="preencoded.png"/>
          <p:cNvPicPr>
            <a:picLocks noChangeAspect="1"/>
          </p:cNvPicPr>
          <p:nvPr/>
        </p:nvPicPr>
        <p:blipFill>
          <a:blip r:embed="rId3"/>
          <a:srcRect l="-461" r="-461"/>
          <a:stretch/>
        </p:blipFill>
        <p:spPr>
          <a:xfrm>
            <a:off x="571500" y="957072"/>
            <a:ext cx="237744" cy="209398"/>
          </a:xfrm>
          <a:prstGeom prst="rect">
            <a:avLst/>
          </a:prstGeom>
        </p:spPr>
      </p:pic>
      <p:sp>
        <p:nvSpPr>
          <p:cNvPr id="7" name="Text 4"/>
          <p:cNvSpPr txBox="1"/>
          <p:nvPr/>
        </p:nvSpPr>
        <p:spPr>
          <a:xfrm>
            <a:off x="809244" y="904951"/>
            <a:ext cx="3415284" cy="314554"/>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3つの評価グループの意見傾向分析</a:t>
            </a:r>
            <a:endParaRPr lang="en-US" sz="1600" dirty="0">
              <a:latin typeface="メイリオ" panose="020B0604030504040204" pitchFamily="50" charset="-128"/>
              <a:ea typeface="メイリオ" panose="020B0604030504040204" pitchFamily="50" charset="-128"/>
            </a:endParaRPr>
          </a:p>
        </p:txBody>
      </p:sp>
      <p:sp>
        <p:nvSpPr>
          <p:cNvPr id="8" name="Shape 5"/>
          <p:cNvSpPr/>
          <p:nvPr/>
        </p:nvSpPr>
        <p:spPr>
          <a:xfrm>
            <a:off x="571500" y="1227963"/>
            <a:ext cx="3562502" cy="3620795"/>
          </a:xfrm>
          <a:prstGeom prst="roundRect">
            <a:avLst>
              <a:gd name="adj" fmla="val 549"/>
            </a:avLst>
          </a:prstGeom>
          <a:solidFill>
            <a:srgbClr val="F0F8F0"/>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Shape 6"/>
          <p:cNvSpPr/>
          <p:nvPr/>
        </p:nvSpPr>
        <p:spPr>
          <a:xfrm>
            <a:off x="571500" y="1227963"/>
            <a:ext cx="47549" cy="3620795"/>
          </a:xfrm>
          <a:prstGeom prst="rect">
            <a:avLst/>
          </a:prstGeom>
          <a:solidFill>
            <a:srgbClr val="4CAF5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Shape 7"/>
          <p:cNvSpPr/>
          <p:nvPr/>
        </p:nvSpPr>
        <p:spPr>
          <a:xfrm>
            <a:off x="847649" y="1357427"/>
            <a:ext cx="381305" cy="381305"/>
          </a:xfrm>
          <a:prstGeom prst="ellipse">
            <a:avLst/>
          </a:prstGeom>
          <a:solidFill>
            <a:srgbClr val="4CAF50"/>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1" name="Image 1" descr="preencoded.png"/>
          <p:cNvPicPr>
            <a:picLocks noChangeAspect="1"/>
          </p:cNvPicPr>
          <p:nvPr/>
        </p:nvPicPr>
        <p:blipFill>
          <a:blip r:embed="rId4"/>
          <a:srcRect/>
          <a:stretch/>
        </p:blipFill>
        <p:spPr>
          <a:xfrm>
            <a:off x="961949" y="1471727"/>
            <a:ext cx="152705" cy="152705"/>
          </a:xfrm>
          <a:prstGeom prst="rect">
            <a:avLst/>
          </a:prstGeom>
        </p:spPr>
      </p:pic>
      <p:sp>
        <p:nvSpPr>
          <p:cNvPr id="12" name="Text 8"/>
          <p:cNvSpPr txBox="1"/>
          <p:nvPr/>
        </p:nvSpPr>
        <p:spPr>
          <a:xfrm>
            <a:off x="1343254" y="1286104"/>
            <a:ext cx="1286561"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適地だと思う</a:t>
            </a:r>
            <a:endParaRPr lang="en-US" sz="1500" dirty="0">
              <a:latin typeface="メイリオ" panose="020B0604030504040204" pitchFamily="50" charset="-128"/>
              <a:ea typeface="メイリオ" panose="020B0604030504040204" pitchFamily="50" charset="-128"/>
            </a:endParaRPr>
          </a:p>
        </p:txBody>
      </p:sp>
      <p:sp>
        <p:nvSpPr>
          <p:cNvPr id="13" name="Text 9"/>
          <p:cNvSpPr txBox="1"/>
          <p:nvPr/>
        </p:nvSpPr>
        <p:spPr>
          <a:xfrm>
            <a:off x="1343254" y="1581455"/>
            <a:ext cx="103418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34件（42.0%）</a:t>
            </a:r>
            <a:endParaRPr lang="en-US" sz="1000" dirty="0">
              <a:latin typeface="メイリオ" panose="020B0604030504040204" pitchFamily="50" charset="-128"/>
              <a:ea typeface="メイリオ" panose="020B0604030504040204" pitchFamily="50" charset="-128"/>
            </a:endParaRPr>
          </a:p>
        </p:txBody>
      </p:sp>
      <p:sp>
        <p:nvSpPr>
          <p:cNvPr id="14" name="Shape 10"/>
          <p:cNvSpPr/>
          <p:nvPr/>
        </p:nvSpPr>
        <p:spPr>
          <a:xfrm>
            <a:off x="847649" y="1924355"/>
            <a:ext cx="1123798"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5" name="Image 2" descr="preencoded.png"/>
          <p:cNvPicPr>
            <a:picLocks noChangeAspect="1"/>
          </p:cNvPicPr>
          <p:nvPr/>
        </p:nvPicPr>
        <p:blipFill>
          <a:blip r:embed="rId5"/>
          <a:srcRect l="-3205" r="-3205"/>
          <a:stretch/>
        </p:blipFill>
        <p:spPr>
          <a:xfrm>
            <a:off x="972007" y="2009394"/>
            <a:ext cx="75895" cy="95098"/>
          </a:xfrm>
          <a:prstGeom prst="rect">
            <a:avLst/>
          </a:prstGeom>
        </p:spPr>
      </p:pic>
      <p:sp>
        <p:nvSpPr>
          <p:cNvPr id="16" name="Text 11"/>
          <p:cNvSpPr txBox="1"/>
          <p:nvPr/>
        </p:nvSpPr>
        <p:spPr>
          <a:xfrm>
            <a:off x="1047902" y="1971904"/>
            <a:ext cx="886054"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アクセス・立地</a:t>
            </a:r>
            <a:endParaRPr lang="en-US" sz="900" dirty="0">
              <a:latin typeface="メイリオ" panose="020B0604030504040204" pitchFamily="50" charset="-128"/>
              <a:ea typeface="メイリオ" panose="020B0604030504040204" pitchFamily="50" charset="-128"/>
            </a:endParaRPr>
          </a:p>
        </p:txBody>
      </p:sp>
      <p:sp>
        <p:nvSpPr>
          <p:cNvPr id="17" name="Shape 12"/>
          <p:cNvSpPr/>
          <p:nvPr/>
        </p:nvSpPr>
        <p:spPr>
          <a:xfrm>
            <a:off x="2041855" y="1924355"/>
            <a:ext cx="838505"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8" name="Image 3" descr="preencoded.png"/>
          <p:cNvPicPr>
            <a:picLocks noChangeAspect="1"/>
          </p:cNvPicPr>
          <p:nvPr/>
        </p:nvPicPr>
        <p:blipFill>
          <a:blip r:embed="rId6"/>
          <a:srcRect l="-1923" r="-1923"/>
          <a:stretch/>
        </p:blipFill>
        <p:spPr>
          <a:xfrm>
            <a:off x="2166214" y="2009394"/>
            <a:ext cx="123444" cy="95098"/>
          </a:xfrm>
          <a:prstGeom prst="rect">
            <a:avLst/>
          </a:prstGeom>
        </p:spPr>
      </p:pic>
      <p:sp>
        <p:nvSpPr>
          <p:cNvPr id="19" name="Text 13"/>
          <p:cNvSpPr txBox="1"/>
          <p:nvPr/>
        </p:nvSpPr>
        <p:spPr>
          <a:xfrm>
            <a:off x="2289658" y="1971904"/>
            <a:ext cx="5532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施設連携</a:t>
            </a:r>
            <a:endParaRPr lang="en-US" sz="900" dirty="0">
              <a:latin typeface="メイリオ" panose="020B0604030504040204" pitchFamily="50" charset="-128"/>
              <a:ea typeface="メイリオ" panose="020B0604030504040204" pitchFamily="50" charset="-128"/>
            </a:endParaRPr>
          </a:p>
        </p:txBody>
      </p:sp>
      <p:sp>
        <p:nvSpPr>
          <p:cNvPr id="20" name="Shape 14"/>
          <p:cNvSpPr/>
          <p:nvPr/>
        </p:nvSpPr>
        <p:spPr>
          <a:xfrm>
            <a:off x="847649" y="2267255"/>
            <a:ext cx="1067105"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1" name="Image 4" descr="preencoded.png"/>
          <p:cNvPicPr>
            <a:picLocks noChangeAspect="1"/>
          </p:cNvPicPr>
          <p:nvPr/>
        </p:nvPicPr>
        <p:blipFill>
          <a:blip r:embed="rId7"/>
          <a:srcRect l="-1923" r="-1923"/>
          <a:stretch/>
        </p:blipFill>
        <p:spPr>
          <a:xfrm>
            <a:off x="972007" y="2352294"/>
            <a:ext cx="123444" cy="95098"/>
          </a:xfrm>
          <a:prstGeom prst="rect">
            <a:avLst/>
          </a:prstGeom>
        </p:spPr>
      </p:pic>
      <p:sp>
        <p:nvSpPr>
          <p:cNvPr id="22" name="Text 15"/>
          <p:cNvSpPr txBox="1"/>
          <p:nvPr/>
        </p:nvSpPr>
        <p:spPr>
          <a:xfrm>
            <a:off x="1095451" y="2314804"/>
            <a:ext cx="7818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利用者利便性</a:t>
            </a:r>
            <a:endParaRPr lang="en-US" sz="900" dirty="0">
              <a:latin typeface="メイリオ" panose="020B0604030504040204" pitchFamily="50" charset="-128"/>
              <a:ea typeface="メイリオ" panose="020B0604030504040204" pitchFamily="50" charset="-128"/>
            </a:endParaRPr>
          </a:p>
        </p:txBody>
      </p:sp>
      <p:sp>
        <p:nvSpPr>
          <p:cNvPr id="23" name="Shape 16"/>
          <p:cNvSpPr/>
          <p:nvPr/>
        </p:nvSpPr>
        <p:spPr>
          <a:xfrm>
            <a:off x="1981505" y="2267255"/>
            <a:ext cx="923544"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4" name="Image 5" descr="preencoded.png"/>
          <p:cNvPicPr>
            <a:picLocks noChangeAspect="1"/>
          </p:cNvPicPr>
          <p:nvPr/>
        </p:nvPicPr>
        <p:blipFill>
          <a:blip r:embed="rId8"/>
          <a:srcRect/>
          <a:stretch/>
        </p:blipFill>
        <p:spPr>
          <a:xfrm>
            <a:off x="2104949" y="2352294"/>
            <a:ext cx="95098" cy="95098"/>
          </a:xfrm>
          <a:prstGeom prst="rect">
            <a:avLst/>
          </a:prstGeom>
        </p:spPr>
      </p:pic>
      <p:sp>
        <p:nvSpPr>
          <p:cNvPr id="25" name="Text 17"/>
          <p:cNvSpPr txBox="1"/>
          <p:nvPr/>
        </p:nvSpPr>
        <p:spPr>
          <a:xfrm>
            <a:off x="2200046" y="2314804"/>
            <a:ext cx="6675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管理・運営</a:t>
            </a:r>
            <a:endParaRPr lang="en-US" sz="900" dirty="0">
              <a:latin typeface="メイリオ" panose="020B0604030504040204" pitchFamily="50" charset="-128"/>
              <a:ea typeface="メイリオ" panose="020B0604030504040204" pitchFamily="50" charset="-128"/>
            </a:endParaRPr>
          </a:p>
        </p:txBody>
      </p:sp>
      <p:sp>
        <p:nvSpPr>
          <p:cNvPr id="26" name="Shape 18"/>
          <p:cNvSpPr/>
          <p:nvPr/>
        </p:nvSpPr>
        <p:spPr>
          <a:xfrm>
            <a:off x="2971800" y="2267255"/>
            <a:ext cx="819302"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7" name="Image 6" descr="preencoded.png"/>
          <p:cNvPicPr>
            <a:picLocks noChangeAspect="1"/>
          </p:cNvPicPr>
          <p:nvPr/>
        </p:nvPicPr>
        <p:blipFill>
          <a:blip r:embed="rId9"/>
          <a:srcRect t="-870" b="-870"/>
          <a:stretch/>
        </p:blipFill>
        <p:spPr>
          <a:xfrm>
            <a:off x="3096158" y="2352294"/>
            <a:ext cx="105156" cy="95098"/>
          </a:xfrm>
          <a:prstGeom prst="rect">
            <a:avLst/>
          </a:prstGeom>
        </p:spPr>
      </p:pic>
      <p:sp>
        <p:nvSpPr>
          <p:cNvPr id="28" name="Text 19"/>
          <p:cNvSpPr txBox="1"/>
          <p:nvPr/>
        </p:nvSpPr>
        <p:spPr>
          <a:xfrm>
            <a:off x="3200400" y="2314804"/>
            <a:ext cx="5532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家族利用</a:t>
            </a:r>
            <a:endParaRPr lang="en-US" sz="900" dirty="0">
              <a:latin typeface="メイリオ" panose="020B0604030504040204" pitchFamily="50" charset="-128"/>
              <a:ea typeface="メイリオ" panose="020B0604030504040204" pitchFamily="50" charset="-128"/>
            </a:endParaRPr>
          </a:p>
        </p:txBody>
      </p:sp>
      <p:sp>
        <p:nvSpPr>
          <p:cNvPr id="29" name="Text 20"/>
          <p:cNvSpPr txBox="1"/>
          <p:nvPr/>
        </p:nvSpPr>
        <p:spPr>
          <a:xfrm>
            <a:off x="847649" y="2676906"/>
            <a:ext cx="3033979" cy="9912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中心部の好立地とアクセスの良さが最大の支持理由。既存スポーツ施設との相乗効果やイベント連携への期待が高い。駐車場などのインフラが整備済みであることも評価されている。開設初期の立ち上げに適していると捉えられている。</a:t>
            </a:r>
            <a:endParaRPr lang="en-US" sz="1000" dirty="0">
              <a:latin typeface="メイリオ" panose="020B0604030504040204" pitchFamily="50" charset="-128"/>
              <a:ea typeface="メイリオ" panose="020B0604030504040204" pitchFamily="50" charset="-128"/>
            </a:endParaRPr>
          </a:p>
        </p:txBody>
      </p:sp>
      <p:sp>
        <p:nvSpPr>
          <p:cNvPr id="30" name="Shape 21"/>
          <p:cNvSpPr/>
          <p:nvPr/>
        </p:nvSpPr>
        <p:spPr>
          <a:xfrm>
            <a:off x="847649" y="3676574"/>
            <a:ext cx="3057754" cy="1028700"/>
          </a:xfrm>
          <a:prstGeom prst="roundRect">
            <a:avLst>
              <a:gd name="adj" fmla="val 4938"/>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1" name="Shape 22"/>
          <p:cNvSpPr/>
          <p:nvPr/>
        </p:nvSpPr>
        <p:spPr>
          <a:xfrm>
            <a:off x="847649" y="3676574"/>
            <a:ext cx="28346" cy="1028700"/>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Text 23"/>
          <p:cNvSpPr txBox="1"/>
          <p:nvPr/>
        </p:nvSpPr>
        <p:spPr>
          <a:xfrm>
            <a:off x="1019556" y="3790874"/>
            <a:ext cx="2833726" cy="790956"/>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「中心部で人が集まりやすく、既存の運動施設と連携できる」「学園線からのアクセスが良く、駐車場も完備されている」「他の公園より利用しやすい場所にある」</a:t>
            </a:r>
            <a:endParaRPr lang="en-US" sz="1000" dirty="0">
              <a:latin typeface="メイリオ" panose="020B0604030504040204" pitchFamily="50" charset="-128"/>
              <a:ea typeface="メイリオ" panose="020B0604030504040204" pitchFamily="50" charset="-128"/>
            </a:endParaRPr>
          </a:p>
        </p:txBody>
      </p:sp>
      <p:sp>
        <p:nvSpPr>
          <p:cNvPr id="33" name="Shape 24"/>
          <p:cNvSpPr/>
          <p:nvPr/>
        </p:nvSpPr>
        <p:spPr>
          <a:xfrm>
            <a:off x="4317797" y="1227963"/>
            <a:ext cx="3562502" cy="3620795"/>
          </a:xfrm>
          <a:prstGeom prst="roundRect">
            <a:avLst>
              <a:gd name="adj" fmla="val 549"/>
            </a:avLst>
          </a:prstGeom>
          <a:solidFill>
            <a:srgbClr val="F0F4FA"/>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34" name="Shape 25"/>
          <p:cNvSpPr/>
          <p:nvPr/>
        </p:nvSpPr>
        <p:spPr>
          <a:xfrm>
            <a:off x="4317797" y="1227963"/>
            <a:ext cx="47549" cy="3620795"/>
          </a:xfrm>
          <a:prstGeom prst="rect">
            <a:avLst/>
          </a:prstGeom>
          <a:solidFill>
            <a:srgbClr val="2196F3"/>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5" name="Shape 26"/>
          <p:cNvSpPr/>
          <p:nvPr/>
        </p:nvSpPr>
        <p:spPr>
          <a:xfrm>
            <a:off x="4593946" y="1357427"/>
            <a:ext cx="381305" cy="381305"/>
          </a:xfrm>
          <a:prstGeom prst="ellipse">
            <a:avLst/>
          </a:prstGeom>
          <a:solidFill>
            <a:srgbClr val="2196F3"/>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6" name="Image 7" descr="preencoded.png"/>
          <p:cNvPicPr>
            <a:picLocks noChangeAspect="1"/>
          </p:cNvPicPr>
          <p:nvPr/>
        </p:nvPicPr>
        <p:blipFill>
          <a:blip r:embed="rId10"/>
          <a:srcRect t="-180" b="-180"/>
          <a:stretch/>
        </p:blipFill>
        <p:spPr>
          <a:xfrm>
            <a:off x="4689043" y="1471727"/>
            <a:ext cx="190195" cy="152705"/>
          </a:xfrm>
          <a:prstGeom prst="rect">
            <a:avLst/>
          </a:prstGeom>
        </p:spPr>
      </p:pic>
      <p:sp>
        <p:nvSpPr>
          <p:cNvPr id="37" name="Text 27"/>
          <p:cNvSpPr txBox="1"/>
          <p:nvPr/>
        </p:nvSpPr>
        <p:spPr>
          <a:xfrm>
            <a:off x="5089550" y="1286104"/>
            <a:ext cx="1476756"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どちらでもない</a:t>
            </a:r>
            <a:endParaRPr lang="en-US" sz="1500" dirty="0">
              <a:latin typeface="メイリオ" panose="020B0604030504040204" pitchFamily="50" charset="-128"/>
              <a:ea typeface="メイリオ" panose="020B0604030504040204" pitchFamily="50" charset="-128"/>
            </a:endParaRPr>
          </a:p>
        </p:txBody>
      </p:sp>
      <p:sp>
        <p:nvSpPr>
          <p:cNvPr id="38" name="Text 28"/>
          <p:cNvSpPr txBox="1"/>
          <p:nvPr/>
        </p:nvSpPr>
        <p:spPr>
          <a:xfrm>
            <a:off x="5089550" y="1581455"/>
            <a:ext cx="103418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40件（49.4%）</a:t>
            </a:r>
            <a:endParaRPr lang="en-US" sz="1000" dirty="0">
              <a:latin typeface="メイリオ" panose="020B0604030504040204" pitchFamily="50" charset="-128"/>
              <a:ea typeface="メイリオ" panose="020B0604030504040204" pitchFamily="50" charset="-128"/>
            </a:endParaRPr>
          </a:p>
        </p:txBody>
      </p:sp>
      <p:sp>
        <p:nvSpPr>
          <p:cNvPr id="39" name="Shape 29"/>
          <p:cNvSpPr/>
          <p:nvPr/>
        </p:nvSpPr>
        <p:spPr>
          <a:xfrm>
            <a:off x="4593946" y="1924355"/>
            <a:ext cx="1019556"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0" name="Image 8" descr="preencoded.png"/>
          <p:cNvPicPr>
            <a:picLocks noChangeAspect="1"/>
          </p:cNvPicPr>
          <p:nvPr/>
        </p:nvPicPr>
        <p:blipFill>
          <a:blip r:embed="rId11"/>
          <a:srcRect l="-3205" r="-3205"/>
          <a:stretch/>
        </p:blipFill>
        <p:spPr>
          <a:xfrm>
            <a:off x="4718304" y="2009394"/>
            <a:ext cx="75895" cy="95098"/>
          </a:xfrm>
          <a:prstGeom prst="rect">
            <a:avLst/>
          </a:prstGeom>
        </p:spPr>
      </p:pic>
      <p:sp>
        <p:nvSpPr>
          <p:cNvPr id="41" name="Text 30"/>
          <p:cNvSpPr txBox="1"/>
          <p:nvPr/>
        </p:nvSpPr>
        <p:spPr>
          <a:xfrm>
            <a:off x="4794199" y="1971904"/>
            <a:ext cx="7818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条件付き賛成</a:t>
            </a:r>
            <a:endParaRPr lang="en-US" sz="900" dirty="0">
              <a:latin typeface="メイリオ" panose="020B0604030504040204" pitchFamily="50" charset="-128"/>
              <a:ea typeface="メイリオ" panose="020B0604030504040204" pitchFamily="50" charset="-128"/>
            </a:endParaRPr>
          </a:p>
        </p:txBody>
      </p:sp>
      <p:sp>
        <p:nvSpPr>
          <p:cNvPr id="42" name="Shape 31"/>
          <p:cNvSpPr/>
          <p:nvPr/>
        </p:nvSpPr>
        <p:spPr>
          <a:xfrm>
            <a:off x="5680253" y="1924355"/>
            <a:ext cx="809244"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3" name="Image 9" descr="preencoded.png"/>
          <p:cNvPicPr>
            <a:picLocks noChangeAspect="1"/>
          </p:cNvPicPr>
          <p:nvPr/>
        </p:nvPicPr>
        <p:blipFill>
          <a:blip r:embed="rId12"/>
          <a:srcRect/>
          <a:stretch/>
        </p:blipFill>
        <p:spPr>
          <a:xfrm>
            <a:off x="5803697" y="2009394"/>
            <a:ext cx="95098" cy="95098"/>
          </a:xfrm>
          <a:prstGeom prst="rect">
            <a:avLst/>
          </a:prstGeom>
        </p:spPr>
      </p:pic>
      <p:sp>
        <p:nvSpPr>
          <p:cNvPr id="44" name="Text 32"/>
          <p:cNvSpPr txBox="1"/>
          <p:nvPr/>
        </p:nvSpPr>
        <p:spPr>
          <a:xfrm>
            <a:off x="5898794" y="1971904"/>
            <a:ext cx="5532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情報不足</a:t>
            </a:r>
            <a:endParaRPr lang="en-US" sz="900" dirty="0">
              <a:latin typeface="メイリオ" panose="020B0604030504040204" pitchFamily="50" charset="-128"/>
              <a:ea typeface="メイリオ" panose="020B0604030504040204" pitchFamily="50" charset="-128"/>
            </a:endParaRPr>
          </a:p>
        </p:txBody>
      </p:sp>
      <p:sp>
        <p:nvSpPr>
          <p:cNvPr id="45" name="Shape 33"/>
          <p:cNvSpPr/>
          <p:nvPr/>
        </p:nvSpPr>
        <p:spPr>
          <a:xfrm>
            <a:off x="6556248" y="1924355"/>
            <a:ext cx="838505"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6" name="Image 10" descr="preencoded.png"/>
          <p:cNvPicPr>
            <a:picLocks noChangeAspect="1"/>
          </p:cNvPicPr>
          <p:nvPr/>
        </p:nvPicPr>
        <p:blipFill>
          <a:blip r:embed="rId13"/>
          <a:srcRect l="-1923" r="-1923"/>
          <a:stretch/>
        </p:blipFill>
        <p:spPr>
          <a:xfrm>
            <a:off x="6680606" y="2009394"/>
            <a:ext cx="123444" cy="95098"/>
          </a:xfrm>
          <a:prstGeom prst="rect">
            <a:avLst/>
          </a:prstGeom>
        </p:spPr>
      </p:pic>
      <p:sp>
        <p:nvSpPr>
          <p:cNvPr id="47" name="Text 34"/>
          <p:cNvSpPr txBox="1"/>
          <p:nvPr/>
        </p:nvSpPr>
        <p:spPr>
          <a:xfrm>
            <a:off x="6804050" y="1971904"/>
            <a:ext cx="5532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比較検討</a:t>
            </a:r>
            <a:endParaRPr lang="en-US" sz="900" dirty="0">
              <a:latin typeface="メイリオ" panose="020B0604030504040204" pitchFamily="50" charset="-128"/>
              <a:ea typeface="メイリオ" panose="020B0604030504040204" pitchFamily="50" charset="-128"/>
            </a:endParaRPr>
          </a:p>
        </p:txBody>
      </p:sp>
      <p:sp>
        <p:nvSpPr>
          <p:cNvPr id="48" name="Shape 35"/>
          <p:cNvSpPr/>
          <p:nvPr/>
        </p:nvSpPr>
        <p:spPr>
          <a:xfrm>
            <a:off x="4593946" y="2267255"/>
            <a:ext cx="819302"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9" name="Image 11" descr="preencoded.png"/>
          <p:cNvPicPr>
            <a:picLocks noChangeAspect="1"/>
          </p:cNvPicPr>
          <p:nvPr/>
        </p:nvPicPr>
        <p:blipFill>
          <a:blip r:embed="rId14"/>
          <a:srcRect t="-870" b="-870"/>
          <a:stretch/>
        </p:blipFill>
        <p:spPr>
          <a:xfrm>
            <a:off x="4718304" y="2352294"/>
            <a:ext cx="105156" cy="95098"/>
          </a:xfrm>
          <a:prstGeom prst="rect">
            <a:avLst/>
          </a:prstGeom>
        </p:spPr>
      </p:pic>
      <p:sp>
        <p:nvSpPr>
          <p:cNvPr id="50" name="Text 36"/>
          <p:cNvSpPr txBox="1"/>
          <p:nvPr/>
        </p:nvSpPr>
        <p:spPr>
          <a:xfrm>
            <a:off x="4822546" y="2314804"/>
            <a:ext cx="5532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運営方法</a:t>
            </a:r>
            <a:endParaRPr lang="en-US" sz="900" dirty="0">
              <a:latin typeface="メイリオ" panose="020B0604030504040204" pitchFamily="50" charset="-128"/>
              <a:ea typeface="メイリオ" panose="020B0604030504040204" pitchFamily="50" charset="-128"/>
            </a:endParaRPr>
          </a:p>
        </p:txBody>
      </p:sp>
      <p:sp>
        <p:nvSpPr>
          <p:cNvPr id="51" name="Text 37"/>
          <p:cNvSpPr txBox="1"/>
          <p:nvPr/>
        </p:nvSpPr>
        <p:spPr>
          <a:xfrm>
            <a:off x="4593946" y="2676906"/>
            <a:ext cx="3033979" cy="9912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詳細な計画内容次第という慎重姿勢が特徴的。既存の運動施設利用者との共存を図る具体策への関心が高い。潜在的には賛成傾向だが、明確な判断材料が不足している層。他の候補地との比較情報を求める声も多い。</a:t>
            </a:r>
            <a:endParaRPr lang="en-US" sz="1000" dirty="0">
              <a:latin typeface="メイリオ" panose="020B0604030504040204" pitchFamily="50" charset="-128"/>
              <a:ea typeface="メイリオ" panose="020B0604030504040204" pitchFamily="50" charset="-128"/>
            </a:endParaRPr>
          </a:p>
        </p:txBody>
      </p:sp>
      <p:sp>
        <p:nvSpPr>
          <p:cNvPr id="52" name="Shape 38"/>
          <p:cNvSpPr/>
          <p:nvPr/>
        </p:nvSpPr>
        <p:spPr>
          <a:xfrm>
            <a:off x="4593946" y="3676574"/>
            <a:ext cx="3057754" cy="1028700"/>
          </a:xfrm>
          <a:prstGeom prst="roundRect">
            <a:avLst>
              <a:gd name="adj" fmla="val 4938"/>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3" name="Shape 39"/>
          <p:cNvSpPr/>
          <p:nvPr/>
        </p:nvSpPr>
        <p:spPr>
          <a:xfrm>
            <a:off x="4593946" y="3676574"/>
            <a:ext cx="28346" cy="1028700"/>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4" name="Text 40"/>
          <p:cNvSpPr txBox="1"/>
          <p:nvPr/>
        </p:nvSpPr>
        <p:spPr>
          <a:xfrm>
            <a:off x="4765853" y="3790874"/>
            <a:ext cx="2833726" cy="790956"/>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「設計次第では良いが、詳細な計画が必要」「既存施設との共存方法が見えない」「他の候補地との比較情報がなければ判断できない」「どの程度の規模を想定しているのか」</a:t>
            </a:r>
            <a:endParaRPr lang="en-US" sz="1000" dirty="0">
              <a:latin typeface="メイリオ" panose="020B0604030504040204" pitchFamily="50" charset="-128"/>
              <a:ea typeface="メイリオ" panose="020B0604030504040204" pitchFamily="50" charset="-128"/>
            </a:endParaRPr>
          </a:p>
        </p:txBody>
      </p:sp>
      <p:sp>
        <p:nvSpPr>
          <p:cNvPr id="55" name="Shape 41"/>
          <p:cNvSpPr/>
          <p:nvPr/>
        </p:nvSpPr>
        <p:spPr>
          <a:xfrm>
            <a:off x="8064094" y="1227963"/>
            <a:ext cx="3562502" cy="3620795"/>
          </a:xfrm>
          <a:prstGeom prst="roundRect">
            <a:avLst>
              <a:gd name="adj" fmla="val 549"/>
            </a:avLst>
          </a:prstGeom>
          <a:solidFill>
            <a:srgbClr val="FFF0F0"/>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56" name="Shape 42"/>
          <p:cNvSpPr/>
          <p:nvPr/>
        </p:nvSpPr>
        <p:spPr>
          <a:xfrm>
            <a:off x="8064094" y="1227963"/>
            <a:ext cx="47549" cy="3620795"/>
          </a:xfrm>
          <a:prstGeom prst="rect">
            <a:avLst/>
          </a:prstGeom>
          <a:solidFill>
            <a:srgbClr val="F44336"/>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7" name="Shape 43"/>
          <p:cNvSpPr/>
          <p:nvPr/>
        </p:nvSpPr>
        <p:spPr>
          <a:xfrm>
            <a:off x="8340242" y="1357427"/>
            <a:ext cx="381305" cy="381305"/>
          </a:xfrm>
          <a:prstGeom prst="ellipse">
            <a:avLst/>
          </a:prstGeom>
          <a:solidFill>
            <a:srgbClr val="F44336"/>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58" name="Image 12" descr="preencoded.png"/>
          <p:cNvPicPr>
            <a:picLocks noChangeAspect="1"/>
          </p:cNvPicPr>
          <p:nvPr/>
        </p:nvPicPr>
        <p:blipFill>
          <a:blip r:embed="rId15"/>
          <a:srcRect/>
          <a:stretch/>
        </p:blipFill>
        <p:spPr>
          <a:xfrm>
            <a:off x="8454542" y="1471727"/>
            <a:ext cx="152705" cy="152705"/>
          </a:xfrm>
          <a:prstGeom prst="rect">
            <a:avLst/>
          </a:prstGeom>
        </p:spPr>
      </p:pic>
      <p:sp>
        <p:nvSpPr>
          <p:cNvPr id="59" name="Text 44"/>
          <p:cNvSpPr txBox="1"/>
          <p:nvPr/>
        </p:nvSpPr>
        <p:spPr>
          <a:xfrm>
            <a:off x="8835847" y="1286104"/>
            <a:ext cx="1858061"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500" dirty="0">
              <a:latin typeface="メイリオ" panose="020B0604030504040204" pitchFamily="50" charset="-128"/>
              <a:ea typeface="メイリオ" panose="020B0604030504040204" pitchFamily="50" charset="-128"/>
            </a:endParaRPr>
          </a:p>
        </p:txBody>
      </p:sp>
      <p:sp>
        <p:nvSpPr>
          <p:cNvPr id="60" name="Text 45"/>
          <p:cNvSpPr txBox="1"/>
          <p:nvPr/>
        </p:nvSpPr>
        <p:spPr>
          <a:xfrm>
            <a:off x="8835847" y="1581455"/>
            <a:ext cx="89062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7件（8.6%）</a:t>
            </a:r>
            <a:endParaRPr lang="en-US" sz="1000" dirty="0">
              <a:latin typeface="メイリオ" panose="020B0604030504040204" pitchFamily="50" charset="-128"/>
              <a:ea typeface="メイリオ" panose="020B0604030504040204" pitchFamily="50" charset="-128"/>
            </a:endParaRPr>
          </a:p>
        </p:txBody>
      </p:sp>
      <p:sp>
        <p:nvSpPr>
          <p:cNvPr id="61" name="Shape 46"/>
          <p:cNvSpPr/>
          <p:nvPr/>
        </p:nvSpPr>
        <p:spPr>
          <a:xfrm>
            <a:off x="8340242" y="1924355"/>
            <a:ext cx="923544"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62" name="Image 13" descr="preencoded.png"/>
          <p:cNvPicPr>
            <a:picLocks noChangeAspect="1"/>
          </p:cNvPicPr>
          <p:nvPr/>
        </p:nvPicPr>
        <p:blipFill>
          <a:blip r:embed="rId16"/>
          <a:srcRect/>
          <a:stretch/>
        </p:blipFill>
        <p:spPr>
          <a:xfrm>
            <a:off x="8464601" y="2009394"/>
            <a:ext cx="95098" cy="95098"/>
          </a:xfrm>
          <a:prstGeom prst="rect">
            <a:avLst/>
          </a:prstGeom>
        </p:spPr>
      </p:pic>
      <p:sp>
        <p:nvSpPr>
          <p:cNvPr id="63" name="Text 47"/>
          <p:cNvSpPr txBox="1"/>
          <p:nvPr/>
        </p:nvSpPr>
        <p:spPr>
          <a:xfrm>
            <a:off x="8559698" y="1971904"/>
            <a:ext cx="667512"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競合・干渉</a:t>
            </a:r>
            <a:endParaRPr lang="en-US" sz="900" dirty="0">
              <a:latin typeface="メイリオ" panose="020B0604030504040204" pitchFamily="50" charset="-128"/>
              <a:ea typeface="メイリオ" panose="020B0604030504040204" pitchFamily="50" charset="-128"/>
            </a:endParaRPr>
          </a:p>
        </p:txBody>
      </p:sp>
      <p:sp>
        <p:nvSpPr>
          <p:cNvPr id="64" name="Shape 48"/>
          <p:cNvSpPr/>
          <p:nvPr/>
        </p:nvSpPr>
        <p:spPr>
          <a:xfrm>
            <a:off x="9331452" y="1924355"/>
            <a:ext cx="694944"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65" name="Image 14" descr="preencoded.png"/>
          <p:cNvPicPr>
            <a:picLocks noChangeAspect="1"/>
          </p:cNvPicPr>
          <p:nvPr/>
        </p:nvPicPr>
        <p:blipFill>
          <a:blip r:embed="rId17"/>
          <a:srcRect/>
          <a:stretch/>
        </p:blipFill>
        <p:spPr>
          <a:xfrm>
            <a:off x="9454896" y="2009394"/>
            <a:ext cx="95098" cy="95098"/>
          </a:xfrm>
          <a:prstGeom prst="rect">
            <a:avLst/>
          </a:prstGeom>
        </p:spPr>
      </p:pic>
      <p:sp>
        <p:nvSpPr>
          <p:cNvPr id="66" name="Text 49"/>
          <p:cNvSpPr txBox="1"/>
          <p:nvPr/>
        </p:nvSpPr>
        <p:spPr>
          <a:xfrm>
            <a:off x="9549994" y="1971904"/>
            <a:ext cx="438912"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安全性</a:t>
            </a:r>
            <a:endParaRPr lang="en-US" sz="900" dirty="0">
              <a:latin typeface="メイリオ" panose="020B0604030504040204" pitchFamily="50" charset="-128"/>
              <a:ea typeface="メイリオ" panose="020B0604030504040204" pitchFamily="50" charset="-128"/>
            </a:endParaRPr>
          </a:p>
        </p:txBody>
      </p:sp>
      <p:sp>
        <p:nvSpPr>
          <p:cNvPr id="67" name="Shape 50"/>
          <p:cNvSpPr/>
          <p:nvPr/>
        </p:nvSpPr>
        <p:spPr>
          <a:xfrm>
            <a:off x="10093147" y="1924355"/>
            <a:ext cx="838505"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68" name="Image 15" descr="preencoded.png"/>
          <p:cNvPicPr>
            <a:picLocks noChangeAspect="1"/>
          </p:cNvPicPr>
          <p:nvPr/>
        </p:nvPicPr>
        <p:blipFill>
          <a:blip r:embed="rId18"/>
          <a:srcRect l="-1923" r="-1923"/>
          <a:stretch/>
        </p:blipFill>
        <p:spPr>
          <a:xfrm>
            <a:off x="10217506" y="2009394"/>
            <a:ext cx="123444" cy="95098"/>
          </a:xfrm>
          <a:prstGeom prst="rect">
            <a:avLst/>
          </a:prstGeom>
        </p:spPr>
      </p:pic>
      <p:sp>
        <p:nvSpPr>
          <p:cNvPr id="69" name="Text 51"/>
          <p:cNvSpPr txBox="1"/>
          <p:nvPr/>
        </p:nvSpPr>
        <p:spPr>
          <a:xfrm>
            <a:off x="10340950" y="1971904"/>
            <a:ext cx="553212"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騒音問題</a:t>
            </a:r>
            <a:endParaRPr lang="en-US" sz="900" dirty="0">
              <a:latin typeface="メイリオ" panose="020B0604030504040204" pitchFamily="50" charset="-128"/>
              <a:ea typeface="メイリオ" panose="020B0604030504040204" pitchFamily="50" charset="-128"/>
            </a:endParaRPr>
          </a:p>
        </p:txBody>
      </p:sp>
      <p:sp>
        <p:nvSpPr>
          <p:cNvPr id="70" name="Text 52"/>
          <p:cNvSpPr txBox="1"/>
          <p:nvPr/>
        </p:nvSpPr>
        <p:spPr>
          <a:xfrm>
            <a:off x="8340242" y="2334006"/>
            <a:ext cx="3033979" cy="1191463"/>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既存の運動施設利用者（野球、テニス等）との競合や干渉を懸念する声が最多。また、車の往来が多い場所であるため安全面を心配する意見や、周辺環境への騒音影響を指摘する声も見られる。スペースの有効活用の観点から反対する意見もある。</a:t>
            </a:r>
            <a:endParaRPr lang="en-US" sz="1000" dirty="0">
              <a:latin typeface="メイリオ" panose="020B0604030504040204" pitchFamily="50" charset="-128"/>
              <a:ea typeface="メイリオ" panose="020B0604030504040204" pitchFamily="50" charset="-128"/>
            </a:endParaRPr>
          </a:p>
        </p:txBody>
      </p:sp>
      <p:sp>
        <p:nvSpPr>
          <p:cNvPr id="71" name="Shape 53"/>
          <p:cNvSpPr/>
          <p:nvPr/>
        </p:nvSpPr>
        <p:spPr>
          <a:xfrm>
            <a:off x="8340242" y="3476320"/>
            <a:ext cx="3057754" cy="1228954"/>
          </a:xfrm>
          <a:prstGeom prst="roundRect">
            <a:avLst>
              <a:gd name="adj" fmla="val 3461"/>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2" name="Shape 54"/>
          <p:cNvSpPr/>
          <p:nvPr/>
        </p:nvSpPr>
        <p:spPr>
          <a:xfrm>
            <a:off x="8340242" y="3476320"/>
            <a:ext cx="28346" cy="122895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3" name="Text 55"/>
          <p:cNvSpPr txBox="1"/>
          <p:nvPr/>
        </p:nvSpPr>
        <p:spPr>
          <a:xfrm>
            <a:off x="8512150" y="3590620"/>
            <a:ext cx="2833726" cy="991210"/>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「野球場やテニスコートなど他のスポーツ施設と競合する」「車の往来が多く安全面で不安がある」「周囲の環境への騒音影響が懸念される」「限られたスペースの有効活用という点で適していない」</a:t>
            </a:r>
            <a:endParaRPr lang="en-US" sz="1000" dirty="0">
              <a:latin typeface="メイリオ" panose="020B0604030504040204" pitchFamily="50" charset="-128"/>
              <a:ea typeface="メイリオ" panose="020B0604030504040204" pitchFamily="50" charset="-128"/>
            </a:endParaRPr>
          </a:p>
        </p:txBody>
      </p:sp>
      <p:pic>
        <p:nvPicPr>
          <p:cNvPr id="74" name="Image 16" descr="preencoded.png"/>
          <p:cNvPicPr>
            <a:picLocks noChangeAspect="1"/>
          </p:cNvPicPr>
          <p:nvPr/>
        </p:nvPicPr>
        <p:blipFill>
          <a:blip r:embed="rId19"/>
          <a:srcRect l="-1528" r="-1528"/>
          <a:stretch/>
        </p:blipFill>
        <p:spPr>
          <a:xfrm>
            <a:off x="571500" y="4919929"/>
            <a:ext cx="161849" cy="209398"/>
          </a:xfrm>
          <a:prstGeom prst="rect">
            <a:avLst/>
          </a:prstGeom>
        </p:spPr>
      </p:pic>
      <p:sp>
        <p:nvSpPr>
          <p:cNvPr id="75" name="Text 56"/>
          <p:cNvSpPr txBox="1"/>
          <p:nvPr/>
        </p:nvSpPr>
        <p:spPr>
          <a:xfrm>
            <a:off x="733349" y="4866894"/>
            <a:ext cx="1215238" cy="314554"/>
          </a:xfrm>
          <a:prstGeom prst="rect">
            <a:avLst/>
          </a:prstGeom>
          <a:noFill/>
          <a:ln/>
        </p:spPr>
        <p:txBody>
          <a:bodyPr wrap="square" lIns="0" tIns="0" rIns="0" bIns="0" rtlCol="0" anchor="ctr"/>
          <a:lstStyle/>
          <a:p>
            <a:pPr marL="0" indent="0" algn="l">
              <a:buNone/>
            </a:pPr>
            <a:r>
              <a:rPr lang="en-US" sz="1600" b="1" dirty="0" err="1">
                <a:solidFill>
                  <a:srgbClr val="0F2C5C"/>
                </a:solidFill>
                <a:latin typeface="メイリオ" panose="020B0604030504040204" pitchFamily="50" charset="-128"/>
                <a:ea typeface="メイリオ" panose="020B0604030504040204" pitchFamily="50" charset="-128"/>
                <a:cs typeface="Noto Sans JP" pitchFamily="34" charset="-120"/>
              </a:rPr>
              <a:t>提言</a:t>
            </a:r>
            <a:endParaRPr lang="en-US" sz="1600" dirty="0">
              <a:latin typeface="メイリオ" panose="020B0604030504040204" pitchFamily="50" charset="-128"/>
              <a:ea typeface="メイリオ" panose="020B0604030504040204" pitchFamily="50" charset="-128"/>
            </a:endParaRPr>
          </a:p>
        </p:txBody>
      </p:sp>
      <p:sp>
        <p:nvSpPr>
          <p:cNvPr id="76" name="Shape 57"/>
          <p:cNvSpPr/>
          <p:nvPr/>
        </p:nvSpPr>
        <p:spPr>
          <a:xfrm>
            <a:off x="571500" y="5172533"/>
            <a:ext cx="11048695" cy="1457553"/>
          </a:xfrm>
          <a:prstGeom prst="roundRect">
            <a:avLst>
              <a:gd name="adj" fmla="val 1775"/>
            </a:avLst>
          </a:prstGeom>
          <a:solidFill>
            <a:srgbClr val="FFF9C4"/>
          </a:solidFill>
          <a:ln/>
          <a:effectLst>
            <a:outerShdw blurRad="63500" dist="254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77" name="Shape 58"/>
          <p:cNvSpPr/>
          <p:nvPr/>
        </p:nvSpPr>
        <p:spPr>
          <a:xfrm>
            <a:off x="571500" y="5172533"/>
            <a:ext cx="47549" cy="1457553"/>
          </a:xfrm>
          <a:prstGeom prst="rect">
            <a:avLst/>
          </a:prstGeom>
          <a:solidFill>
            <a:srgbClr val="FBC02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8" name="Text 59"/>
          <p:cNvSpPr txBox="1"/>
          <p:nvPr/>
        </p:nvSpPr>
        <p:spPr>
          <a:xfrm>
            <a:off x="847649" y="5200802"/>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詳細計画の早期公開：「どちらでもない」層が最多（49.4%）であり、その多くが「情報不足」を理由に判断を保留している。既存施設との共存方法や具体的なレイアウト案を含む詳細計画を早期に公開し、市民の理解を促進する。</a:t>
            </a:r>
            <a:endParaRPr lang="en-US" sz="1200" dirty="0">
              <a:latin typeface="メイリオ" panose="020B0604030504040204" pitchFamily="50" charset="-128"/>
              <a:ea typeface="メイリオ" panose="020B0604030504040204" pitchFamily="50" charset="-128"/>
            </a:endParaRPr>
          </a:p>
        </p:txBody>
      </p:sp>
      <p:sp>
        <p:nvSpPr>
          <p:cNvPr id="79" name="Text 60"/>
          <p:cNvSpPr txBox="1"/>
          <p:nvPr/>
        </p:nvSpPr>
        <p:spPr>
          <a:xfrm>
            <a:off x="847649" y="5667527"/>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既存施設利用者との対話：競合・干渉を懸念する声に対応するため、既存施設（野球場・テニスコート等）の利用者との対話の場を設け、共存策を共同で検討する。イベント連携の可能性も含めた相乗効果を具体化する。</a:t>
            </a:r>
            <a:endParaRPr lang="en-US" sz="1200" dirty="0">
              <a:latin typeface="メイリオ" panose="020B0604030504040204" pitchFamily="50" charset="-128"/>
              <a:ea typeface="メイリオ" panose="020B0604030504040204" pitchFamily="50" charset="-128"/>
            </a:endParaRPr>
          </a:p>
        </p:txBody>
      </p:sp>
      <p:sp>
        <p:nvSpPr>
          <p:cNvPr id="80" name="Text 61"/>
          <p:cNvSpPr txBox="1"/>
          <p:nvPr/>
        </p:nvSpPr>
        <p:spPr>
          <a:xfrm>
            <a:off x="847649" y="6153302"/>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安全性・騒音対策の強化：車の往来に関する安全対策と周辺環境への騒音影響を最小化する設計を導入。具体的な対策案（防音壁、緩衝緑地帯の設置など）を検討し、反対意見の懸念点を解消する取り組みを進める。</a:t>
            </a:r>
            <a:endParaRPr lang="en-US" sz="1200" dirty="0">
              <a:latin typeface="メイリオ" panose="020B0604030504040204" pitchFamily="50" charset="-128"/>
              <a:ea typeface="メイリオ" panose="020B0604030504040204" pitchFamily="50" charset="-128"/>
            </a:endParaRPr>
          </a:p>
        </p:txBody>
      </p:sp>
      <p:sp>
        <p:nvSpPr>
          <p:cNvPr id="81" name="Text 62"/>
          <p:cNvSpPr txBox="1"/>
          <p:nvPr/>
        </p:nvSpPr>
        <p:spPr>
          <a:xfrm>
            <a:off x="11472062" y="6438976"/>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11</a:t>
            </a:r>
            <a:endParaRPr lang="en-US" sz="1000" dirty="0">
              <a:latin typeface="メイリオ" panose="020B0604030504040204" pitchFamily="50" charset="-128"/>
              <a:ea typeface="メイリオ" panose="020B0604030504040204" pitchFamily="50" charset="-128"/>
            </a:endParaRPr>
          </a:p>
        </p:txBody>
      </p:sp>
      <p:sp>
        <p:nvSpPr>
          <p:cNvPr id="82" name="Shape 63"/>
          <p:cNvSpPr/>
          <p:nvPr/>
        </p:nvSpPr>
        <p:spPr>
          <a:xfrm>
            <a:off x="0" y="6744005"/>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rcRect t="31250" b="31250"/>
          <a:stretch/>
        </p:blipFill>
        <p:spPr>
          <a:xfrm>
            <a:off x="0" y="0"/>
            <a:ext cx="12191695" cy="3429000"/>
          </a:xfrm>
          <a:prstGeom prst="rect">
            <a:avLst/>
          </a:prstGeom>
        </p:spPr>
      </p:pic>
      <p:sp>
        <p:nvSpPr>
          <p:cNvPr id="4" name="Shape 1"/>
          <p:cNvSpPr/>
          <p:nvPr/>
        </p:nvSpPr>
        <p:spPr>
          <a:xfrm>
            <a:off x="0" y="2141525"/>
            <a:ext cx="12191695" cy="1295705"/>
          </a:xfrm>
          <a:prstGeom prst="rect">
            <a:avLst/>
          </a:prstGeom>
          <a:solidFill>
            <a:srgbClr val="0F2C5C">
              <a:alpha val="8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2"/>
          <p:cNvSpPr txBox="1"/>
          <p:nvPr/>
        </p:nvSpPr>
        <p:spPr>
          <a:xfrm>
            <a:off x="571500" y="2379269"/>
            <a:ext cx="2667305" cy="495605"/>
          </a:xfrm>
          <a:prstGeom prst="rect">
            <a:avLst/>
          </a:prstGeom>
          <a:noFill/>
          <a:ln/>
        </p:spPr>
        <p:txBody>
          <a:bodyPr wrap="square" lIns="0" tIns="0" rIns="0" bIns="0" rtlCol="0" anchor="ctr"/>
          <a:lstStyle/>
          <a:p>
            <a:pPr marL="0" indent="0" algn="l">
              <a:buNone/>
            </a:pPr>
            <a:r>
              <a:rPr lang="en-US" sz="2700" b="1" dirty="0">
                <a:solidFill>
                  <a:srgbClr val="FFFFFF"/>
                </a:solidFill>
                <a:latin typeface="メイリオ" panose="020B0604030504040204" pitchFamily="50" charset="-128"/>
                <a:ea typeface="メイリオ" panose="020B0604030504040204" pitchFamily="50" charset="-128"/>
                <a:cs typeface="Noto Sans JP" pitchFamily="34" charset="-120"/>
              </a:rPr>
              <a:t>八坂・川口公園</a:t>
            </a:r>
            <a:endParaRPr lang="en-US" sz="2700" dirty="0">
              <a:latin typeface="メイリオ" panose="020B0604030504040204" pitchFamily="50" charset="-128"/>
              <a:ea typeface="メイリオ" panose="020B0604030504040204" pitchFamily="50" charset="-128"/>
            </a:endParaRPr>
          </a:p>
        </p:txBody>
      </p:sp>
      <p:sp>
        <p:nvSpPr>
          <p:cNvPr id="6" name="Text 3"/>
          <p:cNvSpPr txBox="1"/>
          <p:nvPr/>
        </p:nvSpPr>
        <p:spPr>
          <a:xfrm>
            <a:off x="571500" y="2950769"/>
            <a:ext cx="9568282" cy="247802"/>
          </a:xfrm>
          <a:prstGeom prst="rect">
            <a:avLst/>
          </a:prstGeom>
          <a:noFill/>
          <a:ln/>
        </p:spPr>
        <p:txBody>
          <a:bodyPr wrap="square" lIns="0" tIns="0" rIns="0" bIns="0" rtlCol="0" anchor="ctr"/>
          <a:lstStyle/>
          <a:p>
            <a:pPr marL="0" indent="0" algn="l">
              <a:buNone/>
            </a:pPr>
            <a:r>
              <a:rPr lang="en-US" sz="1300" dirty="0">
                <a:solidFill>
                  <a:srgbClr val="FFFFFF"/>
                </a:solidFill>
                <a:latin typeface="メイリオ" panose="020B0604030504040204" pitchFamily="50" charset="-128"/>
                <a:ea typeface="メイリオ" panose="020B0604030504040204" pitchFamily="50" charset="-128"/>
                <a:cs typeface="Noto Sans JP" pitchFamily="34" charset="-120"/>
              </a:rPr>
              <a:t>5ヘクタールの水辺公園。2つの公園が連続する緑豊かな環境で、散策と憩いを組み合わせたドッグラン活用が期待できる。</a:t>
            </a:r>
            <a:endParaRPr lang="en-US" sz="1300" dirty="0">
              <a:latin typeface="メイリオ" panose="020B0604030504040204" pitchFamily="50" charset="-128"/>
              <a:ea typeface="メイリオ" panose="020B0604030504040204" pitchFamily="50" charset="-128"/>
            </a:endParaRPr>
          </a:p>
        </p:txBody>
      </p:sp>
      <p:sp>
        <p:nvSpPr>
          <p:cNvPr id="7" name="Shape 4"/>
          <p:cNvSpPr/>
          <p:nvPr/>
        </p:nvSpPr>
        <p:spPr>
          <a:xfrm>
            <a:off x="571500" y="3467405"/>
            <a:ext cx="5333695" cy="3169919"/>
          </a:xfrm>
          <a:prstGeom prst="roundRect">
            <a:avLst>
              <a:gd name="adj" fmla="val 247"/>
            </a:avLst>
          </a:prstGeom>
          <a:solidFill>
            <a:srgbClr val="F9F9F9"/>
          </a:solidFill>
          <a:ln/>
          <a:effectLst>
            <a:outerShdw blurRad="1016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pic>
        <p:nvPicPr>
          <p:cNvPr id="8" name="Image 1" descr="preencoded.png"/>
          <p:cNvPicPr>
            <a:picLocks noChangeAspect="1"/>
          </p:cNvPicPr>
          <p:nvPr/>
        </p:nvPicPr>
        <p:blipFill>
          <a:blip r:embed="rId4"/>
          <a:srcRect/>
          <a:stretch/>
        </p:blipFill>
        <p:spPr>
          <a:xfrm>
            <a:off x="857707" y="3552596"/>
            <a:ext cx="190195" cy="190195"/>
          </a:xfrm>
          <a:prstGeom prst="rect">
            <a:avLst/>
          </a:prstGeom>
        </p:spPr>
      </p:pic>
      <p:sp>
        <p:nvSpPr>
          <p:cNvPr id="9" name="Text 5"/>
          <p:cNvSpPr txBox="1"/>
          <p:nvPr/>
        </p:nvSpPr>
        <p:spPr>
          <a:xfrm>
            <a:off x="1047902" y="3505048"/>
            <a:ext cx="1095451" cy="277063"/>
          </a:xfrm>
          <a:prstGeom prst="rect">
            <a:avLst/>
          </a:prstGeom>
          <a:noFill/>
          <a:ln/>
        </p:spPr>
        <p:txBody>
          <a:bodyPr wrap="square" lIns="0" tIns="0" rIns="0" bIns="0" rtlCol="0" anchor="ctr"/>
          <a:lstStyle/>
          <a:p>
            <a:pPr marL="0" indent="0" algn="l">
              <a:buNone/>
            </a:pPr>
            <a:r>
              <a:rPr lang="en-US" sz="1500" b="1" dirty="0">
                <a:solidFill>
                  <a:srgbClr val="0F2C5C"/>
                </a:solidFill>
                <a:latin typeface="メイリオ" panose="020B0604030504040204" pitchFamily="50" charset="-128"/>
                <a:ea typeface="メイリオ" panose="020B0604030504040204" pitchFamily="50" charset="-128"/>
                <a:cs typeface="Noto Sans JP" pitchFamily="34" charset="-120"/>
              </a:rPr>
              <a:t>主要データ</a:t>
            </a:r>
            <a:endParaRPr lang="en-US" sz="1500" dirty="0">
              <a:latin typeface="メイリオ" panose="020B0604030504040204" pitchFamily="50" charset="-128"/>
              <a:ea typeface="メイリオ" panose="020B0604030504040204" pitchFamily="50" charset="-128"/>
            </a:endParaRPr>
          </a:p>
        </p:txBody>
      </p:sp>
      <p:pic>
        <p:nvPicPr>
          <p:cNvPr id="10" name="Image 2" descr="preencoded.png"/>
          <p:cNvPicPr>
            <a:picLocks noChangeAspect="1"/>
          </p:cNvPicPr>
          <p:nvPr/>
        </p:nvPicPr>
        <p:blipFill>
          <a:blip r:embed="rId5"/>
          <a:srcRect l="-1773" r="-1773"/>
          <a:stretch/>
        </p:blipFill>
        <p:spPr>
          <a:xfrm>
            <a:off x="905256" y="3917594"/>
            <a:ext cx="133502" cy="171907"/>
          </a:xfrm>
          <a:prstGeom prst="rect">
            <a:avLst/>
          </a:prstGeom>
        </p:spPr>
      </p:pic>
      <p:sp>
        <p:nvSpPr>
          <p:cNvPr id="11" name="Text 6"/>
          <p:cNvSpPr txBox="1"/>
          <p:nvPr/>
        </p:nvSpPr>
        <p:spPr>
          <a:xfrm>
            <a:off x="1200607" y="3848100"/>
            <a:ext cx="500177"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所在地</a:t>
            </a:r>
            <a:endParaRPr lang="en-US" sz="1000" dirty="0">
              <a:latin typeface="メイリオ" panose="020B0604030504040204" pitchFamily="50" charset="-128"/>
              <a:ea typeface="メイリオ" panose="020B0604030504040204" pitchFamily="50" charset="-128"/>
            </a:endParaRPr>
          </a:p>
        </p:txBody>
      </p:sp>
      <p:sp>
        <p:nvSpPr>
          <p:cNvPr id="12" name="Text 7"/>
          <p:cNvSpPr txBox="1"/>
          <p:nvPr/>
        </p:nvSpPr>
        <p:spPr>
          <a:xfrm>
            <a:off x="1200607" y="4067556"/>
            <a:ext cx="1038758"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つくば市上郷</a:t>
            </a:r>
            <a:endParaRPr lang="en-US" sz="1200" dirty="0">
              <a:latin typeface="メイリオ" panose="020B0604030504040204" pitchFamily="50" charset="-128"/>
              <a:ea typeface="メイリオ" panose="020B0604030504040204" pitchFamily="50" charset="-128"/>
            </a:endParaRPr>
          </a:p>
        </p:txBody>
      </p:sp>
      <p:pic>
        <p:nvPicPr>
          <p:cNvPr id="13" name="Image 3" descr="preencoded.png"/>
          <p:cNvPicPr>
            <a:picLocks noChangeAspect="1"/>
          </p:cNvPicPr>
          <p:nvPr/>
        </p:nvPicPr>
        <p:blipFill>
          <a:blip r:embed="rId6"/>
          <a:srcRect l="-1773" r="-1773"/>
          <a:stretch/>
        </p:blipFill>
        <p:spPr>
          <a:xfrm>
            <a:off x="905256" y="4412666"/>
            <a:ext cx="133502" cy="171907"/>
          </a:xfrm>
          <a:prstGeom prst="rect">
            <a:avLst/>
          </a:prstGeom>
        </p:spPr>
      </p:pic>
      <p:sp>
        <p:nvSpPr>
          <p:cNvPr id="14" name="Text 8"/>
          <p:cNvSpPr txBox="1"/>
          <p:nvPr/>
        </p:nvSpPr>
        <p:spPr>
          <a:xfrm>
            <a:off x="1200607" y="4343171"/>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主な施設</a:t>
            </a:r>
            <a:endParaRPr lang="en-US" sz="1000" dirty="0">
              <a:latin typeface="メイリオ" panose="020B0604030504040204" pitchFamily="50" charset="-128"/>
              <a:ea typeface="メイリオ" panose="020B0604030504040204" pitchFamily="50" charset="-128"/>
            </a:endParaRPr>
          </a:p>
        </p:txBody>
      </p:sp>
      <p:sp>
        <p:nvSpPr>
          <p:cNvPr id="15" name="Text 9"/>
          <p:cNvSpPr txBox="1"/>
          <p:nvPr/>
        </p:nvSpPr>
        <p:spPr>
          <a:xfrm>
            <a:off x="1200607" y="4562627"/>
            <a:ext cx="4467758"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八坂公園（芝生野球場、遊具、簡易ステージ）／川口公園（5ヘクタールの水辺公園、3つの池、噴水・壁泉、アヤメ園、八ッ橋・太鼓橋、散策路）</a:t>
            </a:r>
            <a:endParaRPr lang="en-US" sz="1200" dirty="0">
              <a:latin typeface="メイリオ" panose="020B0604030504040204" pitchFamily="50" charset="-128"/>
              <a:ea typeface="メイリオ" panose="020B0604030504040204" pitchFamily="50" charset="-128"/>
            </a:endParaRPr>
          </a:p>
        </p:txBody>
      </p:sp>
      <p:pic>
        <p:nvPicPr>
          <p:cNvPr id="16" name="Image 4" descr="preencoded.png"/>
          <p:cNvPicPr>
            <a:picLocks noChangeAspect="1"/>
          </p:cNvPicPr>
          <p:nvPr/>
        </p:nvPicPr>
        <p:blipFill>
          <a:blip r:embed="rId7"/>
          <a:srcRect/>
          <a:stretch/>
        </p:blipFill>
        <p:spPr>
          <a:xfrm>
            <a:off x="886054" y="5383987"/>
            <a:ext cx="171907" cy="171907"/>
          </a:xfrm>
          <a:prstGeom prst="rect">
            <a:avLst/>
          </a:prstGeom>
        </p:spPr>
      </p:pic>
      <p:sp>
        <p:nvSpPr>
          <p:cNvPr id="17" name="Text 10"/>
          <p:cNvSpPr txBox="1"/>
          <p:nvPr/>
        </p:nvSpPr>
        <p:spPr>
          <a:xfrm>
            <a:off x="1200607" y="5315407"/>
            <a:ext cx="1081735"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アクセス/駐車場</a:t>
            </a:r>
            <a:endParaRPr lang="en-US" sz="1000" dirty="0">
              <a:latin typeface="メイリオ" panose="020B0604030504040204" pitchFamily="50" charset="-128"/>
              <a:ea typeface="メイリオ" panose="020B0604030504040204" pitchFamily="50" charset="-128"/>
            </a:endParaRPr>
          </a:p>
        </p:txBody>
      </p:sp>
      <p:sp>
        <p:nvSpPr>
          <p:cNvPr id="18" name="Text 11"/>
          <p:cNvSpPr txBox="1"/>
          <p:nvPr/>
        </p:nvSpPr>
        <p:spPr>
          <a:xfrm>
            <a:off x="1200607" y="5533949"/>
            <a:ext cx="2714854"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主要道路からの導線良好、駐車場あり</a:t>
            </a:r>
            <a:endParaRPr lang="en-US" sz="1200" dirty="0">
              <a:latin typeface="メイリオ" panose="020B0604030504040204" pitchFamily="50" charset="-128"/>
              <a:ea typeface="メイリオ" panose="020B0604030504040204" pitchFamily="50" charset="-128"/>
            </a:endParaRPr>
          </a:p>
        </p:txBody>
      </p:sp>
      <p:pic>
        <p:nvPicPr>
          <p:cNvPr id="19" name="Image 5" descr="preencoded.png"/>
          <p:cNvPicPr>
            <a:picLocks noChangeAspect="1"/>
          </p:cNvPicPr>
          <p:nvPr/>
        </p:nvPicPr>
        <p:blipFill>
          <a:blip r:embed="rId8"/>
          <a:srcRect l="-760" r="-760"/>
          <a:stretch/>
        </p:blipFill>
        <p:spPr>
          <a:xfrm>
            <a:off x="895198" y="5983834"/>
            <a:ext cx="152705" cy="171907"/>
          </a:xfrm>
          <a:prstGeom prst="rect">
            <a:avLst/>
          </a:prstGeom>
        </p:spPr>
      </p:pic>
      <p:sp>
        <p:nvSpPr>
          <p:cNvPr id="20" name="Text 12"/>
          <p:cNvSpPr txBox="1"/>
          <p:nvPr/>
        </p:nvSpPr>
        <p:spPr>
          <a:xfrm>
            <a:off x="1200607" y="5915254"/>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周辺環境</a:t>
            </a:r>
            <a:endParaRPr lang="en-US" sz="1000" dirty="0">
              <a:latin typeface="メイリオ" panose="020B0604030504040204" pitchFamily="50" charset="-128"/>
              <a:ea typeface="メイリオ" panose="020B0604030504040204" pitchFamily="50" charset="-128"/>
            </a:endParaRPr>
          </a:p>
        </p:txBody>
      </p:sp>
      <p:sp>
        <p:nvSpPr>
          <p:cNvPr id="21" name="Text 13"/>
          <p:cNvSpPr txBox="1"/>
          <p:nvPr/>
        </p:nvSpPr>
        <p:spPr>
          <a:xfrm>
            <a:off x="1200607" y="6133795"/>
            <a:ext cx="3629254"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水と緑の景観資源、二つの公園が連続する回遊動線</a:t>
            </a:r>
            <a:endParaRPr lang="en-US" sz="1200" dirty="0">
              <a:latin typeface="メイリオ" panose="020B0604030504040204" pitchFamily="50" charset="-128"/>
              <a:ea typeface="メイリオ" panose="020B0604030504040204" pitchFamily="50" charset="-128"/>
            </a:endParaRPr>
          </a:p>
        </p:txBody>
      </p:sp>
      <p:sp>
        <p:nvSpPr>
          <p:cNvPr id="22" name="Shape 14"/>
          <p:cNvSpPr/>
          <p:nvPr/>
        </p:nvSpPr>
        <p:spPr>
          <a:xfrm>
            <a:off x="6286500" y="3467405"/>
            <a:ext cx="5333695" cy="3169919"/>
          </a:xfrm>
          <a:prstGeom prst="roundRect">
            <a:avLst>
              <a:gd name="adj" fmla="val 247"/>
            </a:avLst>
          </a:prstGeom>
          <a:solidFill>
            <a:srgbClr val="F9F9F9"/>
          </a:solidFill>
          <a:ln/>
          <a:effectLst>
            <a:outerShdw blurRad="1016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pic>
        <p:nvPicPr>
          <p:cNvPr id="23" name="Image 6" descr="preencoded.png"/>
          <p:cNvPicPr>
            <a:picLocks noChangeAspect="1"/>
          </p:cNvPicPr>
          <p:nvPr/>
        </p:nvPicPr>
        <p:blipFill>
          <a:blip r:embed="rId9"/>
          <a:srcRect l="-1282" r="-1282"/>
          <a:stretch/>
        </p:blipFill>
        <p:spPr>
          <a:xfrm>
            <a:off x="6572707" y="3552596"/>
            <a:ext cx="219456" cy="190195"/>
          </a:xfrm>
          <a:prstGeom prst="rect">
            <a:avLst/>
          </a:prstGeom>
        </p:spPr>
      </p:pic>
      <p:sp>
        <p:nvSpPr>
          <p:cNvPr id="24" name="Text 15"/>
          <p:cNvSpPr txBox="1"/>
          <p:nvPr/>
        </p:nvSpPr>
        <p:spPr>
          <a:xfrm>
            <a:off x="6791249" y="3505048"/>
            <a:ext cx="1666951" cy="277063"/>
          </a:xfrm>
          <a:prstGeom prst="rect">
            <a:avLst/>
          </a:prstGeom>
          <a:noFill/>
          <a:ln/>
        </p:spPr>
        <p:txBody>
          <a:bodyPr wrap="square" lIns="0" tIns="0" rIns="0" bIns="0" rtlCol="0" anchor="ctr"/>
          <a:lstStyle/>
          <a:p>
            <a:pPr marL="0" indent="0" algn="l">
              <a:buNone/>
            </a:pPr>
            <a:r>
              <a:rPr lang="en-US" sz="1500" b="1" dirty="0">
                <a:solidFill>
                  <a:srgbClr val="0F2C5C"/>
                </a:solidFill>
                <a:latin typeface="メイリオ" panose="020B0604030504040204" pitchFamily="50" charset="-128"/>
                <a:ea typeface="メイリオ" panose="020B0604030504040204" pitchFamily="50" charset="-128"/>
                <a:cs typeface="Noto Sans JP" pitchFamily="34" charset="-120"/>
              </a:rPr>
              <a:t>特徴・ハイライト</a:t>
            </a:r>
            <a:endParaRPr lang="en-US" sz="1500" dirty="0">
              <a:latin typeface="メイリオ" panose="020B0604030504040204" pitchFamily="50" charset="-128"/>
              <a:ea typeface="メイリオ" panose="020B0604030504040204" pitchFamily="50" charset="-128"/>
            </a:endParaRPr>
          </a:p>
        </p:txBody>
      </p:sp>
      <p:pic>
        <p:nvPicPr>
          <p:cNvPr id="25" name="Image 7" descr="preencoded.png"/>
          <p:cNvPicPr>
            <a:picLocks noChangeAspect="1"/>
          </p:cNvPicPr>
          <p:nvPr/>
        </p:nvPicPr>
        <p:blipFill>
          <a:blip r:embed="rId10"/>
          <a:srcRect/>
          <a:stretch/>
        </p:blipFill>
        <p:spPr>
          <a:xfrm>
            <a:off x="6601054" y="3917594"/>
            <a:ext cx="171907" cy="171907"/>
          </a:xfrm>
          <a:prstGeom prst="rect">
            <a:avLst/>
          </a:prstGeom>
        </p:spPr>
      </p:pic>
      <p:sp>
        <p:nvSpPr>
          <p:cNvPr id="26" name="Text 16"/>
          <p:cNvSpPr txBox="1"/>
          <p:nvPr/>
        </p:nvSpPr>
        <p:spPr>
          <a:xfrm>
            <a:off x="6915607" y="3904372"/>
            <a:ext cx="4229100"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水辺の景観と緑地の回遊性が高く、憩い・散策ニーズに親和</a:t>
            </a:r>
            <a:endParaRPr lang="en-US" sz="1200" dirty="0">
              <a:latin typeface="メイリオ" panose="020B0604030504040204" pitchFamily="50" charset="-128"/>
              <a:ea typeface="メイリオ" panose="020B0604030504040204" pitchFamily="50" charset="-128"/>
            </a:endParaRPr>
          </a:p>
        </p:txBody>
      </p:sp>
      <p:pic>
        <p:nvPicPr>
          <p:cNvPr id="27" name="Image 8" descr="preencoded.png"/>
          <p:cNvPicPr>
            <a:picLocks noChangeAspect="1"/>
          </p:cNvPicPr>
          <p:nvPr/>
        </p:nvPicPr>
        <p:blipFill>
          <a:blip r:embed="rId10"/>
          <a:srcRect/>
          <a:stretch/>
        </p:blipFill>
        <p:spPr>
          <a:xfrm>
            <a:off x="6601054" y="4345534"/>
            <a:ext cx="171907" cy="171907"/>
          </a:xfrm>
          <a:prstGeom prst="rect">
            <a:avLst/>
          </a:prstGeom>
        </p:spPr>
      </p:pic>
      <p:sp>
        <p:nvSpPr>
          <p:cNvPr id="28" name="Text 17"/>
          <p:cNvSpPr txBox="1"/>
          <p:nvPr/>
        </p:nvSpPr>
        <p:spPr>
          <a:xfrm>
            <a:off x="6915607" y="4333226"/>
            <a:ext cx="4077310"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回答数最多・支持率高水準で市民関心が高いロケーション</a:t>
            </a:r>
            <a:endParaRPr lang="en-US" sz="1200" dirty="0">
              <a:latin typeface="メイリオ" panose="020B0604030504040204" pitchFamily="50" charset="-128"/>
              <a:ea typeface="メイリオ" panose="020B0604030504040204" pitchFamily="50" charset="-128"/>
            </a:endParaRPr>
          </a:p>
        </p:txBody>
      </p:sp>
      <p:pic>
        <p:nvPicPr>
          <p:cNvPr id="29" name="Image 9" descr="preencoded.png"/>
          <p:cNvPicPr>
            <a:picLocks noChangeAspect="1"/>
          </p:cNvPicPr>
          <p:nvPr/>
        </p:nvPicPr>
        <p:blipFill>
          <a:blip r:embed="rId10"/>
          <a:srcRect/>
          <a:stretch/>
        </p:blipFill>
        <p:spPr>
          <a:xfrm>
            <a:off x="6601054" y="4774387"/>
            <a:ext cx="171907" cy="171907"/>
          </a:xfrm>
          <a:prstGeom prst="rect">
            <a:avLst/>
          </a:prstGeom>
        </p:spPr>
      </p:pic>
      <p:sp>
        <p:nvSpPr>
          <p:cNvPr id="30" name="Text 18"/>
          <p:cNvSpPr txBox="1"/>
          <p:nvPr/>
        </p:nvSpPr>
        <p:spPr>
          <a:xfrm>
            <a:off x="6915607" y="4762079"/>
            <a:ext cx="4163263"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2公園の連続性を活かし、イベントやマーケットと相性良好</a:t>
            </a:r>
            <a:endParaRPr lang="en-US" sz="1200" dirty="0">
              <a:latin typeface="メイリオ" panose="020B0604030504040204" pitchFamily="50" charset="-128"/>
              <a:ea typeface="メイリオ" panose="020B0604030504040204" pitchFamily="50" charset="-128"/>
            </a:endParaRPr>
          </a:p>
        </p:txBody>
      </p:sp>
      <p:pic>
        <p:nvPicPr>
          <p:cNvPr id="31" name="Image 10" descr="preencoded.png"/>
          <p:cNvPicPr>
            <a:picLocks noChangeAspect="1"/>
          </p:cNvPicPr>
          <p:nvPr/>
        </p:nvPicPr>
        <p:blipFill>
          <a:blip r:embed="rId10"/>
          <a:srcRect/>
          <a:stretch/>
        </p:blipFill>
        <p:spPr>
          <a:xfrm>
            <a:off x="6601054" y="5203241"/>
            <a:ext cx="171907" cy="171907"/>
          </a:xfrm>
          <a:prstGeom prst="rect">
            <a:avLst/>
          </a:prstGeom>
        </p:spPr>
      </p:pic>
      <p:sp>
        <p:nvSpPr>
          <p:cNvPr id="32" name="Text 19"/>
          <p:cNvSpPr txBox="1"/>
          <p:nvPr/>
        </p:nvSpPr>
        <p:spPr>
          <a:xfrm>
            <a:off x="6915607" y="5190018"/>
            <a:ext cx="4239158"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住宅近接エリアは運用ルール（時間帯・ゾーニング）で配慮</a:t>
            </a:r>
            <a:endParaRPr lang="en-US" sz="1200" dirty="0">
              <a:latin typeface="メイリオ" panose="020B0604030504040204" pitchFamily="50" charset="-128"/>
              <a:ea typeface="メイリオ" panose="020B0604030504040204" pitchFamily="50" charset="-128"/>
            </a:endParaRPr>
          </a:p>
        </p:txBody>
      </p:sp>
      <p:sp>
        <p:nvSpPr>
          <p:cNvPr id="33" name="Text 20"/>
          <p:cNvSpPr txBox="1"/>
          <p:nvPr/>
        </p:nvSpPr>
        <p:spPr>
          <a:xfrm>
            <a:off x="571500" y="6563182"/>
            <a:ext cx="7896758" cy="162763"/>
          </a:xfrm>
          <a:prstGeom prst="rect">
            <a:avLst/>
          </a:prstGeom>
          <a:noFill/>
          <a:ln/>
        </p:spPr>
        <p:txBody>
          <a:bodyPr wrap="square" lIns="0" tIns="0" rIns="0" bIns="0" rtlCol="0" anchor="ctr"/>
          <a:lstStyle/>
          <a:p>
            <a:pPr marL="0" indent="0" algn="l">
              <a:buNone/>
            </a:pPr>
            <a:r>
              <a:rPr lang="en-US" sz="900" i="1" dirty="0">
                <a:solidFill>
                  <a:srgbClr val="888888"/>
                </a:solidFill>
                <a:latin typeface="メイリオ" panose="020B0604030504040204" pitchFamily="50" charset="-128"/>
                <a:ea typeface="メイリオ" panose="020B0604030504040204" pitchFamily="50" charset="-128"/>
                <a:cs typeface="Noto Sans JP" pitchFamily="34" charset="-120"/>
              </a:rPr>
              <a:t>出典（参考）: 一誠商事「つくばに暮らそう！」川口公園｜https://tsukubalive.issei-syoji.co.jp/leisure/park/tsukuba-kawaguchipark-w336-20231010/</a:t>
            </a:r>
            <a:endParaRPr lang="en-US" sz="900" dirty="0">
              <a:latin typeface="メイリオ" panose="020B0604030504040204" pitchFamily="50" charset="-128"/>
              <a:ea typeface="メイリオ" panose="020B0604030504040204" pitchFamily="50" charset="-128"/>
            </a:endParaRPr>
          </a:p>
        </p:txBody>
      </p:sp>
      <p:sp>
        <p:nvSpPr>
          <p:cNvPr id="34" name="Text 21"/>
          <p:cNvSpPr txBox="1"/>
          <p:nvPr/>
        </p:nvSpPr>
        <p:spPr>
          <a:xfrm>
            <a:off x="11472062" y="6429451"/>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12</a:t>
            </a:r>
            <a:endParaRPr lang="en-US" sz="1000" dirty="0">
              <a:latin typeface="メイリオ" panose="020B0604030504040204" pitchFamily="50" charset="-128"/>
              <a:ea typeface="メイリオ" panose="020B0604030504040204" pitchFamily="50" charset="-128"/>
            </a:endParaRPr>
          </a:p>
        </p:txBody>
      </p:sp>
      <p:sp>
        <p:nvSpPr>
          <p:cNvPr id="35" name="Shape 22"/>
          <p:cNvSpPr/>
          <p:nvPr/>
        </p:nvSpPr>
        <p:spPr>
          <a:xfrm>
            <a:off x="0" y="6781495"/>
            <a:ext cx="12191695" cy="75895"/>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37744"/>
            <a:ext cx="5181905"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八坂・川口公園 評価別意見傾向分析</a:t>
            </a:r>
            <a:endParaRPr lang="en-US" sz="2400" dirty="0">
              <a:latin typeface="メイリオ" panose="020B0604030504040204" pitchFamily="50" charset="-128"/>
              <a:ea typeface="メイリオ" panose="020B0604030504040204" pitchFamily="50" charset="-128"/>
            </a:endParaRPr>
          </a:p>
        </p:txBody>
      </p:sp>
      <p:sp>
        <p:nvSpPr>
          <p:cNvPr id="6" name="Shape 4"/>
          <p:cNvSpPr/>
          <p:nvPr/>
        </p:nvSpPr>
        <p:spPr>
          <a:xfrm>
            <a:off x="0" y="886054"/>
            <a:ext cx="12191695" cy="1019556"/>
          </a:xfrm>
          <a:prstGeom prst="rect">
            <a:avLst/>
          </a:prstGeom>
          <a:solidFill>
            <a:srgbClr val="F0F6FA"/>
          </a:solidFill>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 name="Shape 5"/>
          <p:cNvSpPr/>
          <p:nvPr/>
        </p:nvSpPr>
        <p:spPr>
          <a:xfrm>
            <a:off x="-1" y="895655"/>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Shape 6"/>
          <p:cNvSpPr/>
          <p:nvPr/>
        </p:nvSpPr>
        <p:spPr>
          <a:xfrm>
            <a:off x="571500"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9" name="Image 0" descr="preencoded.png"/>
          <p:cNvPicPr>
            <a:picLocks noChangeAspect="1"/>
          </p:cNvPicPr>
          <p:nvPr/>
        </p:nvPicPr>
        <p:blipFill>
          <a:blip r:embed="rId3"/>
          <a:srcRect/>
          <a:stretch/>
        </p:blipFill>
        <p:spPr>
          <a:xfrm>
            <a:off x="714146" y="1333195"/>
            <a:ext cx="190195" cy="190195"/>
          </a:xfrm>
          <a:prstGeom prst="rect">
            <a:avLst/>
          </a:prstGeom>
        </p:spPr>
      </p:pic>
      <p:sp>
        <p:nvSpPr>
          <p:cNvPr id="10" name="Text 7"/>
          <p:cNvSpPr txBox="1"/>
          <p:nvPr/>
        </p:nvSpPr>
        <p:spPr>
          <a:xfrm>
            <a:off x="1190549" y="1191463"/>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総回答数</a:t>
            </a:r>
            <a:endParaRPr lang="en-US" sz="1000" dirty="0">
              <a:latin typeface="メイリオ" panose="020B0604030504040204" pitchFamily="50" charset="-128"/>
              <a:ea typeface="メイリオ" panose="020B0604030504040204" pitchFamily="50" charset="-128"/>
            </a:endParaRPr>
          </a:p>
        </p:txBody>
      </p:sp>
      <p:sp>
        <p:nvSpPr>
          <p:cNvPr id="11" name="Text 8"/>
          <p:cNvSpPr txBox="1"/>
          <p:nvPr/>
        </p:nvSpPr>
        <p:spPr>
          <a:xfrm>
            <a:off x="1190549" y="1353312"/>
            <a:ext cx="676656"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81件</a:t>
            </a:r>
            <a:endParaRPr lang="en-US" sz="1800" dirty="0">
              <a:latin typeface="メイリオ" panose="020B0604030504040204" pitchFamily="50" charset="-128"/>
              <a:ea typeface="メイリオ" panose="020B0604030504040204" pitchFamily="50" charset="-128"/>
            </a:endParaRPr>
          </a:p>
        </p:txBody>
      </p:sp>
      <p:sp>
        <p:nvSpPr>
          <p:cNvPr id="12" name="Shape 9"/>
          <p:cNvSpPr/>
          <p:nvPr/>
        </p:nvSpPr>
        <p:spPr>
          <a:xfrm>
            <a:off x="3448202" y="1067105"/>
            <a:ext cx="8172907" cy="724205"/>
          </a:xfrm>
          <a:prstGeom prst="roundRect">
            <a:avLst>
              <a:gd name="adj" fmla="val 13291"/>
            </a:avLst>
          </a:prstGeom>
          <a:solidFill>
            <a:srgbClr val="E8F0F8"/>
          </a:solidFill>
          <a:ln w="12700">
            <a:solidFill>
              <a:srgbClr val="D0E0F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3" name="Shape 10"/>
          <p:cNvSpPr/>
          <p:nvPr/>
        </p:nvSpPr>
        <p:spPr>
          <a:xfrm>
            <a:off x="3648456" y="981151"/>
            <a:ext cx="409651" cy="190195"/>
          </a:xfrm>
          <a:prstGeom prst="roundRect">
            <a:avLst>
              <a:gd name="adj" fmla="val 96154"/>
            </a:avLst>
          </a:prstGeom>
          <a:solidFill>
            <a:srgbClr val="F0F6FA"/>
          </a:solidFill>
          <a:ln w="12700">
            <a:solidFill>
              <a:srgbClr val="D0E0F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Text 11"/>
          <p:cNvSpPr txBox="1"/>
          <p:nvPr/>
        </p:nvSpPr>
        <p:spPr>
          <a:xfrm>
            <a:off x="3733495" y="990295"/>
            <a:ext cx="324612" cy="162763"/>
          </a:xfrm>
          <a:prstGeom prst="rect">
            <a:avLst/>
          </a:prstGeom>
          <a:noFill/>
          <a:ln/>
        </p:spPr>
        <p:txBody>
          <a:bodyPr wrap="square" lIns="0" tIns="0" rIns="0" bIns="0" rtlCol="0" anchor="ctr"/>
          <a:lstStyle/>
          <a:p>
            <a:pPr marL="0" indent="0" algn="l">
              <a:buNone/>
            </a:pPr>
            <a:r>
              <a:rPr lang="en-US" sz="900" dirty="0">
                <a:solidFill>
                  <a:srgbClr val="5A5A5A"/>
                </a:solidFill>
                <a:latin typeface="メイリオ" panose="020B0604030504040204" pitchFamily="50" charset="-128"/>
                <a:ea typeface="メイリオ" panose="020B0604030504040204" pitchFamily="50" charset="-128"/>
                <a:cs typeface="Noto Sans JP" pitchFamily="34" charset="-120"/>
              </a:rPr>
              <a:t>内訳</a:t>
            </a:r>
            <a:endParaRPr lang="en-US" sz="900" dirty="0">
              <a:latin typeface="メイリオ" panose="020B0604030504040204" pitchFamily="50" charset="-128"/>
              <a:ea typeface="メイリオ" panose="020B0604030504040204" pitchFamily="50" charset="-128"/>
            </a:endParaRPr>
          </a:p>
        </p:txBody>
      </p:sp>
      <p:sp>
        <p:nvSpPr>
          <p:cNvPr id="15" name="Shape 12"/>
          <p:cNvSpPr/>
          <p:nvPr/>
        </p:nvSpPr>
        <p:spPr>
          <a:xfrm>
            <a:off x="3648456"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6" name="Image 1" descr="preencoded.png"/>
          <p:cNvPicPr>
            <a:picLocks noChangeAspect="1"/>
          </p:cNvPicPr>
          <p:nvPr/>
        </p:nvPicPr>
        <p:blipFill>
          <a:blip r:embed="rId4"/>
          <a:srcRect/>
          <a:stretch/>
        </p:blipFill>
        <p:spPr>
          <a:xfrm>
            <a:off x="3791102" y="1333195"/>
            <a:ext cx="190195" cy="190195"/>
          </a:xfrm>
          <a:prstGeom prst="rect">
            <a:avLst/>
          </a:prstGeom>
        </p:spPr>
      </p:pic>
      <p:sp>
        <p:nvSpPr>
          <p:cNvPr id="17" name="Text 13"/>
          <p:cNvSpPr txBox="1"/>
          <p:nvPr/>
        </p:nvSpPr>
        <p:spPr>
          <a:xfrm>
            <a:off x="4267505" y="1191463"/>
            <a:ext cx="900684"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適地だと思う</a:t>
            </a:r>
            <a:endParaRPr lang="en-US" sz="1000" dirty="0">
              <a:latin typeface="メイリオ" panose="020B0604030504040204" pitchFamily="50" charset="-128"/>
              <a:ea typeface="メイリオ" panose="020B0604030504040204" pitchFamily="50" charset="-128"/>
            </a:endParaRPr>
          </a:p>
        </p:txBody>
      </p:sp>
      <p:sp>
        <p:nvSpPr>
          <p:cNvPr id="18" name="Text 14"/>
          <p:cNvSpPr txBox="1"/>
          <p:nvPr/>
        </p:nvSpPr>
        <p:spPr>
          <a:xfrm>
            <a:off x="4267505" y="1353312"/>
            <a:ext cx="1600200"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53件 (65.4%)</a:t>
            </a:r>
            <a:endParaRPr lang="en-US" sz="1600" dirty="0">
              <a:latin typeface="メイリオ" panose="020B0604030504040204" pitchFamily="50" charset="-128"/>
              <a:ea typeface="メイリオ" panose="020B0604030504040204" pitchFamily="50" charset="-128"/>
            </a:endParaRPr>
          </a:p>
        </p:txBody>
      </p:sp>
      <p:sp>
        <p:nvSpPr>
          <p:cNvPr id="19" name="Shape 15"/>
          <p:cNvSpPr/>
          <p:nvPr/>
        </p:nvSpPr>
        <p:spPr>
          <a:xfrm>
            <a:off x="6238951"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0" name="Image 2" descr="preencoded.png"/>
          <p:cNvPicPr>
            <a:picLocks noChangeAspect="1"/>
          </p:cNvPicPr>
          <p:nvPr/>
        </p:nvPicPr>
        <p:blipFill>
          <a:blip r:embed="rId5"/>
          <a:srcRect/>
          <a:stretch/>
        </p:blipFill>
        <p:spPr>
          <a:xfrm>
            <a:off x="6357823" y="1333195"/>
            <a:ext cx="237744" cy="190195"/>
          </a:xfrm>
          <a:prstGeom prst="rect">
            <a:avLst/>
          </a:prstGeom>
        </p:spPr>
      </p:pic>
      <p:sp>
        <p:nvSpPr>
          <p:cNvPr id="21" name="Text 16"/>
          <p:cNvSpPr txBox="1"/>
          <p:nvPr/>
        </p:nvSpPr>
        <p:spPr>
          <a:xfrm>
            <a:off x="6858000" y="1191463"/>
            <a:ext cx="1034186"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どちらでもない</a:t>
            </a:r>
            <a:endParaRPr lang="en-US" sz="1000" dirty="0">
              <a:latin typeface="メイリオ" panose="020B0604030504040204" pitchFamily="50" charset="-128"/>
              <a:ea typeface="メイリオ" panose="020B0604030504040204" pitchFamily="50" charset="-128"/>
            </a:endParaRPr>
          </a:p>
        </p:txBody>
      </p:sp>
      <p:sp>
        <p:nvSpPr>
          <p:cNvPr id="22" name="Text 17"/>
          <p:cNvSpPr txBox="1"/>
          <p:nvPr/>
        </p:nvSpPr>
        <p:spPr>
          <a:xfrm>
            <a:off x="6858000" y="1353312"/>
            <a:ext cx="1600200"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14件 (17.3%)</a:t>
            </a:r>
            <a:endParaRPr lang="en-US" sz="1600" dirty="0">
              <a:latin typeface="メイリオ" panose="020B0604030504040204" pitchFamily="50" charset="-128"/>
              <a:ea typeface="メイリオ" panose="020B0604030504040204" pitchFamily="50" charset="-128"/>
            </a:endParaRPr>
          </a:p>
        </p:txBody>
      </p:sp>
      <p:sp>
        <p:nvSpPr>
          <p:cNvPr id="23" name="Shape 18"/>
          <p:cNvSpPr/>
          <p:nvPr/>
        </p:nvSpPr>
        <p:spPr>
          <a:xfrm>
            <a:off x="8829446"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4" name="Image 3" descr="preencoded.png"/>
          <p:cNvPicPr>
            <a:picLocks noChangeAspect="1"/>
          </p:cNvPicPr>
          <p:nvPr/>
        </p:nvPicPr>
        <p:blipFill>
          <a:blip r:embed="rId6"/>
          <a:srcRect/>
          <a:stretch/>
        </p:blipFill>
        <p:spPr>
          <a:xfrm>
            <a:off x="8973007" y="1333195"/>
            <a:ext cx="190195" cy="190195"/>
          </a:xfrm>
          <a:prstGeom prst="rect">
            <a:avLst/>
          </a:prstGeom>
        </p:spPr>
      </p:pic>
      <p:sp>
        <p:nvSpPr>
          <p:cNvPr id="25" name="Text 19"/>
          <p:cNvSpPr txBox="1"/>
          <p:nvPr/>
        </p:nvSpPr>
        <p:spPr>
          <a:xfrm>
            <a:off x="9448495" y="1191463"/>
            <a:ext cx="1300277"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000" dirty="0">
              <a:latin typeface="メイリオ" panose="020B0604030504040204" pitchFamily="50" charset="-128"/>
              <a:ea typeface="メイリオ" panose="020B0604030504040204" pitchFamily="50" charset="-128"/>
            </a:endParaRPr>
          </a:p>
        </p:txBody>
      </p:sp>
      <p:sp>
        <p:nvSpPr>
          <p:cNvPr id="26" name="Text 20"/>
          <p:cNvSpPr txBox="1"/>
          <p:nvPr/>
        </p:nvSpPr>
        <p:spPr>
          <a:xfrm>
            <a:off x="9448495" y="1353312"/>
            <a:ext cx="1600200"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14件 (17.3%)</a:t>
            </a:r>
            <a:endParaRPr lang="en-US" sz="1600" dirty="0">
              <a:latin typeface="メイリオ" panose="020B0604030504040204" pitchFamily="50" charset="-128"/>
              <a:ea typeface="メイリオ" panose="020B0604030504040204" pitchFamily="50" charset="-128"/>
            </a:endParaRPr>
          </a:p>
        </p:txBody>
      </p:sp>
      <p:sp>
        <p:nvSpPr>
          <p:cNvPr id="28" name="Shape 22"/>
          <p:cNvSpPr/>
          <p:nvPr/>
        </p:nvSpPr>
        <p:spPr>
          <a:xfrm>
            <a:off x="571500" y="1961693"/>
            <a:ext cx="11048695" cy="4610785"/>
          </a:xfrm>
          <a:prstGeom prst="roundRect">
            <a:avLst>
              <a:gd name="adj" fmla="val 161"/>
            </a:avLst>
          </a:prstGeom>
          <a:solidFill>
            <a:srgbClr val="FFFFFF"/>
          </a:solidFill>
          <a:ln/>
          <a:effectLst>
            <a:outerShdw blurRad="63500" dist="254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Shape 23"/>
          <p:cNvSpPr/>
          <p:nvPr/>
        </p:nvSpPr>
        <p:spPr>
          <a:xfrm>
            <a:off x="571500" y="1961693"/>
            <a:ext cx="38405" cy="4610785"/>
          </a:xfrm>
          <a:prstGeom prst="rect">
            <a:avLst/>
          </a:prstGeom>
          <a:solidFill>
            <a:srgbClr val="2E75B5"/>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0" name="Image 4" descr="preencoded.png"/>
          <p:cNvPicPr>
            <a:picLocks noChangeAspect="1"/>
          </p:cNvPicPr>
          <p:nvPr/>
        </p:nvPicPr>
        <p:blipFill>
          <a:blip r:embed="rId7"/>
          <a:srcRect l="-1528" r="-1528"/>
          <a:stretch/>
        </p:blipFill>
        <p:spPr>
          <a:xfrm>
            <a:off x="800100" y="2043074"/>
            <a:ext cx="161849" cy="209398"/>
          </a:xfrm>
          <a:prstGeom prst="rect">
            <a:avLst/>
          </a:prstGeom>
        </p:spPr>
      </p:pic>
      <p:sp>
        <p:nvSpPr>
          <p:cNvPr id="31" name="Text 24"/>
          <p:cNvSpPr txBox="1"/>
          <p:nvPr/>
        </p:nvSpPr>
        <p:spPr>
          <a:xfrm>
            <a:off x="961949" y="1990954"/>
            <a:ext cx="2052828" cy="314554"/>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意見傾向の総合分析</a:t>
            </a:r>
            <a:endParaRPr lang="en-US" sz="1600" dirty="0">
              <a:latin typeface="メイリオ" panose="020B0604030504040204" pitchFamily="50" charset="-128"/>
              <a:ea typeface="メイリオ" panose="020B0604030504040204" pitchFamily="50" charset="-128"/>
            </a:endParaRPr>
          </a:p>
        </p:txBody>
      </p:sp>
      <p:sp>
        <p:nvSpPr>
          <p:cNvPr id="32" name="Shape 25"/>
          <p:cNvSpPr/>
          <p:nvPr/>
        </p:nvSpPr>
        <p:spPr>
          <a:xfrm>
            <a:off x="800100" y="2591029"/>
            <a:ext cx="10629900" cy="914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3" name="Text 26"/>
          <p:cNvSpPr txBox="1"/>
          <p:nvPr/>
        </p:nvSpPr>
        <p:spPr>
          <a:xfrm>
            <a:off x="800100" y="2276475"/>
            <a:ext cx="814730"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主要傾向</a:t>
            </a:r>
            <a:endParaRPr lang="en-US" sz="1300" dirty="0">
              <a:latin typeface="メイリオ" panose="020B0604030504040204" pitchFamily="50" charset="-128"/>
              <a:ea typeface="メイリオ" panose="020B0604030504040204" pitchFamily="50" charset="-128"/>
            </a:endParaRPr>
          </a:p>
        </p:txBody>
      </p:sp>
      <p:sp>
        <p:nvSpPr>
          <p:cNvPr id="34" name="Text 27"/>
          <p:cNvSpPr txBox="1"/>
          <p:nvPr/>
        </p:nvSpPr>
        <p:spPr>
          <a:xfrm>
            <a:off x="800100" y="2676982"/>
            <a:ext cx="10678363"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八坂・川口公園は3候補地の中で最も高い65.4%の支持率を獲得しており、市民からの評価が非常に高い場所です。評価グループ内では「適地だと思う」グループが圧倒的多数を占め、主要道路からのアクセスの良さ、公共交通機関の利便性、水辺環境との調和という3つの立地優位性が高く評価されています。「適地ではないと思う」「どちらでもない」はいずれも17.3%で同率であり、主に駐車場や混雑対策、近隣への影響を懸念する声が見られます。</a:t>
            </a:r>
            <a:endParaRPr lang="en-US" sz="1200" dirty="0">
              <a:latin typeface="メイリオ" panose="020B0604030504040204" pitchFamily="50" charset="-128"/>
              <a:ea typeface="メイリオ" panose="020B0604030504040204" pitchFamily="50" charset="-128"/>
            </a:endParaRPr>
          </a:p>
        </p:txBody>
      </p:sp>
      <p:sp>
        <p:nvSpPr>
          <p:cNvPr id="35" name="Shape 28"/>
          <p:cNvSpPr/>
          <p:nvPr/>
        </p:nvSpPr>
        <p:spPr>
          <a:xfrm>
            <a:off x="800100" y="3333750"/>
            <a:ext cx="10629900" cy="619049"/>
          </a:xfrm>
          <a:prstGeom prst="roundRect">
            <a:avLst>
              <a:gd name="adj" fmla="val 13635"/>
            </a:avLst>
          </a:prstGeom>
          <a:solidFill>
            <a:srgbClr val="F8F8F8"/>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6" name="Shape 29"/>
          <p:cNvSpPr/>
          <p:nvPr/>
        </p:nvSpPr>
        <p:spPr>
          <a:xfrm>
            <a:off x="800100" y="3333750"/>
            <a:ext cx="28346" cy="619049"/>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7" name="Text 30"/>
          <p:cNvSpPr txBox="1"/>
          <p:nvPr/>
        </p:nvSpPr>
        <p:spPr>
          <a:xfrm>
            <a:off x="942746" y="3428848"/>
            <a:ext cx="10442448" cy="419710"/>
          </a:xfrm>
          <a:prstGeom prst="rect">
            <a:avLst/>
          </a:prstGeom>
          <a:noFill/>
          <a:ln/>
        </p:spPr>
        <p:txBody>
          <a:bodyPr wrap="square" lIns="0" tIns="0" rIns="0" bIns="0" rtlCol="0" anchor="ctr"/>
          <a:lstStyle/>
          <a:p>
            <a:pPr marL="0" indent="0" algn="l">
              <a:buNone/>
            </a:pPr>
            <a:r>
              <a:rPr lang="en-US" sz="1100" i="1" dirty="0">
                <a:solidFill>
                  <a:srgbClr val="555555"/>
                </a:solidFill>
                <a:latin typeface="メイリオ" panose="020B0604030504040204" pitchFamily="50" charset="-128"/>
                <a:ea typeface="メイリオ" panose="020B0604030504040204" pitchFamily="50" charset="-128"/>
                <a:cs typeface="Noto Sans JP" pitchFamily="34" charset="-120"/>
              </a:rPr>
              <a:t>「主要道路からのアクセスが良く利用しやすい」「周辺公園・運動施設と併用しやすい」「水辺環境との相性が良く、憩いの場になる」「混雑時の駐車スペースが心配」</a:t>
            </a:r>
            <a:endParaRPr lang="en-US" sz="1100" dirty="0">
              <a:latin typeface="メイリオ" panose="020B0604030504040204" pitchFamily="50" charset="-128"/>
              <a:ea typeface="メイリオ" panose="020B0604030504040204" pitchFamily="50" charset="-128"/>
            </a:endParaRPr>
          </a:p>
        </p:txBody>
      </p:sp>
      <p:sp>
        <p:nvSpPr>
          <p:cNvPr id="38" name="Shape 31"/>
          <p:cNvSpPr/>
          <p:nvPr/>
        </p:nvSpPr>
        <p:spPr>
          <a:xfrm>
            <a:off x="800100" y="4239082"/>
            <a:ext cx="10629900" cy="914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9" name="Text 32"/>
          <p:cNvSpPr txBox="1"/>
          <p:nvPr/>
        </p:nvSpPr>
        <p:spPr>
          <a:xfrm>
            <a:off x="800100" y="3985489"/>
            <a:ext cx="471830"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考察</a:t>
            </a:r>
            <a:endParaRPr lang="en-US" sz="1300" dirty="0">
              <a:latin typeface="メイリオ" panose="020B0604030504040204" pitchFamily="50" charset="-128"/>
              <a:ea typeface="メイリオ" panose="020B0604030504040204" pitchFamily="50" charset="-128"/>
            </a:endParaRPr>
          </a:p>
        </p:txBody>
      </p:sp>
      <p:sp>
        <p:nvSpPr>
          <p:cNvPr id="40" name="Text 33"/>
          <p:cNvSpPr txBox="1"/>
          <p:nvPr/>
        </p:nvSpPr>
        <p:spPr>
          <a:xfrm>
            <a:off x="800100" y="4200296"/>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1" name="Text 34"/>
          <p:cNvSpPr txBox="1"/>
          <p:nvPr/>
        </p:nvSpPr>
        <p:spPr>
          <a:xfrm>
            <a:off x="1028700" y="4200296"/>
            <a:ext cx="10449763"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支持層(65.4%)が強調するのは「アクセス性の高さ」と「周辺環境との調和」です。特に「主要道路から近い」「バス停が近い」「大通りに面している」といった交通アクセスの良さと、「水辺公園との相性が良い」「既存公園との連続性がある」といった環境面での優位性が高く評価されています。家族連れの利用を想定した意見も多く見られます。</a:t>
            </a:r>
            <a:endParaRPr lang="en-US" sz="1200" dirty="0">
              <a:latin typeface="メイリオ" panose="020B0604030504040204" pitchFamily="50" charset="-128"/>
              <a:ea typeface="メイリオ" panose="020B0604030504040204" pitchFamily="50" charset="-128"/>
            </a:endParaRPr>
          </a:p>
        </p:txBody>
      </p:sp>
      <p:sp>
        <p:nvSpPr>
          <p:cNvPr id="42" name="Text 35"/>
          <p:cNvSpPr txBox="1"/>
          <p:nvPr/>
        </p:nvSpPr>
        <p:spPr>
          <a:xfrm>
            <a:off x="800100" y="4848149"/>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3" name="Text 36"/>
          <p:cNvSpPr txBox="1"/>
          <p:nvPr/>
        </p:nvSpPr>
        <p:spPr>
          <a:xfrm>
            <a:off x="1028700" y="4848149"/>
            <a:ext cx="10458907"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反対意見(17.3%)は主に「混雑時の駐車スペース不足」「周辺道路への交通負荷」「近隣住宅への騒音影響」の3点に集中しています。特に休日の混雑時における駐車場確保の問題が最も多く言及されており、「既存の公園利用者と重なると駐車場が不足する」という具体的な懸念が示されています。</a:t>
            </a:r>
            <a:endParaRPr lang="en-US" sz="1200" dirty="0">
              <a:latin typeface="メイリオ" panose="020B0604030504040204" pitchFamily="50" charset="-128"/>
              <a:ea typeface="メイリオ" panose="020B0604030504040204" pitchFamily="50" charset="-128"/>
            </a:endParaRPr>
          </a:p>
        </p:txBody>
      </p:sp>
      <p:sp>
        <p:nvSpPr>
          <p:cNvPr id="44" name="Text 37"/>
          <p:cNvSpPr txBox="1"/>
          <p:nvPr/>
        </p:nvSpPr>
        <p:spPr>
          <a:xfrm>
            <a:off x="800100" y="5295976"/>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5" name="Text 38"/>
          <p:cNvSpPr txBox="1"/>
          <p:nvPr/>
        </p:nvSpPr>
        <p:spPr>
          <a:xfrm>
            <a:off x="1028700" y="5295976"/>
            <a:ext cx="10468051"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どちらでもない」層(17.3%)は主に「運営方法・管理体制の具体化」を求める声が中心です。特に「マナー管理がしっかりしていれば賛成」「利用時間や予約制度などのルールが明確であれば良い」といった条件付き賛成の意見が目立ちます。適切な運営計画の提示により、この層は支持に転じる可能性が高いと考えられます。</a:t>
            </a:r>
            <a:endParaRPr lang="en-US" sz="1200" dirty="0">
              <a:latin typeface="メイリオ" panose="020B0604030504040204" pitchFamily="50" charset="-128"/>
              <a:ea typeface="メイリオ" panose="020B0604030504040204" pitchFamily="50" charset="-128"/>
            </a:endParaRPr>
          </a:p>
        </p:txBody>
      </p:sp>
      <p:sp>
        <p:nvSpPr>
          <p:cNvPr id="46" name="Text 39"/>
          <p:cNvSpPr txBox="1"/>
          <p:nvPr/>
        </p:nvSpPr>
        <p:spPr>
          <a:xfrm>
            <a:off x="800100" y="5915254"/>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7" name="Text 40"/>
          <p:cNvSpPr txBox="1"/>
          <p:nvPr/>
        </p:nvSpPr>
        <p:spPr>
          <a:xfrm>
            <a:off x="1028700" y="5915254"/>
            <a:ext cx="10383012"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3候補地の中で唯一65%を超える高い支持率を獲得している点は特筆すべきです。これは「水辺公園」という特性を活かした「犬と飼い主の憩いの場」としての期待値の高さを示しています。具体的に「水辺と緑地の組み合わせが犬の散歩に適している」「季節を感じられる場所で犬と過ごせる」といった空間価値を評価する意見が多く見られます。</a:t>
            </a:r>
            <a:endParaRPr lang="en-US" sz="1200" dirty="0">
              <a:latin typeface="メイリオ" panose="020B0604030504040204" pitchFamily="50" charset="-128"/>
              <a:ea typeface="メイリオ" panose="020B0604030504040204" pitchFamily="50" charset="-128"/>
            </a:endParaRPr>
          </a:p>
        </p:txBody>
      </p:sp>
      <p:sp>
        <p:nvSpPr>
          <p:cNvPr id="48" name="Text 41"/>
          <p:cNvSpPr txBox="1"/>
          <p:nvPr/>
        </p:nvSpPr>
        <p:spPr>
          <a:xfrm>
            <a:off x="11472062" y="6429756"/>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13</a:t>
            </a:r>
            <a:endParaRPr lang="en-US" sz="1000" dirty="0">
              <a:latin typeface="メイリオ" panose="020B0604030504040204" pitchFamily="50" charset="-128"/>
              <a:ea typeface="メイリオ" panose="020B0604030504040204" pitchFamily="50" charset="-128"/>
            </a:endParaRPr>
          </a:p>
        </p:txBody>
      </p:sp>
      <p:sp>
        <p:nvSpPr>
          <p:cNvPr id="49" name="Shape 42"/>
          <p:cNvSpPr/>
          <p:nvPr/>
        </p:nvSpPr>
        <p:spPr>
          <a:xfrm>
            <a:off x="0" y="6733870"/>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37744"/>
            <a:ext cx="6096305"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八坂・川口公園 評価カテゴリー別詳細分析</a:t>
            </a:r>
            <a:endParaRPr lang="en-US" sz="2400" dirty="0">
              <a:latin typeface="メイリオ" panose="020B0604030504040204" pitchFamily="50" charset="-128"/>
              <a:ea typeface="メイリオ" panose="020B0604030504040204" pitchFamily="50" charset="-128"/>
            </a:endParaRPr>
          </a:p>
        </p:txBody>
      </p:sp>
      <p:pic>
        <p:nvPicPr>
          <p:cNvPr id="6" name="Image 0" descr="preencoded.png"/>
          <p:cNvPicPr>
            <a:picLocks noChangeAspect="1"/>
          </p:cNvPicPr>
          <p:nvPr/>
        </p:nvPicPr>
        <p:blipFill>
          <a:blip r:embed="rId3"/>
          <a:srcRect l="-461" r="-461"/>
          <a:stretch/>
        </p:blipFill>
        <p:spPr>
          <a:xfrm>
            <a:off x="571500" y="976122"/>
            <a:ext cx="237744" cy="209398"/>
          </a:xfrm>
          <a:prstGeom prst="rect">
            <a:avLst/>
          </a:prstGeom>
        </p:spPr>
      </p:pic>
      <p:sp>
        <p:nvSpPr>
          <p:cNvPr id="7" name="Text 4"/>
          <p:cNvSpPr txBox="1"/>
          <p:nvPr/>
        </p:nvSpPr>
        <p:spPr>
          <a:xfrm>
            <a:off x="854964" y="954481"/>
            <a:ext cx="3415284" cy="314554"/>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3つの評価グループの意見傾向分析</a:t>
            </a:r>
            <a:endParaRPr lang="en-US" sz="1600" dirty="0">
              <a:latin typeface="メイリオ" panose="020B0604030504040204" pitchFamily="50" charset="-128"/>
              <a:ea typeface="メイリオ" panose="020B0604030504040204" pitchFamily="50" charset="-128"/>
            </a:endParaRPr>
          </a:p>
        </p:txBody>
      </p:sp>
      <p:sp>
        <p:nvSpPr>
          <p:cNvPr id="8" name="Shape 5"/>
          <p:cNvSpPr/>
          <p:nvPr/>
        </p:nvSpPr>
        <p:spPr>
          <a:xfrm>
            <a:off x="571500" y="1247012"/>
            <a:ext cx="3562502" cy="3546120"/>
          </a:xfrm>
          <a:prstGeom prst="roundRect">
            <a:avLst>
              <a:gd name="adj" fmla="val 549"/>
            </a:avLst>
          </a:prstGeom>
          <a:solidFill>
            <a:srgbClr val="F0F8F0"/>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Shape 6"/>
          <p:cNvSpPr/>
          <p:nvPr/>
        </p:nvSpPr>
        <p:spPr>
          <a:xfrm>
            <a:off x="571500" y="1247012"/>
            <a:ext cx="47549" cy="3546120"/>
          </a:xfrm>
          <a:prstGeom prst="rect">
            <a:avLst/>
          </a:prstGeom>
          <a:solidFill>
            <a:srgbClr val="4CAF5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Shape 7"/>
          <p:cNvSpPr/>
          <p:nvPr/>
        </p:nvSpPr>
        <p:spPr>
          <a:xfrm>
            <a:off x="847649" y="1376477"/>
            <a:ext cx="381305" cy="381305"/>
          </a:xfrm>
          <a:prstGeom prst="ellipse">
            <a:avLst/>
          </a:prstGeom>
          <a:solidFill>
            <a:srgbClr val="4CAF50"/>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1" name="Image 1" descr="preencoded.png"/>
          <p:cNvPicPr>
            <a:picLocks noChangeAspect="1"/>
          </p:cNvPicPr>
          <p:nvPr/>
        </p:nvPicPr>
        <p:blipFill>
          <a:blip r:embed="rId4"/>
          <a:srcRect/>
          <a:stretch/>
        </p:blipFill>
        <p:spPr>
          <a:xfrm>
            <a:off x="961949" y="1490777"/>
            <a:ext cx="152705" cy="152705"/>
          </a:xfrm>
          <a:prstGeom prst="rect">
            <a:avLst/>
          </a:prstGeom>
        </p:spPr>
      </p:pic>
      <p:sp>
        <p:nvSpPr>
          <p:cNvPr id="12" name="Text 8"/>
          <p:cNvSpPr txBox="1"/>
          <p:nvPr/>
        </p:nvSpPr>
        <p:spPr>
          <a:xfrm>
            <a:off x="1343254" y="1305154"/>
            <a:ext cx="1286561"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適地だと思う</a:t>
            </a:r>
            <a:endParaRPr lang="en-US" sz="1500" dirty="0">
              <a:latin typeface="メイリオ" panose="020B0604030504040204" pitchFamily="50" charset="-128"/>
              <a:ea typeface="メイリオ" panose="020B0604030504040204" pitchFamily="50" charset="-128"/>
            </a:endParaRPr>
          </a:p>
        </p:txBody>
      </p:sp>
      <p:sp>
        <p:nvSpPr>
          <p:cNvPr id="13" name="Text 9"/>
          <p:cNvSpPr txBox="1"/>
          <p:nvPr/>
        </p:nvSpPr>
        <p:spPr>
          <a:xfrm>
            <a:off x="1343254" y="1600505"/>
            <a:ext cx="103418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53件（65.4%）</a:t>
            </a:r>
            <a:endParaRPr lang="en-US" sz="1000" dirty="0">
              <a:latin typeface="メイリオ" panose="020B0604030504040204" pitchFamily="50" charset="-128"/>
              <a:ea typeface="メイリオ" panose="020B0604030504040204" pitchFamily="50" charset="-128"/>
            </a:endParaRPr>
          </a:p>
        </p:txBody>
      </p:sp>
      <p:sp>
        <p:nvSpPr>
          <p:cNvPr id="14" name="Shape 10"/>
          <p:cNvSpPr/>
          <p:nvPr/>
        </p:nvSpPr>
        <p:spPr>
          <a:xfrm>
            <a:off x="847649" y="1943405"/>
            <a:ext cx="1123798"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5" name="Image 2" descr="preencoded.png"/>
          <p:cNvPicPr>
            <a:picLocks noChangeAspect="1"/>
          </p:cNvPicPr>
          <p:nvPr/>
        </p:nvPicPr>
        <p:blipFill>
          <a:blip r:embed="rId5"/>
          <a:srcRect l="-3205" r="-3205"/>
          <a:stretch/>
        </p:blipFill>
        <p:spPr>
          <a:xfrm>
            <a:off x="972007" y="2028444"/>
            <a:ext cx="75895" cy="95098"/>
          </a:xfrm>
          <a:prstGeom prst="rect">
            <a:avLst/>
          </a:prstGeom>
        </p:spPr>
      </p:pic>
      <p:sp>
        <p:nvSpPr>
          <p:cNvPr id="16" name="Text 11"/>
          <p:cNvSpPr txBox="1"/>
          <p:nvPr/>
        </p:nvSpPr>
        <p:spPr>
          <a:xfrm>
            <a:off x="1086006" y="2005243"/>
            <a:ext cx="886054"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アクセス・立地</a:t>
            </a:r>
            <a:endParaRPr lang="en-US" sz="900" dirty="0">
              <a:latin typeface="メイリオ" panose="020B0604030504040204" pitchFamily="50" charset="-128"/>
              <a:ea typeface="メイリオ" panose="020B0604030504040204" pitchFamily="50" charset="-128"/>
            </a:endParaRPr>
          </a:p>
        </p:txBody>
      </p:sp>
      <p:sp>
        <p:nvSpPr>
          <p:cNvPr id="17" name="Shape 12"/>
          <p:cNvSpPr/>
          <p:nvPr/>
        </p:nvSpPr>
        <p:spPr>
          <a:xfrm>
            <a:off x="2041855" y="1943405"/>
            <a:ext cx="838505"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8" name="Image 3" descr="preencoded.png"/>
          <p:cNvPicPr>
            <a:picLocks noChangeAspect="1"/>
          </p:cNvPicPr>
          <p:nvPr/>
        </p:nvPicPr>
        <p:blipFill>
          <a:blip r:embed="rId6"/>
          <a:srcRect l="-1923" r="-1923"/>
          <a:stretch/>
        </p:blipFill>
        <p:spPr>
          <a:xfrm>
            <a:off x="2166214" y="2028444"/>
            <a:ext cx="123444" cy="95098"/>
          </a:xfrm>
          <a:prstGeom prst="rect">
            <a:avLst/>
          </a:prstGeom>
        </p:spPr>
      </p:pic>
      <p:sp>
        <p:nvSpPr>
          <p:cNvPr id="19" name="Text 13"/>
          <p:cNvSpPr txBox="1"/>
          <p:nvPr/>
        </p:nvSpPr>
        <p:spPr>
          <a:xfrm>
            <a:off x="2327762" y="2005243"/>
            <a:ext cx="5532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施設連携</a:t>
            </a:r>
            <a:endParaRPr lang="en-US" sz="900" dirty="0">
              <a:latin typeface="メイリオ" panose="020B0604030504040204" pitchFamily="50" charset="-128"/>
              <a:ea typeface="メイリオ" panose="020B0604030504040204" pitchFamily="50" charset="-128"/>
            </a:endParaRPr>
          </a:p>
        </p:txBody>
      </p:sp>
      <p:sp>
        <p:nvSpPr>
          <p:cNvPr id="20" name="Shape 14"/>
          <p:cNvSpPr/>
          <p:nvPr/>
        </p:nvSpPr>
        <p:spPr>
          <a:xfrm>
            <a:off x="847649" y="2286305"/>
            <a:ext cx="1067105"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1" name="Image 4" descr="preencoded.png"/>
          <p:cNvPicPr>
            <a:picLocks noChangeAspect="1"/>
          </p:cNvPicPr>
          <p:nvPr/>
        </p:nvPicPr>
        <p:blipFill>
          <a:blip r:embed="rId7"/>
          <a:srcRect l="-1923" r="-1923"/>
          <a:stretch/>
        </p:blipFill>
        <p:spPr>
          <a:xfrm>
            <a:off x="972007" y="2371344"/>
            <a:ext cx="123444" cy="95098"/>
          </a:xfrm>
          <a:prstGeom prst="rect">
            <a:avLst/>
          </a:prstGeom>
        </p:spPr>
      </p:pic>
      <p:sp>
        <p:nvSpPr>
          <p:cNvPr id="22" name="Text 15"/>
          <p:cNvSpPr txBox="1"/>
          <p:nvPr/>
        </p:nvSpPr>
        <p:spPr>
          <a:xfrm>
            <a:off x="1133555" y="2348143"/>
            <a:ext cx="7818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利用者利便性</a:t>
            </a:r>
            <a:endParaRPr lang="en-US" sz="900" dirty="0">
              <a:latin typeface="メイリオ" panose="020B0604030504040204" pitchFamily="50" charset="-128"/>
              <a:ea typeface="メイリオ" panose="020B0604030504040204" pitchFamily="50" charset="-128"/>
            </a:endParaRPr>
          </a:p>
        </p:txBody>
      </p:sp>
      <p:sp>
        <p:nvSpPr>
          <p:cNvPr id="23" name="Shape 16"/>
          <p:cNvSpPr/>
          <p:nvPr/>
        </p:nvSpPr>
        <p:spPr>
          <a:xfrm>
            <a:off x="1981505" y="2286305"/>
            <a:ext cx="914400"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4" name="Image 5" descr="preencoded.png"/>
          <p:cNvPicPr>
            <a:picLocks noChangeAspect="1"/>
          </p:cNvPicPr>
          <p:nvPr/>
        </p:nvPicPr>
        <p:blipFill>
          <a:blip r:embed="rId8"/>
          <a:srcRect l="-1648" r="-1648"/>
          <a:stretch/>
        </p:blipFill>
        <p:spPr>
          <a:xfrm>
            <a:off x="2104949" y="2371344"/>
            <a:ext cx="85954" cy="95098"/>
          </a:xfrm>
          <a:prstGeom prst="rect">
            <a:avLst/>
          </a:prstGeom>
        </p:spPr>
      </p:pic>
      <p:sp>
        <p:nvSpPr>
          <p:cNvPr id="25" name="Text 17"/>
          <p:cNvSpPr txBox="1"/>
          <p:nvPr/>
        </p:nvSpPr>
        <p:spPr>
          <a:xfrm>
            <a:off x="2229006" y="2348143"/>
            <a:ext cx="6675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駐車場完備</a:t>
            </a:r>
            <a:endParaRPr lang="en-US" sz="900" dirty="0">
              <a:latin typeface="メイリオ" panose="020B0604030504040204" pitchFamily="50" charset="-128"/>
              <a:ea typeface="メイリオ" panose="020B0604030504040204" pitchFamily="50" charset="-128"/>
            </a:endParaRPr>
          </a:p>
        </p:txBody>
      </p:sp>
      <p:sp>
        <p:nvSpPr>
          <p:cNvPr id="26" name="Shape 18"/>
          <p:cNvSpPr/>
          <p:nvPr/>
        </p:nvSpPr>
        <p:spPr>
          <a:xfrm>
            <a:off x="2962656" y="2286305"/>
            <a:ext cx="819302"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7" name="Image 6" descr="preencoded.png"/>
          <p:cNvPicPr>
            <a:picLocks noChangeAspect="1"/>
          </p:cNvPicPr>
          <p:nvPr/>
        </p:nvPicPr>
        <p:blipFill>
          <a:blip r:embed="rId9"/>
          <a:srcRect t="-870" b="-870"/>
          <a:stretch/>
        </p:blipFill>
        <p:spPr>
          <a:xfrm>
            <a:off x="3086100" y="2371344"/>
            <a:ext cx="105156" cy="95098"/>
          </a:xfrm>
          <a:prstGeom prst="rect">
            <a:avLst/>
          </a:prstGeom>
        </p:spPr>
      </p:pic>
      <p:sp>
        <p:nvSpPr>
          <p:cNvPr id="28" name="Text 19"/>
          <p:cNvSpPr txBox="1"/>
          <p:nvPr/>
        </p:nvSpPr>
        <p:spPr>
          <a:xfrm>
            <a:off x="3229360" y="2348143"/>
            <a:ext cx="5532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家族利用</a:t>
            </a:r>
            <a:endParaRPr lang="en-US" sz="900" dirty="0">
              <a:latin typeface="メイリオ" panose="020B0604030504040204" pitchFamily="50" charset="-128"/>
              <a:ea typeface="メイリオ" panose="020B0604030504040204" pitchFamily="50" charset="-128"/>
            </a:endParaRPr>
          </a:p>
        </p:txBody>
      </p:sp>
      <p:sp>
        <p:nvSpPr>
          <p:cNvPr id="29" name="Text 20"/>
          <p:cNvSpPr txBox="1"/>
          <p:nvPr/>
        </p:nvSpPr>
        <p:spPr>
          <a:xfrm>
            <a:off x="847649" y="2695956"/>
            <a:ext cx="3033979" cy="9912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主要道路からのアクセスの良さと立地優位性が最大の支持理由。水辺環境との親和性や周辺公園施設との相乗効果への期待が高い。広大な敷地と駐車場の充実性も評価されている。家族で訪れやすく、早期の整備実現を求める声が多数。</a:t>
            </a:r>
            <a:endParaRPr lang="en-US" sz="1000" dirty="0">
              <a:latin typeface="メイリオ" panose="020B0604030504040204" pitchFamily="50" charset="-128"/>
              <a:ea typeface="メイリオ" panose="020B0604030504040204" pitchFamily="50" charset="-128"/>
            </a:endParaRPr>
          </a:p>
        </p:txBody>
      </p:sp>
      <p:sp>
        <p:nvSpPr>
          <p:cNvPr id="30" name="Shape 21"/>
          <p:cNvSpPr/>
          <p:nvPr/>
        </p:nvSpPr>
        <p:spPr>
          <a:xfrm>
            <a:off x="847649" y="3648456"/>
            <a:ext cx="3057754" cy="1028700"/>
          </a:xfrm>
          <a:prstGeom prst="roundRect">
            <a:avLst>
              <a:gd name="adj" fmla="val 4938"/>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1" name="Shape 22"/>
          <p:cNvSpPr/>
          <p:nvPr/>
        </p:nvSpPr>
        <p:spPr>
          <a:xfrm>
            <a:off x="847649" y="3648456"/>
            <a:ext cx="28346" cy="1028700"/>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Text 23"/>
          <p:cNvSpPr txBox="1"/>
          <p:nvPr/>
        </p:nvSpPr>
        <p:spPr>
          <a:xfrm>
            <a:off x="1019556" y="3762756"/>
            <a:ext cx="2833726" cy="790956"/>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「幹線道路から近く休日利用に便利」「水辺の景観と広い敷地が魅力的」「家族連れが多い公園なので相性が良い」「駐車場が広く、アクセスも良好で使いやすい」</a:t>
            </a:r>
            <a:endParaRPr lang="en-US" sz="1000" dirty="0">
              <a:latin typeface="メイリオ" panose="020B0604030504040204" pitchFamily="50" charset="-128"/>
              <a:ea typeface="メイリオ" panose="020B0604030504040204" pitchFamily="50" charset="-128"/>
            </a:endParaRPr>
          </a:p>
        </p:txBody>
      </p:sp>
      <p:sp>
        <p:nvSpPr>
          <p:cNvPr id="33" name="Shape 24"/>
          <p:cNvSpPr/>
          <p:nvPr/>
        </p:nvSpPr>
        <p:spPr>
          <a:xfrm>
            <a:off x="4317797" y="1247012"/>
            <a:ext cx="3562502" cy="3546120"/>
          </a:xfrm>
          <a:prstGeom prst="roundRect">
            <a:avLst>
              <a:gd name="adj" fmla="val 549"/>
            </a:avLst>
          </a:prstGeom>
          <a:solidFill>
            <a:srgbClr val="F0F4FA"/>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34" name="Shape 25"/>
          <p:cNvSpPr/>
          <p:nvPr/>
        </p:nvSpPr>
        <p:spPr>
          <a:xfrm>
            <a:off x="4317797" y="1247012"/>
            <a:ext cx="47549" cy="3546120"/>
          </a:xfrm>
          <a:prstGeom prst="rect">
            <a:avLst/>
          </a:prstGeom>
          <a:solidFill>
            <a:srgbClr val="2196F3"/>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5" name="Shape 26"/>
          <p:cNvSpPr/>
          <p:nvPr/>
        </p:nvSpPr>
        <p:spPr>
          <a:xfrm>
            <a:off x="4593946" y="1376477"/>
            <a:ext cx="381305" cy="381305"/>
          </a:xfrm>
          <a:prstGeom prst="ellipse">
            <a:avLst/>
          </a:prstGeom>
          <a:solidFill>
            <a:srgbClr val="2196F3"/>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6" name="Image 7" descr="preencoded.png"/>
          <p:cNvPicPr>
            <a:picLocks noChangeAspect="1"/>
          </p:cNvPicPr>
          <p:nvPr/>
        </p:nvPicPr>
        <p:blipFill>
          <a:blip r:embed="rId10"/>
          <a:srcRect t="-180" b="-180"/>
          <a:stretch/>
        </p:blipFill>
        <p:spPr>
          <a:xfrm>
            <a:off x="4689043" y="1490777"/>
            <a:ext cx="190195" cy="152705"/>
          </a:xfrm>
          <a:prstGeom prst="rect">
            <a:avLst/>
          </a:prstGeom>
        </p:spPr>
      </p:pic>
      <p:sp>
        <p:nvSpPr>
          <p:cNvPr id="37" name="Text 27"/>
          <p:cNvSpPr txBox="1"/>
          <p:nvPr/>
        </p:nvSpPr>
        <p:spPr>
          <a:xfrm>
            <a:off x="5089550" y="1305154"/>
            <a:ext cx="1476756"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どちらでもない</a:t>
            </a:r>
            <a:endParaRPr lang="en-US" sz="1500" dirty="0">
              <a:latin typeface="メイリオ" panose="020B0604030504040204" pitchFamily="50" charset="-128"/>
              <a:ea typeface="メイリオ" panose="020B0604030504040204" pitchFamily="50" charset="-128"/>
            </a:endParaRPr>
          </a:p>
        </p:txBody>
      </p:sp>
      <p:sp>
        <p:nvSpPr>
          <p:cNvPr id="38" name="Text 28"/>
          <p:cNvSpPr txBox="1"/>
          <p:nvPr/>
        </p:nvSpPr>
        <p:spPr>
          <a:xfrm>
            <a:off x="5089550" y="1600505"/>
            <a:ext cx="103418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14件（17.3%）</a:t>
            </a:r>
            <a:endParaRPr lang="en-US" sz="1000" dirty="0">
              <a:latin typeface="メイリオ" panose="020B0604030504040204" pitchFamily="50" charset="-128"/>
              <a:ea typeface="メイリオ" panose="020B0604030504040204" pitchFamily="50" charset="-128"/>
            </a:endParaRPr>
          </a:p>
        </p:txBody>
      </p:sp>
      <p:sp>
        <p:nvSpPr>
          <p:cNvPr id="39" name="Shape 29"/>
          <p:cNvSpPr/>
          <p:nvPr/>
        </p:nvSpPr>
        <p:spPr>
          <a:xfrm>
            <a:off x="4593946" y="1943405"/>
            <a:ext cx="1019556"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0" name="Image 8" descr="preencoded.png"/>
          <p:cNvPicPr>
            <a:picLocks noChangeAspect="1"/>
          </p:cNvPicPr>
          <p:nvPr/>
        </p:nvPicPr>
        <p:blipFill>
          <a:blip r:embed="rId11"/>
          <a:srcRect l="-3205" r="-3205"/>
          <a:stretch/>
        </p:blipFill>
        <p:spPr>
          <a:xfrm>
            <a:off x="4718304" y="2028444"/>
            <a:ext cx="75895" cy="95098"/>
          </a:xfrm>
          <a:prstGeom prst="rect">
            <a:avLst/>
          </a:prstGeom>
        </p:spPr>
      </p:pic>
      <p:sp>
        <p:nvSpPr>
          <p:cNvPr id="41" name="Text 30"/>
          <p:cNvSpPr txBox="1"/>
          <p:nvPr/>
        </p:nvSpPr>
        <p:spPr>
          <a:xfrm>
            <a:off x="4837066" y="2010006"/>
            <a:ext cx="7818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条件付き賛成</a:t>
            </a:r>
            <a:endParaRPr lang="en-US" sz="900" dirty="0">
              <a:latin typeface="メイリオ" panose="020B0604030504040204" pitchFamily="50" charset="-128"/>
              <a:ea typeface="メイリオ" panose="020B0604030504040204" pitchFamily="50" charset="-128"/>
            </a:endParaRPr>
          </a:p>
        </p:txBody>
      </p:sp>
      <p:sp>
        <p:nvSpPr>
          <p:cNvPr id="42" name="Shape 31"/>
          <p:cNvSpPr/>
          <p:nvPr/>
        </p:nvSpPr>
        <p:spPr>
          <a:xfrm>
            <a:off x="5680253" y="1943405"/>
            <a:ext cx="809244"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3" name="Image 9" descr="preencoded.png"/>
          <p:cNvPicPr>
            <a:picLocks noChangeAspect="1"/>
          </p:cNvPicPr>
          <p:nvPr/>
        </p:nvPicPr>
        <p:blipFill>
          <a:blip r:embed="rId12"/>
          <a:srcRect/>
          <a:stretch/>
        </p:blipFill>
        <p:spPr>
          <a:xfrm>
            <a:off x="5803697" y="2028444"/>
            <a:ext cx="95098" cy="95098"/>
          </a:xfrm>
          <a:prstGeom prst="rect">
            <a:avLst/>
          </a:prstGeom>
        </p:spPr>
      </p:pic>
      <p:sp>
        <p:nvSpPr>
          <p:cNvPr id="44" name="Text 32"/>
          <p:cNvSpPr txBox="1"/>
          <p:nvPr/>
        </p:nvSpPr>
        <p:spPr>
          <a:xfrm>
            <a:off x="5941661" y="2010006"/>
            <a:ext cx="5532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情報不足</a:t>
            </a:r>
            <a:endParaRPr lang="en-US" sz="900" dirty="0">
              <a:latin typeface="メイリオ" panose="020B0604030504040204" pitchFamily="50" charset="-128"/>
              <a:ea typeface="メイリオ" panose="020B0604030504040204" pitchFamily="50" charset="-128"/>
            </a:endParaRPr>
          </a:p>
        </p:txBody>
      </p:sp>
      <p:sp>
        <p:nvSpPr>
          <p:cNvPr id="45" name="Shape 33"/>
          <p:cNvSpPr/>
          <p:nvPr/>
        </p:nvSpPr>
        <p:spPr>
          <a:xfrm>
            <a:off x="6556248" y="1943405"/>
            <a:ext cx="1037844"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6" name="Image 10" descr="preencoded.png"/>
          <p:cNvPicPr>
            <a:picLocks noChangeAspect="1"/>
          </p:cNvPicPr>
          <p:nvPr/>
        </p:nvPicPr>
        <p:blipFill>
          <a:blip r:embed="rId13"/>
          <a:srcRect/>
          <a:stretch/>
        </p:blipFill>
        <p:spPr>
          <a:xfrm>
            <a:off x="6680606" y="2028444"/>
            <a:ext cx="95098" cy="95098"/>
          </a:xfrm>
          <a:prstGeom prst="rect">
            <a:avLst/>
          </a:prstGeom>
        </p:spPr>
      </p:pic>
      <p:sp>
        <p:nvSpPr>
          <p:cNvPr id="47" name="Text 34"/>
          <p:cNvSpPr txBox="1"/>
          <p:nvPr/>
        </p:nvSpPr>
        <p:spPr>
          <a:xfrm>
            <a:off x="6818571" y="2010006"/>
            <a:ext cx="7818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駐車場・交通</a:t>
            </a:r>
            <a:endParaRPr lang="en-US" sz="900" dirty="0">
              <a:latin typeface="メイリオ" panose="020B0604030504040204" pitchFamily="50" charset="-128"/>
              <a:ea typeface="メイリオ" panose="020B0604030504040204" pitchFamily="50" charset="-128"/>
            </a:endParaRPr>
          </a:p>
        </p:txBody>
      </p:sp>
      <p:sp>
        <p:nvSpPr>
          <p:cNvPr id="48" name="Shape 35"/>
          <p:cNvSpPr/>
          <p:nvPr/>
        </p:nvSpPr>
        <p:spPr>
          <a:xfrm>
            <a:off x="4593946" y="2286305"/>
            <a:ext cx="1181405"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9" name="Image 11" descr="preencoded.png"/>
          <p:cNvPicPr>
            <a:picLocks noChangeAspect="1"/>
          </p:cNvPicPr>
          <p:nvPr/>
        </p:nvPicPr>
        <p:blipFill>
          <a:blip r:embed="rId14"/>
          <a:srcRect l="-1923" r="-1923"/>
          <a:stretch/>
        </p:blipFill>
        <p:spPr>
          <a:xfrm>
            <a:off x="4718304" y="2371344"/>
            <a:ext cx="123444" cy="95098"/>
          </a:xfrm>
          <a:prstGeom prst="rect">
            <a:avLst/>
          </a:prstGeom>
        </p:spPr>
      </p:pic>
      <p:sp>
        <p:nvSpPr>
          <p:cNvPr id="50" name="Text 36"/>
          <p:cNvSpPr txBox="1"/>
          <p:nvPr/>
        </p:nvSpPr>
        <p:spPr>
          <a:xfrm>
            <a:off x="4884615" y="2352906"/>
            <a:ext cx="8961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運営・管理方法</a:t>
            </a:r>
            <a:endParaRPr lang="en-US" sz="900" dirty="0">
              <a:latin typeface="メイリオ" panose="020B0604030504040204" pitchFamily="50" charset="-128"/>
              <a:ea typeface="メイリオ" panose="020B0604030504040204" pitchFamily="50" charset="-128"/>
            </a:endParaRPr>
          </a:p>
        </p:txBody>
      </p:sp>
      <p:sp>
        <p:nvSpPr>
          <p:cNvPr id="51" name="Text 37"/>
          <p:cNvSpPr txBox="1"/>
          <p:nvPr/>
        </p:nvSpPr>
        <p:spPr>
          <a:xfrm>
            <a:off x="4593946" y="2695956"/>
            <a:ext cx="3217773" cy="9912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詳細設計・騒音対策・駐車計画などの具体案提示で支持に転じる可能性が高い層。休日の混雑時の駐車スペース配分を懸念する声や、水辺環境との調和を重視する意見が特徴的。運営方法の明確化を求める声も多い。</a:t>
            </a:r>
            <a:endParaRPr lang="en-US" sz="1000" dirty="0">
              <a:latin typeface="メイリオ" panose="020B0604030504040204" pitchFamily="50" charset="-128"/>
              <a:ea typeface="メイリオ" panose="020B0604030504040204" pitchFamily="50" charset="-128"/>
            </a:endParaRPr>
          </a:p>
        </p:txBody>
      </p:sp>
      <p:sp>
        <p:nvSpPr>
          <p:cNvPr id="52" name="Shape 38"/>
          <p:cNvSpPr/>
          <p:nvPr/>
        </p:nvSpPr>
        <p:spPr>
          <a:xfrm>
            <a:off x="4593946" y="3648456"/>
            <a:ext cx="3057754" cy="1028700"/>
          </a:xfrm>
          <a:prstGeom prst="roundRect">
            <a:avLst>
              <a:gd name="adj" fmla="val 4938"/>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3" name="Shape 39"/>
          <p:cNvSpPr/>
          <p:nvPr/>
        </p:nvSpPr>
        <p:spPr>
          <a:xfrm>
            <a:off x="4593946" y="3648456"/>
            <a:ext cx="28346" cy="1028700"/>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4" name="Text 40"/>
          <p:cNvSpPr txBox="1"/>
          <p:nvPr/>
        </p:nvSpPr>
        <p:spPr>
          <a:xfrm>
            <a:off x="4765853" y="3762756"/>
            <a:ext cx="2833726" cy="790956"/>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「運営がしっかりしていれば賛成」「休日の混雑時の駐車場対策が必要」「水辺環境と調和した設計であれば良い」「具体的な運用ルールが見えない」</a:t>
            </a:r>
            <a:endParaRPr lang="en-US" sz="1000" dirty="0">
              <a:latin typeface="メイリオ" panose="020B0604030504040204" pitchFamily="50" charset="-128"/>
              <a:ea typeface="メイリオ" panose="020B0604030504040204" pitchFamily="50" charset="-128"/>
            </a:endParaRPr>
          </a:p>
        </p:txBody>
      </p:sp>
      <p:sp>
        <p:nvSpPr>
          <p:cNvPr id="55" name="Shape 41"/>
          <p:cNvSpPr/>
          <p:nvPr/>
        </p:nvSpPr>
        <p:spPr>
          <a:xfrm>
            <a:off x="8064094" y="1247012"/>
            <a:ext cx="3562502" cy="3546120"/>
          </a:xfrm>
          <a:prstGeom prst="roundRect">
            <a:avLst>
              <a:gd name="adj" fmla="val 549"/>
            </a:avLst>
          </a:prstGeom>
          <a:solidFill>
            <a:srgbClr val="FFF0F0"/>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56" name="Shape 42"/>
          <p:cNvSpPr/>
          <p:nvPr/>
        </p:nvSpPr>
        <p:spPr>
          <a:xfrm>
            <a:off x="8064094" y="1247012"/>
            <a:ext cx="47549" cy="3546120"/>
          </a:xfrm>
          <a:prstGeom prst="rect">
            <a:avLst/>
          </a:prstGeom>
          <a:solidFill>
            <a:srgbClr val="F44336"/>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7" name="Shape 43"/>
          <p:cNvSpPr/>
          <p:nvPr/>
        </p:nvSpPr>
        <p:spPr>
          <a:xfrm>
            <a:off x="8340242" y="1376477"/>
            <a:ext cx="381305" cy="381305"/>
          </a:xfrm>
          <a:prstGeom prst="ellipse">
            <a:avLst/>
          </a:prstGeom>
          <a:solidFill>
            <a:srgbClr val="F44336"/>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58" name="Image 12" descr="preencoded.png"/>
          <p:cNvPicPr>
            <a:picLocks noChangeAspect="1"/>
          </p:cNvPicPr>
          <p:nvPr/>
        </p:nvPicPr>
        <p:blipFill>
          <a:blip r:embed="rId15"/>
          <a:srcRect/>
          <a:stretch/>
        </p:blipFill>
        <p:spPr>
          <a:xfrm>
            <a:off x="8454542" y="1490777"/>
            <a:ext cx="152705" cy="152705"/>
          </a:xfrm>
          <a:prstGeom prst="rect">
            <a:avLst/>
          </a:prstGeom>
        </p:spPr>
      </p:pic>
      <p:sp>
        <p:nvSpPr>
          <p:cNvPr id="59" name="Text 44"/>
          <p:cNvSpPr txBox="1"/>
          <p:nvPr/>
        </p:nvSpPr>
        <p:spPr>
          <a:xfrm>
            <a:off x="8835847" y="1305154"/>
            <a:ext cx="1858061"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500" dirty="0">
              <a:latin typeface="メイリオ" panose="020B0604030504040204" pitchFamily="50" charset="-128"/>
              <a:ea typeface="メイリオ" panose="020B0604030504040204" pitchFamily="50" charset="-128"/>
            </a:endParaRPr>
          </a:p>
        </p:txBody>
      </p:sp>
      <p:sp>
        <p:nvSpPr>
          <p:cNvPr id="60" name="Text 45"/>
          <p:cNvSpPr txBox="1"/>
          <p:nvPr/>
        </p:nvSpPr>
        <p:spPr>
          <a:xfrm>
            <a:off x="8835847" y="1600505"/>
            <a:ext cx="103418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14件（17.3%）</a:t>
            </a:r>
            <a:endParaRPr lang="en-US" sz="1000" dirty="0">
              <a:latin typeface="メイリオ" panose="020B0604030504040204" pitchFamily="50" charset="-128"/>
              <a:ea typeface="メイリオ" panose="020B0604030504040204" pitchFamily="50" charset="-128"/>
            </a:endParaRPr>
          </a:p>
        </p:txBody>
      </p:sp>
      <p:sp>
        <p:nvSpPr>
          <p:cNvPr id="61" name="Shape 46"/>
          <p:cNvSpPr/>
          <p:nvPr/>
        </p:nvSpPr>
        <p:spPr>
          <a:xfrm>
            <a:off x="8340242" y="1943405"/>
            <a:ext cx="809244"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62" name="Image 13" descr="preencoded.png"/>
          <p:cNvPicPr>
            <a:picLocks noChangeAspect="1"/>
          </p:cNvPicPr>
          <p:nvPr/>
        </p:nvPicPr>
        <p:blipFill>
          <a:blip r:embed="rId16"/>
          <a:srcRect/>
          <a:stretch/>
        </p:blipFill>
        <p:spPr>
          <a:xfrm>
            <a:off x="8464601" y="2028444"/>
            <a:ext cx="95098" cy="95098"/>
          </a:xfrm>
          <a:prstGeom prst="rect">
            <a:avLst/>
          </a:prstGeom>
        </p:spPr>
      </p:pic>
      <p:sp>
        <p:nvSpPr>
          <p:cNvPr id="63" name="Text 47"/>
          <p:cNvSpPr txBox="1"/>
          <p:nvPr/>
        </p:nvSpPr>
        <p:spPr>
          <a:xfrm>
            <a:off x="8579283" y="2005243"/>
            <a:ext cx="553212"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近隣影響</a:t>
            </a:r>
            <a:endParaRPr lang="en-US" sz="900" dirty="0">
              <a:latin typeface="メイリオ" panose="020B0604030504040204" pitchFamily="50" charset="-128"/>
              <a:ea typeface="メイリオ" panose="020B0604030504040204" pitchFamily="50" charset="-128"/>
            </a:endParaRPr>
          </a:p>
        </p:txBody>
      </p:sp>
      <p:sp>
        <p:nvSpPr>
          <p:cNvPr id="64" name="Shape 48"/>
          <p:cNvSpPr/>
          <p:nvPr/>
        </p:nvSpPr>
        <p:spPr>
          <a:xfrm>
            <a:off x="9217152" y="1943405"/>
            <a:ext cx="838505"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65" name="Image 14" descr="preencoded.png"/>
          <p:cNvPicPr>
            <a:picLocks noChangeAspect="1"/>
          </p:cNvPicPr>
          <p:nvPr/>
        </p:nvPicPr>
        <p:blipFill>
          <a:blip r:embed="rId17"/>
          <a:srcRect l="-1923" r="-1923"/>
          <a:stretch/>
        </p:blipFill>
        <p:spPr>
          <a:xfrm>
            <a:off x="9340596" y="2028444"/>
            <a:ext cx="123444" cy="95098"/>
          </a:xfrm>
          <a:prstGeom prst="rect">
            <a:avLst/>
          </a:prstGeom>
        </p:spPr>
      </p:pic>
      <p:sp>
        <p:nvSpPr>
          <p:cNvPr id="66" name="Text 49"/>
          <p:cNvSpPr txBox="1"/>
          <p:nvPr/>
        </p:nvSpPr>
        <p:spPr>
          <a:xfrm>
            <a:off x="9484539" y="2005243"/>
            <a:ext cx="553212"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交通安全</a:t>
            </a:r>
            <a:endParaRPr lang="en-US" sz="900" dirty="0">
              <a:latin typeface="メイリオ" panose="020B0604030504040204" pitchFamily="50" charset="-128"/>
              <a:ea typeface="メイリオ" panose="020B0604030504040204" pitchFamily="50" charset="-128"/>
            </a:endParaRPr>
          </a:p>
        </p:txBody>
      </p:sp>
      <p:sp>
        <p:nvSpPr>
          <p:cNvPr id="67" name="Shape 50"/>
          <p:cNvSpPr/>
          <p:nvPr/>
        </p:nvSpPr>
        <p:spPr>
          <a:xfrm>
            <a:off x="10122408" y="1943405"/>
            <a:ext cx="838505"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68" name="Image 15" descr="preencoded.png"/>
          <p:cNvPicPr>
            <a:picLocks noChangeAspect="1"/>
          </p:cNvPicPr>
          <p:nvPr/>
        </p:nvPicPr>
        <p:blipFill>
          <a:blip r:embed="rId18"/>
          <a:srcRect l="-1923" r="-1923"/>
          <a:stretch/>
        </p:blipFill>
        <p:spPr>
          <a:xfrm>
            <a:off x="10245852" y="2028444"/>
            <a:ext cx="123444" cy="95098"/>
          </a:xfrm>
          <a:prstGeom prst="rect">
            <a:avLst/>
          </a:prstGeom>
        </p:spPr>
      </p:pic>
      <p:sp>
        <p:nvSpPr>
          <p:cNvPr id="69" name="Text 51"/>
          <p:cNvSpPr txBox="1"/>
          <p:nvPr/>
        </p:nvSpPr>
        <p:spPr>
          <a:xfrm>
            <a:off x="10388881" y="2005243"/>
            <a:ext cx="553212"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騒音問題</a:t>
            </a:r>
            <a:endParaRPr lang="en-US" sz="900" dirty="0">
              <a:latin typeface="メイリオ" panose="020B0604030504040204" pitchFamily="50" charset="-128"/>
              <a:ea typeface="メイリオ" panose="020B0604030504040204" pitchFamily="50" charset="-128"/>
            </a:endParaRPr>
          </a:p>
        </p:txBody>
      </p:sp>
      <p:sp>
        <p:nvSpPr>
          <p:cNvPr id="70" name="Shape 52"/>
          <p:cNvSpPr/>
          <p:nvPr/>
        </p:nvSpPr>
        <p:spPr>
          <a:xfrm>
            <a:off x="8340242" y="2286305"/>
            <a:ext cx="1380744"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71" name="Image 16" descr="preencoded.png"/>
          <p:cNvPicPr>
            <a:picLocks noChangeAspect="1"/>
          </p:cNvPicPr>
          <p:nvPr/>
        </p:nvPicPr>
        <p:blipFill>
          <a:blip r:embed="rId19"/>
          <a:srcRect t="-870" b="-870"/>
          <a:stretch/>
        </p:blipFill>
        <p:spPr>
          <a:xfrm>
            <a:off x="8464601" y="2371344"/>
            <a:ext cx="105156" cy="95098"/>
          </a:xfrm>
          <a:prstGeom prst="rect">
            <a:avLst/>
          </a:prstGeom>
        </p:spPr>
      </p:pic>
      <p:sp>
        <p:nvSpPr>
          <p:cNvPr id="72" name="Text 53"/>
          <p:cNvSpPr txBox="1"/>
          <p:nvPr/>
        </p:nvSpPr>
        <p:spPr>
          <a:xfrm>
            <a:off x="8578368" y="2348143"/>
            <a:ext cx="1114654"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水辺環境との不適合</a:t>
            </a:r>
            <a:endParaRPr lang="en-US" sz="900" dirty="0">
              <a:latin typeface="メイリオ" panose="020B0604030504040204" pitchFamily="50" charset="-128"/>
              <a:ea typeface="メイリオ" panose="020B0604030504040204" pitchFamily="50" charset="-128"/>
            </a:endParaRPr>
          </a:p>
        </p:txBody>
      </p:sp>
      <p:sp>
        <p:nvSpPr>
          <p:cNvPr id="73" name="Text 54"/>
          <p:cNvSpPr txBox="1"/>
          <p:nvPr/>
        </p:nvSpPr>
        <p:spPr>
          <a:xfrm>
            <a:off x="8340242" y="2695956"/>
            <a:ext cx="3033979" cy="9912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近隣住宅への影響（騒音・安全）を懸念する声が多い。特に休日の交通量増加による安全面の不安が顕著。水辺公園という環境特性とドッグランの相性を疑問視する意見や、駐車場の混雑悪化を指摘する声も見られる。</a:t>
            </a:r>
            <a:endParaRPr lang="en-US" sz="1000" dirty="0">
              <a:latin typeface="メイリオ" panose="020B0604030504040204" pitchFamily="50" charset="-128"/>
              <a:ea typeface="メイリオ" panose="020B0604030504040204" pitchFamily="50" charset="-128"/>
            </a:endParaRPr>
          </a:p>
        </p:txBody>
      </p:sp>
      <p:sp>
        <p:nvSpPr>
          <p:cNvPr id="74" name="Shape 55"/>
          <p:cNvSpPr/>
          <p:nvPr/>
        </p:nvSpPr>
        <p:spPr>
          <a:xfrm>
            <a:off x="8340242" y="3648456"/>
            <a:ext cx="3057754" cy="1028700"/>
          </a:xfrm>
          <a:prstGeom prst="roundRect">
            <a:avLst>
              <a:gd name="adj" fmla="val 4938"/>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5" name="Shape 56"/>
          <p:cNvSpPr/>
          <p:nvPr/>
        </p:nvSpPr>
        <p:spPr>
          <a:xfrm>
            <a:off x="8340242" y="3648456"/>
            <a:ext cx="28346" cy="1028700"/>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6" name="Text 57"/>
          <p:cNvSpPr txBox="1"/>
          <p:nvPr/>
        </p:nvSpPr>
        <p:spPr>
          <a:xfrm>
            <a:off x="8512150" y="3762756"/>
            <a:ext cx="2843784" cy="790956"/>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「交通量が増えて危険では」「住宅地に近く騒音影響が懸念される」「水辺公園という特性に合わない」「休日はすでに駐車場が満杯で対応できない」</a:t>
            </a:r>
            <a:endParaRPr lang="en-US" sz="1000" dirty="0">
              <a:latin typeface="メイリオ" panose="020B0604030504040204" pitchFamily="50" charset="-128"/>
              <a:ea typeface="メイリオ" panose="020B0604030504040204" pitchFamily="50" charset="-128"/>
            </a:endParaRPr>
          </a:p>
        </p:txBody>
      </p:sp>
      <p:pic>
        <p:nvPicPr>
          <p:cNvPr id="77" name="Image 17" descr="preencoded.png"/>
          <p:cNvPicPr>
            <a:picLocks noChangeAspect="1"/>
          </p:cNvPicPr>
          <p:nvPr/>
        </p:nvPicPr>
        <p:blipFill>
          <a:blip r:embed="rId20"/>
          <a:srcRect l="-1528" r="-1528"/>
          <a:stretch/>
        </p:blipFill>
        <p:spPr>
          <a:xfrm>
            <a:off x="571500" y="4919472"/>
            <a:ext cx="161849" cy="209398"/>
          </a:xfrm>
          <a:prstGeom prst="rect">
            <a:avLst/>
          </a:prstGeom>
        </p:spPr>
      </p:pic>
      <p:sp>
        <p:nvSpPr>
          <p:cNvPr id="78" name="Text 58"/>
          <p:cNvSpPr txBox="1"/>
          <p:nvPr/>
        </p:nvSpPr>
        <p:spPr>
          <a:xfrm>
            <a:off x="733349" y="4867351"/>
            <a:ext cx="1215238" cy="314554"/>
          </a:xfrm>
          <a:prstGeom prst="rect">
            <a:avLst/>
          </a:prstGeom>
          <a:noFill/>
          <a:ln/>
        </p:spPr>
        <p:txBody>
          <a:bodyPr wrap="square" lIns="0" tIns="0" rIns="0" bIns="0" rtlCol="0" anchor="ctr"/>
          <a:lstStyle/>
          <a:p>
            <a:pPr marL="0" indent="0" algn="l">
              <a:buNone/>
            </a:pPr>
            <a:r>
              <a:rPr lang="en-US" sz="1600" b="1" dirty="0" err="1">
                <a:solidFill>
                  <a:srgbClr val="0F2C5C"/>
                </a:solidFill>
                <a:latin typeface="メイリオ" panose="020B0604030504040204" pitchFamily="50" charset="-128"/>
                <a:ea typeface="メイリオ" panose="020B0604030504040204" pitchFamily="50" charset="-128"/>
                <a:cs typeface="Noto Sans JP" pitchFamily="34" charset="-120"/>
              </a:rPr>
              <a:t>提言</a:t>
            </a:r>
            <a:endParaRPr lang="en-US" sz="1600" dirty="0">
              <a:latin typeface="メイリオ" panose="020B0604030504040204" pitchFamily="50" charset="-128"/>
              <a:ea typeface="メイリオ" panose="020B0604030504040204" pitchFamily="50" charset="-128"/>
            </a:endParaRPr>
          </a:p>
        </p:txBody>
      </p:sp>
      <p:sp>
        <p:nvSpPr>
          <p:cNvPr id="79" name="Shape 59"/>
          <p:cNvSpPr/>
          <p:nvPr/>
        </p:nvSpPr>
        <p:spPr>
          <a:xfrm>
            <a:off x="571500" y="5153025"/>
            <a:ext cx="11048695" cy="1505331"/>
          </a:xfrm>
          <a:prstGeom prst="roundRect">
            <a:avLst>
              <a:gd name="adj" fmla="val 1775"/>
            </a:avLst>
          </a:prstGeom>
          <a:solidFill>
            <a:srgbClr val="FFF9C4"/>
          </a:solidFill>
          <a:ln/>
          <a:effectLst>
            <a:outerShdw blurRad="63500" dist="254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80" name="Shape 60"/>
          <p:cNvSpPr/>
          <p:nvPr/>
        </p:nvSpPr>
        <p:spPr>
          <a:xfrm>
            <a:off x="571500" y="5153025"/>
            <a:ext cx="47549" cy="1505331"/>
          </a:xfrm>
          <a:prstGeom prst="rect">
            <a:avLst/>
          </a:prstGeom>
          <a:solidFill>
            <a:srgbClr val="FBC02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1" name="Text 61"/>
          <p:cNvSpPr txBox="1"/>
          <p:nvPr/>
        </p:nvSpPr>
        <p:spPr>
          <a:xfrm>
            <a:off x="847649" y="5200345"/>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駐車・動線設計の具体化：支持率65.4%の高評価を活かすため、休日混雑時の駐車場対策（時間制・予約システム導入等）と安全な動線設計を具体化する。特に家族連れの利用が多い点を考慮し、安全性と利便性を両立させたアクセス計画を策定する。</a:t>
            </a:r>
            <a:endParaRPr lang="en-US" sz="1200" dirty="0">
              <a:latin typeface="メイリオ" panose="020B0604030504040204" pitchFamily="50" charset="-128"/>
              <a:ea typeface="メイリオ" panose="020B0604030504040204" pitchFamily="50" charset="-128"/>
            </a:endParaRPr>
          </a:p>
        </p:txBody>
      </p:sp>
      <p:sp>
        <p:nvSpPr>
          <p:cNvPr id="82" name="Text 62"/>
          <p:cNvSpPr txBox="1"/>
          <p:nvPr/>
        </p:nvSpPr>
        <p:spPr>
          <a:xfrm>
            <a:off x="847649" y="5657545"/>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近隣影響対策と合意形成：近隣住宅への影響（騒音・安全）を懸念する声に対応するため、緩衝緑地帯や防音設備の設置、利用時間制限などの具体策を検討。地域住民との対話の場を設け、理解と協力を得るための合意形成プロセスを重視する。</a:t>
            </a:r>
            <a:endParaRPr lang="en-US" sz="1200" dirty="0">
              <a:latin typeface="メイリオ" panose="020B0604030504040204" pitchFamily="50" charset="-128"/>
              <a:ea typeface="メイリオ" panose="020B0604030504040204" pitchFamily="50" charset="-128"/>
            </a:endParaRPr>
          </a:p>
        </p:txBody>
      </p:sp>
      <p:sp>
        <p:nvSpPr>
          <p:cNvPr id="83" name="Text 63"/>
          <p:cNvSpPr txBox="1"/>
          <p:nvPr/>
        </p:nvSpPr>
        <p:spPr>
          <a:xfrm>
            <a:off x="847649" y="6133795"/>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施設連携と環境調和の実装案：水辺環境との調和を図りつつ、公園の既存機能と連携したドッグラン施設の設計を具体化。共用ルール、混雑時運用、イベント連携など、相乗効果を最大化するための実装案を作成し、水辺公園という特性を活かした魅力的な空間創出を目指す。</a:t>
            </a:r>
            <a:endParaRPr lang="en-US" sz="1200" dirty="0">
              <a:latin typeface="メイリオ" panose="020B0604030504040204" pitchFamily="50" charset="-128"/>
              <a:ea typeface="メイリオ" panose="020B0604030504040204" pitchFamily="50" charset="-128"/>
            </a:endParaRPr>
          </a:p>
        </p:txBody>
      </p:sp>
      <p:sp>
        <p:nvSpPr>
          <p:cNvPr id="84" name="Text 64"/>
          <p:cNvSpPr txBox="1"/>
          <p:nvPr/>
        </p:nvSpPr>
        <p:spPr>
          <a:xfrm>
            <a:off x="11472062" y="6371844"/>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14</a:t>
            </a:r>
            <a:endParaRPr lang="en-US" sz="1000" dirty="0">
              <a:latin typeface="メイリオ" panose="020B0604030504040204" pitchFamily="50" charset="-128"/>
              <a:ea typeface="メイリオ" panose="020B0604030504040204" pitchFamily="50" charset="-128"/>
            </a:endParaRPr>
          </a:p>
        </p:txBody>
      </p:sp>
      <p:sp>
        <p:nvSpPr>
          <p:cNvPr id="85" name="Shape 65"/>
          <p:cNvSpPr/>
          <p:nvPr/>
        </p:nvSpPr>
        <p:spPr>
          <a:xfrm>
            <a:off x="0" y="6743548"/>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rcRect t="28906" b="28906"/>
          <a:stretch/>
        </p:blipFill>
        <p:spPr>
          <a:xfrm>
            <a:off x="0" y="0"/>
            <a:ext cx="12191695" cy="3429000"/>
          </a:xfrm>
          <a:prstGeom prst="rect">
            <a:avLst/>
          </a:prstGeom>
        </p:spPr>
      </p:pic>
      <p:sp>
        <p:nvSpPr>
          <p:cNvPr id="4" name="Shape 1"/>
          <p:cNvSpPr/>
          <p:nvPr/>
        </p:nvSpPr>
        <p:spPr>
          <a:xfrm>
            <a:off x="0" y="2141525"/>
            <a:ext cx="12191695" cy="1295705"/>
          </a:xfrm>
          <a:prstGeom prst="rect">
            <a:avLst/>
          </a:prstGeom>
          <a:solidFill>
            <a:srgbClr val="0F2C5C">
              <a:alpha val="80000"/>
            </a:srgbClr>
          </a:solidFill>
          <a:ln/>
        </p:spPr>
        <p:txBody>
          <a:bodyPr/>
          <a:lstStyle/>
          <a:p>
            <a:endParaRPr lang="ja-JP" altLang="en-US"/>
          </a:p>
        </p:txBody>
      </p:sp>
      <p:sp>
        <p:nvSpPr>
          <p:cNvPr id="5" name="Text 2"/>
          <p:cNvSpPr txBox="1"/>
          <p:nvPr/>
        </p:nvSpPr>
        <p:spPr>
          <a:xfrm>
            <a:off x="571500" y="2379269"/>
            <a:ext cx="2324405" cy="495605"/>
          </a:xfrm>
          <a:prstGeom prst="rect">
            <a:avLst/>
          </a:prstGeom>
          <a:noFill/>
          <a:ln/>
        </p:spPr>
        <p:txBody>
          <a:bodyPr wrap="square" lIns="0" tIns="0" rIns="0" bIns="0" rtlCol="0" anchor="ctr"/>
          <a:lstStyle/>
          <a:p>
            <a:pPr marL="0" indent="0" algn="l">
              <a:buNone/>
            </a:pPr>
            <a:r>
              <a:rPr lang="en-US" sz="2700" b="1" dirty="0">
                <a:solidFill>
                  <a:srgbClr val="FFFFFF"/>
                </a:solidFill>
                <a:latin typeface="メイリオ" panose="020B0604030504040204" pitchFamily="50" charset="-128"/>
                <a:ea typeface="メイリオ" panose="020B0604030504040204" pitchFamily="50" charset="-128"/>
                <a:cs typeface="Noto Sans JP" pitchFamily="34" charset="-120"/>
              </a:rPr>
              <a:t>茎崎運動公園</a:t>
            </a:r>
            <a:endParaRPr lang="en-US" sz="2700" dirty="0">
              <a:latin typeface="メイリオ" panose="020B0604030504040204" pitchFamily="50" charset="-128"/>
              <a:ea typeface="メイリオ" panose="020B0604030504040204" pitchFamily="50" charset="-128"/>
            </a:endParaRPr>
          </a:p>
        </p:txBody>
      </p:sp>
      <p:sp>
        <p:nvSpPr>
          <p:cNvPr id="6" name="Text 3"/>
          <p:cNvSpPr txBox="1"/>
          <p:nvPr/>
        </p:nvSpPr>
        <p:spPr>
          <a:xfrm>
            <a:off x="571500" y="2950769"/>
            <a:ext cx="8644738" cy="247802"/>
          </a:xfrm>
          <a:prstGeom prst="rect">
            <a:avLst/>
          </a:prstGeom>
          <a:noFill/>
          <a:ln/>
        </p:spPr>
        <p:txBody>
          <a:bodyPr wrap="square" lIns="0" tIns="0" rIns="0" bIns="0" rtlCol="0" anchor="ctr"/>
          <a:lstStyle/>
          <a:p>
            <a:pPr marL="0" indent="0" algn="l">
              <a:buNone/>
            </a:pPr>
            <a:r>
              <a:rPr lang="en-US" sz="1300" dirty="0">
                <a:solidFill>
                  <a:srgbClr val="FFFFFF"/>
                </a:solidFill>
                <a:latin typeface="メイリオ" panose="020B0604030504040204" pitchFamily="50" charset="-128"/>
                <a:ea typeface="メイリオ" panose="020B0604030504040204" pitchFamily="50" charset="-128"/>
                <a:cs typeface="Noto Sans JP" pitchFamily="34" charset="-120"/>
              </a:rPr>
              <a:t>牛久沼を望む郊外の広大な運動公園。大型駐車場（269台）を備え、将来的な拡張・段階整備の自由度が高い。</a:t>
            </a:r>
            <a:endParaRPr lang="en-US" sz="1300" dirty="0">
              <a:latin typeface="メイリオ" panose="020B0604030504040204" pitchFamily="50" charset="-128"/>
              <a:ea typeface="メイリオ" panose="020B0604030504040204" pitchFamily="50" charset="-128"/>
            </a:endParaRPr>
          </a:p>
        </p:txBody>
      </p:sp>
      <p:sp>
        <p:nvSpPr>
          <p:cNvPr id="7" name="Shape 4"/>
          <p:cNvSpPr/>
          <p:nvPr/>
        </p:nvSpPr>
        <p:spPr>
          <a:xfrm>
            <a:off x="571500" y="3448355"/>
            <a:ext cx="5333695" cy="3084042"/>
          </a:xfrm>
          <a:prstGeom prst="roundRect">
            <a:avLst>
              <a:gd name="adj" fmla="val 281"/>
            </a:avLst>
          </a:prstGeom>
          <a:solidFill>
            <a:srgbClr val="F9F9F9"/>
          </a:solidFill>
          <a:ln/>
          <a:effectLst>
            <a:outerShdw blurRad="1016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pic>
        <p:nvPicPr>
          <p:cNvPr id="8" name="Image 1" descr="preencoded.png"/>
          <p:cNvPicPr>
            <a:picLocks noChangeAspect="1"/>
          </p:cNvPicPr>
          <p:nvPr/>
        </p:nvPicPr>
        <p:blipFill>
          <a:blip r:embed="rId4"/>
          <a:srcRect/>
          <a:stretch/>
        </p:blipFill>
        <p:spPr>
          <a:xfrm>
            <a:off x="857707" y="3504971"/>
            <a:ext cx="190195" cy="190195"/>
          </a:xfrm>
          <a:prstGeom prst="rect">
            <a:avLst/>
          </a:prstGeom>
        </p:spPr>
      </p:pic>
      <p:sp>
        <p:nvSpPr>
          <p:cNvPr id="9" name="Text 5"/>
          <p:cNvSpPr txBox="1"/>
          <p:nvPr/>
        </p:nvSpPr>
        <p:spPr>
          <a:xfrm>
            <a:off x="1090106" y="3513695"/>
            <a:ext cx="1095451" cy="277063"/>
          </a:xfrm>
          <a:prstGeom prst="rect">
            <a:avLst/>
          </a:prstGeom>
          <a:noFill/>
          <a:ln/>
        </p:spPr>
        <p:txBody>
          <a:bodyPr wrap="square" lIns="0" tIns="0" rIns="0" bIns="0" rtlCol="0" anchor="ctr"/>
          <a:lstStyle/>
          <a:p>
            <a:pPr marL="0" indent="0" algn="l">
              <a:buNone/>
            </a:pPr>
            <a:r>
              <a:rPr lang="en-US" sz="1500" b="1" dirty="0">
                <a:solidFill>
                  <a:srgbClr val="0F2C5C"/>
                </a:solidFill>
                <a:latin typeface="メイリオ" panose="020B0604030504040204" pitchFamily="50" charset="-128"/>
                <a:ea typeface="メイリオ" panose="020B0604030504040204" pitchFamily="50" charset="-128"/>
                <a:cs typeface="Noto Sans JP" pitchFamily="34" charset="-120"/>
              </a:rPr>
              <a:t>主要データ</a:t>
            </a:r>
            <a:endParaRPr lang="en-US" sz="1500" dirty="0">
              <a:latin typeface="メイリオ" panose="020B0604030504040204" pitchFamily="50" charset="-128"/>
              <a:ea typeface="メイリオ" panose="020B0604030504040204" pitchFamily="50" charset="-128"/>
            </a:endParaRPr>
          </a:p>
        </p:txBody>
      </p:sp>
      <p:pic>
        <p:nvPicPr>
          <p:cNvPr id="10" name="Image 2" descr="preencoded.png"/>
          <p:cNvPicPr>
            <a:picLocks noChangeAspect="1"/>
          </p:cNvPicPr>
          <p:nvPr/>
        </p:nvPicPr>
        <p:blipFill>
          <a:blip r:embed="rId5"/>
          <a:srcRect l="-1773" r="-1773"/>
          <a:stretch/>
        </p:blipFill>
        <p:spPr>
          <a:xfrm>
            <a:off x="905256" y="3869969"/>
            <a:ext cx="133502" cy="171907"/>
          </a:xfrm>
          <a:prstGeom prst="rect">
            <a:avLst/>
          </a:prstGeom>
        </p:spPr>
      </p:pic>
      <p:sp>
        <p:nvSpPr>
          <p:cNvPr id="11" name="Text 6"/>
          <p:cNvSpPr txBox="1"/>
          <p:nvPr/>
        </p:nvSpPr>
        <p:spPr>
          <a:xfrm>
            <a:off x="1200607" y="3800475"/>
            <a:ext cx="500177"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所在地</a:t>
            </a:r>
            <a:endParaRPr lang="en-US" sz="1000" dirty="0">
              <a:latin typeface="メイリオ" panose="020B0604030504040204" pitchFamily="50" charset="-128"/>
              <a:ea typeface="メイリオ" panose="020B0604030504040204" pitchFamily="50" charset="-128"/>
            </a:endParaRPr>
          </a:p>
        </p:txBody>
      </p:sp>
      <p:sp>
        <p:nvSpPr>
          <p:cNvPr id="12" name="Text 7"/>
          <p:cNvSpPr txBox="1"/>
          <p:nvPr/>
        </p:nvSpPr>
        <p:spPr>
          <a:xfrm>
            <a:off x="1200607" y="4019931"/>
            <a:ext cx="1191463"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つくば市下岩崎</a:t>
            </a:r>
            <a:endParaRPr lang="en-US" sz="1200" dirty="0">
              <a:latin typeface="メイリオ" panose="020B0604030504040204" pitchFamily="50" charset="-128"/>
              <a:ea typeface="メイリオ" panose="020B0604030504040204" pitchFamily="50" charset="-128"/>
            </a:endParaRPr>
          </a:p>
        </p:txBody>
      </p:sp>
      <p:pic>
        <p:nvPicPr>
          <p:cNvPr id="13" name="Image 3" descr="preencoded.png"/>
          <p:cNvPicPr>
            <a:picLocks noChangeAspect="1"/>
          </p:cNvPicPr>
          <p:nvPr/>
        </p:nvPicPr>
        <p:blipFill>
          <a:blip r:embed="rId6"/>
          <a:srcRect l="-1773" r="-1773"/>
          <a:stretch/>
        </p:blipFill>
        <p:spPr>
          <a:xfrm>
            <a:off x="905256" y="4469816"/>
            <a:ext cx="133502" cy="171907"/>
          </a:xfrm>
          <a:prstGeom prst="rect">
            <a:avLst/>
          </a:prstGeom>
        </p:spPr>
      </p:pic>
      <p:sp>
        <p:nvSpPr>
          <p:cNvPr id="14" name="Text 8"/>
          <p:cNvSpPr txBox="1"/>
          <p:nvPr/>
        </p:nvSpPr>
        <p:spPr>
          <a:xfrm>
            <a:off x="1200607" y="4400321"/>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主な施設</a:t>
            </a:r>
            <a:endParaRPr lang="en-US" sz="1000" dirty="0">
              <a:latin typeface="メイリオ" panose="020B0604030504040204" pitchFamily="50" charset="-128"/>
              <a:ea typeface="メイリオ" panose="020B0604030504040204" pitchFamily="50" charset="-128"/>
            </a:endParaRPr>
          </a:p>
        </p:txBody>
      </p:sp>
      <p:sp>
        <p:nvSpPr>
          <p:cNvPr id="15" name="Text 9"/>
          <p:cNvSpPr txBox="1"/>
          <p:nvPr/>
        </p:nvSpPr>
        <p:spPr>
          <a:xfrm>
            <a:off x="1200607" y="4619777"/>
            <a:ext cx="4534510"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野球場（ヒマワリ型照明）／テニスコート（人工芝・クレー、ナイター可）／芝生多目的広場／児童広場</a:t>
            </a:r>
            <a:endParaRPr lang="en-US" sz="1200" dirty="0">
              <a:latin typeface="メイリオ" panose="020B0604030504040204" pitchFamily="50" charset="-128"/>
              <a:ea typeface="メイリオ" panose="020B0604030504040204" pitchFamily="50" charset="-128"/>
            </a:endParaRPr>
          </a:p>
        </p:txBody>
      </p:sp>
      <p:pic>
        <p:nvPicPr>
          <p:cNvPr id="16" name="Image 4" descr="preencoded.png"/>
          <p:cNvPicPr>
            <a:picLocks noChangeAspect="1"/>
          </p:cNvPicPr>
          <p:nvPr/>
        </p:nvPicPr>
        <p:blipFill>
          <a:blip r:embed="rId7"/>
          <a:srcRect/>
          <a:stretch/>
        </p:blipFill>
        <p:spPr>
          <a:xfrm>
            <a:off x="886054" y="5298262"/>
            <a:ext cx="171907" cy="171907"/>
          </a:xfrm>
          <a:prstGeom prst="rect">
            <a:avLst/>
          </a:prstGeom>
        </p:spPr>
      </p:pic>
      <p:sp>
        <p:nvSpPr>
          <p:cNvPr id="17" name="Text 10"/>
          <p:cNvSpPr txBox="1"/>
          <p:nvPr/>
        </p:nvSpPr>
        <p:spPr>
          <a:xfrm>
            <a:off x="1200607" y="5229682"/>
            <a:ext cx="1081735"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アクセス/駐車場</a:t>
            </a:r>
            <a:endParaRPr lang="en-US" sz="1000" dirty="0">
              <a:latin typeface="メイリオ" panose="020B0604030504040204" pitchFamily="50" charset="-128"/>
              <a:ea typeface="メイリオ" panose="020B0604030504040204" pitchFamily="50" charset="-128"/>
            </a:endParaRPr>
          </a:p>
        </p:txBody>
      </p:sp>
      <p:sp>
        <p:nvSpPr>
          <p:cNvPr id="18" name="Text 11"/>
          <p:cNvSpPr txBox="1"/>
          <p:nvPr/>
        </p:nvSpPr>
        <p:spPr>
          <a:xfrm>
            <a:off x="1200607" y="5448224"/>
            <a:ext cx="3115361"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中心部からやや距離あり、駐車場（269台）</a:t>
            </a:r>
            <a:endParaRPr lang="en-US" sz="1200" dirty="0">
              <a:latin typeface="メイリオ" panose="020B0604030504040204" pitchFamily="50" charset="-128"/>
              <a:ea typeface="メイリオ" panose="020B0604030504040204" pitchFamily="50" charset="-128"/>
            </a:endParaRPr>
          </a:p>
        </p:txBody>
      </p:sp>
      <p:pic>
        <p:nvPicPr>
          <p:cNvPr id="19" name="Image 5" descr="preencoded.png"/>
          <p:cNvPicPr>
            <a:picLocks noChangeAspect="1"/>
          </p:cNvPicPr>
          <p:nvPr/>
        </p:nvPicPr>
        <p:blipFill>
          <a:blip r:embed="rId8"/>
          <a:srcRect l="-760" r="-760"/>
          <a:stretch/>
        </p:blipFill>
        <p:spPr>
          <a:xfrm>
            <a:off x="895198" y="5898109"/>
            <a:ext cx="152705" cy="171907"/>
          </a:xfrm>
          <a:prstGeom prst="rect">
            <a:avLst/>
          </a:prstGeom>
        </p:spPr>
      </p:pic>
      <p:sp>
        <p:nvSpPr>
          <p:cNvPr id="20" name="Text 12"/>
          <p:cNvSpPr txBox="1"/>
          <p:nvPr/>
        </p:nvSpPr>
        <p:spPr>
          <a:xfrm>
            <a:off x="1200607" y="5829529"/>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周辺環境</a:t>
            </a:r>
            <a:endParaRPr lang="en-US" sz="1000" dirty="0">
              <a:latin typeface="メイリオ" panose="020B0604030504040204" pitchFamily="50" charset="-128"/>
              <a:ea typeface="メイリオ" panose="020B0604030504040204" pitchFamily="50" charset="-128"/>
            </a:endParaRPr>
          </a:p>
        </p:txBody>
      </p:sp>
      <p:sp>
        <p:nvSpPr>
          <p:cNvPr id="21" name="Text 13"/>
          <p:cNvSpPr txBox="1"/>
          <p:nvPr/>
        </p:nvSpPr>
        <p:spPr>
          <a:xfrm>
            <a:off x="1200607" y="6048070"/>
            <a:ext cx="2867558"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牛久沼を臨む眺望、自然環境と広い園地</a:t>
            </a:r>
            <a:endParaRPr lang="en-US" sz="1200" dirty="0">
              <a:latin typeface="メイリオ" panose="020B0604030504040204" pitchFamily="50" charset="-128"/>
              <a:ea typeface="メイリオ" panose="020B0604030504040204" pitchFamily="50" charset="-128"/>
            </a:endParaRPr>
          </a:p>
        </p:txBody>
      </p:sp>
      <p:sp>
        <p:nvSpPr>
          <p:cNvPr id="22" name="Shape 14"/>
          <p:cNvSpPr/>
          <p:nvPr/>
        </p:nvSpPr>
        <p:spPr>
          <a:xfrm>
            <a:off x="6286500" y="3448355"/>
            <a:ext cx="5333695" cy="3084042"/>
          </a:xfrm>
          <a:prstGeom prst="roundRect">
            <a:avLst>
              <a:gd name="adj" fmla="val 281"/>
            </a:avLst>
          </a:prstGeom>
          <a:solidFill>
            <a:srgbClr val="F9F9F9"/>
          </a:solidFill>
          <a:ln/>
          <a:effectLst>
            <a:outerShdw blurRad="1016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pic>
        <p:nvPicPr>
          <p:cNvPr id="23" name="Image 6" descr="preencoded.png"/>
          <p:cNvPicPr>
            <a:picLocks noChangeAspect="1"/>
          </p:cNvPicPr>
          <p:nvPr/>
        </p:nvPicPr>
        <p:blipFill>
          <a:blip r:embed="rId9"/>
          <a:srcRect l="-1282" r="-1282"/>
          <a:stretch/>
        </p:blipFill>
        <p:spPr>
          <a:xfrm>
            <a:off x="6572707" y="3504971"/>
            <a:ext cx="219456" cy="190195"/>
          </a:xfrm>
          <a:prstGeom prst="rect">
            <a:avLst/>
          </a:prstGeom>
        </p:spPr>
      </p:pic>
      <p:sp>
        <p:nvSpPr>
          <p:cNvPr id="24" name="Text 15"/>
          <p:cNvSpPr txBox="1"/>
          <p:nvPr/>
        </p:nvSpPr>
        <p:spPr>
          <a:xfrm>
            <a:off x="6833453" y="3513695"/>
            <a:ext cx="1666951" cy="277063"/>
          </a:xfrm>
          <a:prstGeom prst="rect">
            <a:avLst/>
          </a:prstGeom>
          <a:noFill/>
          <a:ln/>
        </p:spPr>
        <p:txBody>
          <a:bodyPr wrap="square" lIns="0" tIns="0" rIns="0" bIns="0" rtlCol="0" anchor="ctr"/>
          <a:lstStyle/>
          <a:p>
            <a:pPr marL="0" indent="0" algn="l">
              <a:buNone/>
            </a:pPr>
            <a:r>
              <a:rPr lang="en-US" sz="1500" b="1" dirty="0">
                <a:solidFill>
                  <a:srgbClr val="0F2C5C"/>
                </a:solidFill>
                <a:latin typeface="メイリオ" panose="020B0604030504040204" pitchFamily="50" charset="-128"/>
                <a:ea typeface="メイリオ" panose="020B0604030504040204" pitchFamily="50" charset="-128"/>
                <a:cs typeface="Noto Sans JP" pitchFamily="34" charset="-120"/>
              </a:rPr>
              <a:t>特徴・ハイライト</a:t>
            </a:r>
            <a:endParaRPr lang="en-US" sz="1500" dirty="0">
              <a:latin typeface="メイリオ" panose="020B0604030504040204" pitchFamily="50" charset="-128"/>
              <a:ea typeface="メイリオ" panose="020B0604030504040204" pitchFamily="50" charset="-128"/>
            </a:endParaRPr>
          </a:p>
        </p:txBody>
      </p:sp>
      <p:pic>
        <p:nvPicPr>
          <p:cNvPr id="25" name="Image 7" descr="preencoded.png"/>
          <p:cNvPicPr>
            <a:picLocks noChangeAspect="1"/>
          </p:cNvPicPr>
          <p:nvPr/>
        </p:nvPicPr>
        <p:blipFill>
          <a:blip r:embed="rId10"/>
          <a:srcRect/>
          <a:stretch/>
        </p:blipFill>
        <p:spPr>
          <a:xfrm>
            <a:off x="6601054" y="4003319"/>
            <a:ext cx="171907" cy="171907"/>
          </a:xfrm>
          <a:prstGeom prst="rect">
            <a:avLst/>
          </a:prstGeom>
        </p:spPr>
      </p:pic>
      <p:sp>
        <p:nvSpPr>
          <p:cNvPr id="26" name="Text 16"/>
          <p:cNvSpPr txBox="1"/>
          <p:nvPr/>
        </p:nvSpPr>
        <p:spPr>
          <a:xfrm>
            <a:off x="6915607" y="3990097"/>
            <a:ext cx="3629254"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広い敷地で将来的な拡張・段階整備の自由度が高い</a:t>
            </a:r>
            <a:endParaRPr lang="en-US" sz="1200" dirty="0">
              <a:latin typeface="メイリオ" panose="020B0604030504040204" pitchFamily="50" charset="-128"/>
              <a:ea typeface="メイリオ" panose="020B0604030504040204" pitchFamily="50" charset="-128"/>
            </a:endParaRPr>
          </a:p>
        </p:txBody>
      </p:sp>
      <p:pic>
        <p:nvPicPr>
          <p:cNvPr id="27" name="Image 8" descr="preencoded.png"/>
          <p:cNvPicPr>
            <a:picLocks noChangeAspect="1"/>
          </p:cNvPicPr>
          <p:nvPr/>
        </p:nvPicPr>
        <p:blipFill>
          <a:blip r:embed="rId10"/>
          <a:srcRect/>
          <a:stretch/>
        </p:blipFill>
        <p:spPr>
          <a:xfrm>
            <a:off x="6601054" y="4431259"/>
            <a:ext cx="171907" cy="171907"/>
          </a:xfrm>
          <a:prstGeom prst="rect">
            <a:avLst/>
          </a:prstGeom>
        </p:spPr>
      </p:pic>
      <p:sp>
        <p:nvSpPr>
          <p:cNvPr id="28" name="Text 17"/>
          <p:cNvSpPr txBox="1"/>
          <p:nvPr/>
        </p:nvSpPr>
        <p:spPr>
          <a:xfrm>
            <a:off x="6915607" y="4418951"/>
            <a:ext cx="3781958"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自然景観を活かした滞在価値の高い空間づくりが可能</a:t>
            </a:r>
            <a:endParaRPr lang="en-US" sz="1200" dirty="0">
              <a:latin typeface="メイリオ" panose="020B0604030504040204" pitchFamily="50" charset="-128"/>
              <a:ea typeface="メイリオ" panose="020B0604030504040204" pitchFamily="50" charset="-128"/>
            </a:endParaRPr>
          </a:p>
        </p:txBody>
      </p:sp>
      <p:pic>
        <p:nvPicPr>
          <p:cNvPr id="29" name="Image 9" descr="preencoded.png"/>
          <p:cNvPicPr>
            <a:picLocks noChangeAspect="1"/>
          </p:cNvPicPr>
          <p:nvPr/>
        </p:nvPicPr>
        <p:blipFill>
          <a:blip r:embed="rId10"/>
          <a:srcRect/>
          <a:stretch/>
        </p:blipFill>
        <p:spPr>
          <a:xfrm>
            <a:off x="6601054" y="4860112"/>
            <a:ext cx="171907" cy="171907"/>
          </a:xfrm>
          <a:prstGeom prst="rect">
            <a:avLst/>
          </a:prstGeom>
        </p:spPr>
      </p:pic>
      <p:sp>
        <p:nvSpPr>
          <p:cNvPr id="30" name="Text 18"/>
          <p:cNvSpPr txBox="1"/>
          <p:nvPr/>
        </p:nvSpPr>
        <p:spPr>
          <a:xfrm>
            <a:off x="6915607" y="4847804"/>
            <a:ext cx="3771900"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中心部からの距離はあるが、目的来訪型の運営に適合</a:t>
            </a:r>
            <a:endParaRPr lang="en-US" sz="1200" dirty="0">
              <a:latin typeface="メイリオ" panose="020B0604030504040204" pitchFamily="50" charset="-128"/>
              <a:ea typeface="メイリオ" panose="020B0604030504040204" pitchFamily="50" charset="-128"/>
            </a:endParaRPr>
          </a:p>
        </p:txBody>
      </p:sp>
      <p:pic>
        <p:nvPicPr>
          <p:cNvPr id="31" name="Image 10" descr="preencoded.png"/>
          <p:cNvPicPr>
            <a:picLocks noChangeAspect="1"/>
          </p:cNvPicPr>
          <p:nvPr/>
        </p:nvPicPr>
        <p:blipFill>
          <a:blip r:embed="rId10"/>
          <a:srcRect/>
          <a:stretch/>
        </p:blipFill>
        <p:spPr>
          <a:xfrm>
            <a:off x="6601054" y="5288966"/>
            <a:ext cx="171907" cy="171907"/>
          </a:xfrm>
          <a:prstGeom prst="rect">
            <a:avLst/>
          </a:prstGeom>
        </p:spPr>
      </p:pic>
      <p:sp>
        <p:nvSpPr>
          <p:cNvPr id="32" name="Text 19"/>
          <p:cNvSpPr txBox="1"/>
          <p:nvPr/>
        </p:nvSpPr>
        <p:spPr>
          <a:xfrm>
            <a:off x="6915607" y="5275743"/>
            <a:ext cx="4077310"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多目的広場を活用したイベント・教育的プログラムと親和</a:t>
            </a:r>
            <a:endParaRPr lang="en-US" sz="1200" dirty="0">
              <a:latin typeface="メイリオ" panose="020B0604030504040204" pitchFamily="50" charset="-128"/>
              <a:ea typeface="メイリオ" panose="020B0604030504040204" pitchFamily="50" charset="-128"/>
            </a:endParaRPr>
          </a:p>
        </p:txBody>
      </p:sp>
      <p:sp>
        <p:nvSpPr>
          <p:cNvPr id="33" name="Text 20"/>
          <p:cNvSpPr txBox="1"/>
          <p:nvPr/>
        </p:nvSpPr>
        <p:spPr>
          <a:xfrm>
            <a:off x="571500" y="6544132"/>
            <a:ext cx="6353251" cy="162763"/>
          </a:xfrm>
          <a:prstGeom prst="rect">
            <a:avLst/>
          </a:prstGeom>
          <a:noFill/>
          <a:ln/>
        </p:spPr>
        <p:txBody>
          <a:bodyPr wrap="square" lIns="0" tIns="0" rIns="0" bIns="0" rtlCol="0" anchor="ctr"/>
          <a:lstStyle/>
          <a:p>
            <a:pPr marL="0" indent="0" algn="l">
              <a:buNone/>
            </a:pPr>
            <a:r>
              <a:rPr lang="en-US" sz="900" i="1" dirty="0">
                <a:solidFill>
                  <a:srgbClr val="888888"/>
                </a:solidFill>
                <a:latin typeface="メイリオ" panose="020B0604030504040204" pitchFamily="50" charset="-128"/>
                <a:ea typeface="メイリオ" panose="020B0604030504040204" pitchFamily="50" charset="-128"/>
                <a:cs typeface="Noto Sans JP" pitchFamily="34" charset="-120"/>
              </a:rPr>
              <a:t>出典（参考）: 茨城県スポーツ情報ポータル「Spoiba」茎崎運動公園｜https://sports.pref.ibaraki.jp/facility/facility-3046/</a:t>
            </a:r>
            <a:endParaRPr lang="en-US" sz="900" dirty="0">
              <a:latin typeface="メイリオ" panose="020B0604030504040204" pitchFamily="50" charset="-128"/>
              <a:ea typeface="メイリオ" panose="020B0604030504040204" pitchFamily="50" charset="-128"/>
            </a:endParaRPr>
          </a:p>
        </p:txBody>
      </p:sp>
      <p:sp>
        <p:nvSpPr>
          <p:cNvPr id="34" name="Text 21"/>
          <p:cNvSpPr txBox="1"/>
          <p:nvPr/>
        </p:nvSpPr>
        <p:spPr>
          <a:xfrm>
            <a:off x="11472062" y="6438976"/>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15</a:t>
            </a:r>
            <a:endParaRPr lang="en-US" sz="1000" dirty="0">
              <a:latin typeface="メイリオ" panose="020B0604030504040204" pitchFamily="50" charset="-128"/>
              <a:ea typeface="メイリオ" panose="020B0604030504040204" pitchFamily="50" charset="-128"/>
            </a:endParaRPr>
          </a:p>
        </p:txBody>
      </p:sp>
      <p:sp>
        <p:nvSpPr>
          <p:cNvPr id="35" name="Shape 22"/>
          <p:cNvSpPr/>
          <p:nvPr/>
        </p:nvSpPr>
        <p:spPr>
          <a:xfrm>
            <a:off x="0" y="6771970"/>
            <a:ext cx="12191695" cy="75895"/>
          </a:xfrm>
          <a:prstGeom prst="rect">
            <a:avLst/>
          </a:prstGeom>
          <a:solidFill>
            <a:srgbClr val="0F2C5C"/>
          </a:solidFill>
          <a:ln/>
        </p:spPr>
        <p:txBody>
          <a:bodyPr/>
          <a:lstStyle/>
          <a:p>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3" name="Shape 1"/>
          <p:cNvSpPr/>
          <p:nvPr/>
        </p:nvSpPr>
        <p:spPr>
          <a:xfrm>
            <a:off x="5105" y="-8916"/>
            <a:ext cx="12191695" cy="923544"/>
          </a:xfrm>
          <a:prstGeom prst="rect">
            <a:avLst/>
          </a:prstGeom>
          <a:solidFill>
            <a:srgbClr val="F9F9F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37744"/>
            <a:ext cx="6096305"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茎崎運動公園 評価別意見傾向分析（総合）</a:t>
            </a:r>
            <a:endParaRPr lang="en-US" sz="2400" dirty="0">
              <a:latin typeface="メイリオ" panose="020B0604030504040204" pitchFamily="50" charset="-128"/>
              <a:ea typeface="メイリオ" panose="020B0604030504040204" pitchFamily="50" charset="-128"/>
            </a:endParaRPr>
          </a:p>
        </p:txBody>
      </p:sp>
      <p:sp>
        <p:nvSpPr>
          <p:cNvPr id="6" name="Shape 4"/>
          <p:cNvSpPr/>
          <p:nvPr/>
        </p:nvSpPr>
        <p:spPr>
          <a:xfrm>
            <a:off x="0" y="923544"/>
            <a:ext cx="12191695" cy="1019556"/>
          </a:xfrm>
          <a:prstGeom prst="rect">
            <a:avLst/>
          </a:prstGeom>
          <a:solidFill>
            <a:srgbClr val="F0F6FA"/>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Shape 5"/>
          <p:cNvSpPr/>
          <p:nvPr/>
        </p:nvSpPr>
        <p:spPr>
          <a:xfrm>
            <a:off x="0" y="1933956"/>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Shape 6"/>
          <p:cNvSpPr/>
          <p:nvPr/>
        </p:nvSpPr>
        <p:spPr>
          <a:xfrm>
            <a:off x="571500"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9" name="Image 0" descr="preencoded.png"/>
          <p:cNvPicPr>
            <a:picLocks noChangeAspect="1"/>
          </p:cNvPicPr>
          <p:nvPr/>
        </p:nvPicPr>
        <p:blipFill>
          <a:blip r:embed="rId3"/>
          <a:srcRect/>
          <a:stretch/>
        </p:blipFill>
        <p:spPr>
          <a:xfrm>
            <a:off x="714146" y="1333195"/>
            <a:ext cx="190195" cy="190195"/>
          </a:xfrm>
          <a:prstGeom prst="rect">
            <a:avLst/>
          </a:prstGeom>
        </p:spPr>
      </p:pic>
      <p:sp>
        <p:nvSpPr>
          <p:cNvPr id="10" name="Text 7"/>
          <p:cNvSpPr txBox="1"/>
          <p:nvPr/>
        </p:nvSpPr>
        <p:spPr>
          <a:xfrm>
            <a:off x="1190549" y="1191463"/>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総回答数</a:t>
            </a:r>
            <a:endParaRPr lang="en-US" sz="1000" dirty="0">
              <a:latin typeface="メイリオ" panose="020B0604030504040204" pitchFamily="50" charset="-128"/>
              <a:ea typeface="メイリオ" panose="020B0604030504040204" pitchFamily="50" charset="-128"/>
            </a:endParaRPr>
          </a:p>
        </p:txBody>
      </p:sp>
      <p:sp>
        <p:nvSpPr>
          <p:cNvPr id="11" name="Text 8"/>
          <p:cNvSpPr txBox="1"/>
          <p:nvPr/>
        </p:nvSpPr>
        <p:spPr>
          <a:xfrm>
            <a:off x="1190549" y="1353312"/>
            <a:ext cx="676656"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81件</a:t>
            </a:r>
            <a:endParaRPr lang="en-US" sz="1600" dirty="0">
              <a:latin typeface="メイリオ" panose="020B0604030504040204" pitchFamily="50" charset="-128"/>
              <a:ea typeface="メイリオ" panose="020B0604030504040204" pitchFamily="50" charset="-128"/>
            </a:endParaRPr>
          </a:p>
        </p:txBody>
      </p:sp>
      <p:sp>
        <p:nvSpPr>
          <p:cNvPr id="12" name="Shape 9"/>
          <p:cNvSpPr/>
          <p:nvPr/>
        </p:nvSpPr>
        <p:spPr>
          <a:xfrm>
            <a:off x="3448202" y="1067105"/>
            <a:ext cx="8172907" cy="724205"/>
          </a:xfrm>
          <a:prstGeom prst="roundRect">
            <a:avLst>
              <a:gd name="adj" fmla="val 13291"/>
            </a:avLst>
          </a:prstGeom>
          <a:solidFill>
            <a:srgbClr val="E8F0F8"/>
          </a:solidFill>
          <a:ln w="12700">
            <a:solidFill>
              <a:srgbClr val="D0E0F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3" name="Shape 10"/>
          <p:cNvSpPr/>
          <p:nvPr/>
        </p:nvSpPr>
        <p:spPr>
          <a:xfrm>
            <a:off x="3648456" y="981151"/>
            <a:ext cx="409651" cy="190195"/>
          </a:xfrm>
          <a:prstGeom prst="roundRect">
            <a:avLst>
              <a:gd name="adj" fmla="val 96154"/>
            </a:avLst>
          </a:prstGeom>
          <a:solidFill>
            <a:srgbClr val="F0F6FA"/>
          </a:solidFill>
          <a:ln w="12700">
            <a:solidFill>
              <a:srgbClr val="D0E0F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Text 11"/>
          <p:cNvSpPr txBox="1"/>
          <p:nvPr/>
        </p:nvSpPr>
        <p:spPr>
          <a:xfrm>
            <a:off x="3733495" y="990295"/>
            <a:ext cx="324612" cy="162763"/>
          </a:xfrm>
          <a:prstGeom prst="rect">
            <a:avLst/>
          </a:prstGeom>
          <a:noFill/>
          <a:ln/>
        </p:spPr>
        <p:txBody>
          <a:bodyPr wrap="square" lIns="0" tIns="0" rIns="0" bIns="0" rtlCol="0" anchor="ctr"/>
          <a:lstStyle/>
          <a:p>
            <a:pPr marL="0" indent="0" algn="l">
              <a:buNone/>
            </a:pPr>
            <a:r>
              <a:rPr lang="en-US" sz="900" dirty="0">
                <a:solidFill>
                  <a:srgbClr val="5A5A5A"/>
                </a:solidFill>
                <a:latin typeface="メイリオ" panose="020B0604030504040204" pitchFamily="50" charset="-128"/>
                <a:ea typeface="メイリオ" panose="020B0604030504040204" pitchFamily="50" charset="-128"/>
                <a:cs typeface="Noto Sans JP" pitchFamily="34" charset="-120"/>
              </a:rPr>
              <a:t>内訳</a:t>
            </a:r>
            <a:endParaRPr lang="en-US" sz="900" dirty="0">
              <a:latin typeface="メイリオ" panose="020B0604030504040204" pitchFamily="50" charset="-128"/>
              <a:ea typeface="メイリオ" panose="020B0604030504040204" pitchFamily="50" charset="-128"/>
            </a:endParaRPr>
          </a:p>
        </p:txBody>
      </p:sp>
      <p:sp>
        <p:nvSpPr>
          <p:cNvPr id="15" name="Shape 12"/>
          <p:cNvSpPr/>
          <p:nvPr/>
        </p:nvSpPr>
        <p:spPr>
          <a:xfrm>
            <a:off x="3648456"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6" name="Image 1" descr="preencoded.png"/>
          <p:cNvPicPr>
            <a:picLocks noChangeAspect="1"/>
          </p:cNvPicPr>
          <p:nvPr/>
        </p:nvPicPr>
        <p:blipFill>
          <a:blip r:embed="rId4"/>
          <a:srcRect/>
          <a:stretch/>
        </p:blipFill>
        <p:spPr>
          <a:xfrm>
            <a:off x="3791102" y="1333195"/>
            <a:ext cx="190195" cy="190195"/>
          </a:xfrm>
          <a:prstGeom prst="rect">
            <a:avLst/>
          </a:prstGeom>
        </p:spPr>
      </p:pic>
      <p:sp>
        <p:nvSpPr>
          <p:cNvPr id="17" name="Text 13"/>
          <p:cNvSpPr txBox="1"/>
          <p:nvPr/>
        </p:nvSpPr>
        <p:spPr>
          <a:xfrm>
            <a:off x="4267505" y="1191463"/>
            <a:ext cx="900684"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適地だと思う</a:t>
            </a:r>
            <a:endParaRPr lang="en-US" sz="1000" dirty="0">
              <a:latin typeface="メイリオ" panose="020B0604030504040204" pitchFamily="50" charset="-128"/>
              <a:ea typeface="メイリオ" panose="020B0604030504040204" pitchFamily="50" charset="-128"/>
            </a:endParaRPr>
          </a:p>
        </p:txBody>
      </p:sp>
      <p:sp>
        <p:nvSpPr>
          <p:cNvPr id="18" name="Text 14"/>
          <p:cNvSpPr txBox="1"/>
          <p:nvPr/>
        </p:nvSpPr>
        <p:spPr>
          <a:xfrm>
            <a:off x="4267505" y="1353312"/>
            <a:ext cx="1600200"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16件 (19.8%)</a:t>
            </a:r>
            <a:endParaRPr lang="en-US" sz="1600" dirty="0">
              <a:latin typeface="メイリオ" panose="020B0604030504040204" pitchFamily="50" charset="-128"/>
              <a:ea typeface="メイリオ" panose="020B0604030504040204" pitchFamily="50" charset="-128"/>
            </a:endParaRPr>
          </a:p>
        </p:txBody>
      </p:sp>
      <p:sp>
        <p:nvSpPr>
          <p:cNvPr id="19" name="Shape 15"/>
          <p:cNvSpPr/>
          <p:nvPr/>
        </p:nvSpPr>
        <p:spPr>
          <a:xfrm>
            <a:off x="6238951"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0" name="Image 2" descr="preencoded.png"/>
          <p:cNvPicPr>
            <a:picLocks noChangeAspect="1"/>
          </p:cNvPicPr>
          <p:nvPr/>
        </p:nvPicPr>
        <p:blipFill>
          <a:blip r:embed="rId5"/>
          <a:srcRect/>
          <a:stretch/>
        </p:blipFill>
        <p:spPr>
          <a:xfrm>
            <a:off x="6357823" y="1333195"/>
            <a:ext cx="237744" cy="190195"/>
          </a:xfrm>
          <a:prstGeom prst="rect">
            <a:avLst/>
          </a:prstGeom>
        </p:spPr>
      </p:pic>
      <p:sp>
        <p:nvSpPr>
          <p:cNvPr id="21" name="Text 16"/>
          <p:cNvSpPr txBox="1"/>
          <p:nvPr/>
        </p:nvSpPr>
        <p:spPr>
          <a:xfrm>
            <a:off x="6858000" y="1191463"/>
            <a:ext cx="1034186"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どちらでもない</a:t>
            </a:r>
            <a:endParaRPr lang="en-US" sz="1000" dirty="0">
              <a:latin typeface="メイリオ" panose="020B0604030504040204" pitchFamily="50" charset="-128"/>
              <a:ea typeface="メイリオ" panose="020B0604030504040204" pitchFamily="50" charset="-128"/>
            </a:endParaRPr>
          </a:p>
        </p:txBody>
      </p:sp>
      <p:sp>
        <p:nvSpPr>
          <p:cNvPr id="22" name="Text 17"/>
          <p:cNvSpPr txBox="1"/>
          <p:nvPr/>
        </p:nvSpPr>
        <p:spPr>
          <a:xfrm>
            <a:off x="6858000" y="1353312"/>
            <a:ext cx="1600200"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53件 (65.4%)</a:t>
            </a:r>
            <a:endParaRPr lang="en-US" sz="1600" dirty="0">
              <a:latin typeface="メイリオ" panose="020B0604030504040204" pitchFamily="50" charset="-128"/>
              <a:ea typeface="メイリオ" panose="020B0604030504040204" pitchFamily="50" charset="-128"/>
            </a:endParaRPr>
          </a:p>
        </p:txBody>
      </p:sp>
      <p:sp>
        <p:nvSpPr>
          <p:cNvPr id="23" name="Shape 18"/>
          <p:cNvSpPr/>
          <p:nvPr/>
        </p:nvSpPr>
        <p:spPr>
          <a:xfrm>
            <a:off x="8829446" y="1190549"/>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4" name="Image 3" descr="preencoded.png"/>
          <p:cNvPicPr>
            <a:picLocks noChangeAspect="1"/>
          </p:cNvPicPr>
          <p:nvPr/>
        </p:nvPicPr>
        <p:blipFill>
          <a:blip r:embed="rId6"/>
          <a:srcRect/>
          <a:stretch/>
        </p:blipFill>
        <p:spPr>
          <a:xfrm>
            <a:off x="8973007" y="1333195"/>
            <a:ext cx="190195" cy="190195"/>
          </a:xfrm>
          <a:prstGeom prst="rect">
            <a:avLst/>
          </a:prstGeom>
        </p:spPr>
      </p:pic>
      <p:sp>
        <p:nvSpPr>
          <p:cNvPr id="25" name="Text 19"/>
          <p:cNvSpPr txBox="1"/>
          <p:nvPr/>
        </p:nvSpPr>
        <p:spPr>
          <a:xfrm>
            <a:off x="9448495" y="1191463"/>
            <a:ext cx="1300277"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000" dirty="0">
              <a:latin typeface="メイリオ" panose="020B0604030504040204" pitchFamily="50" charset="-128"/>
              <a:ea typeface="メイリオ" panose="020B0604030504040204" pitchFamily="50" charset="-128"/>
            </a:endParaRPr>
          </a:p>
        </p:txBody>
      </p:sp>
      <p:sp>
        <p:nvSpPr>
          <p:cNvPr id="26" name="Text 20"/>
          <p:cNvSpPr txBox="1"/>
          <p:nvPr/>
        </p:nvSpPr>
        <p:spPr>
          <a:xfrm>
            <a:off x="9448495" y="1353312"/>
            <a:ext cx="1600200" cy="333756"/>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12件 (14.8%)</a:t>
            </a:r>
            <a:endParaRPr lang="en-US" sz="1600" dirty="0">
              <a:latin typeface="メイリオ" panose="020B0604030504040204" pitchFamily="50" charset="-128"/>
              <a:ea typeface="メイリオ" panose="020B0604030504040204" pitchFamily="50" charset="-128"/>
            </a:endParaRPr>
          </a:p>
        </p:txBody>
      </p:sp>
      <p:sp>
        <p:nvSpPr>
          <p:cNvPr id="28" name="Shape 22"/>
          <p:cNvSpPr/>
          <p:nvPr/>
        </p:nvSpPr>
        <p:spPr>
          <a:xfrm>
            <a:off x="639088" y="1992724"/>
            <a:ext cx="11048695" cy="4595637"/>
          </a:xfrm>
          <a:prstGeom prst="roundRect">
            <a:avLst>
              <a:gd name="adj" fmla="val 201"/>
            </a:avLst>
          </a:prstGeom>
          <a:solidFill>
            <a:srgbClr val="FFFFFF"/>
          </a:solidFill>
          <a:ln/>
          <a:effectLst>
            <a:outerShdw blurRad="63500" dist="254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Shape 23"/>
          <p:cNvSpPr/>
          <p:nvPr/>
        </p:nvSpPr>
        <p:spPr>
          <a:xfrm>
            <a:off x="571500" y="1997960"/>
            <a:ext cx="38405" cy="4716000"/>
          </a:xfrm>
          <a:prstGeom prst="rect">
            <a:avLst/>
          </a:prstGeom>
          <a:solidFill>
            <a:srgbClr val="2E75B5"/>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0" name="Image 4" descr="preencoded.png"/>
          <p:cNvPicPr>
            <a:picLocks noChangeAspect="1"/>
          </p:cNvPicPr>
          <p:nvPr/>
        </p:nvPicPr>
        <p:blipFill>
          <a:blip r:embed="rId7"/>
          <a:srcRect l="-1528" r="-1528"/>
          <a:stretch/>
        </p:blipFill>
        <p:spPr>
          <a:xfrm>
            <a:off x="800100" y="2198986"/>
            <a:ext cx="161849" cy="209398"/>
          </a:xfrm>
          <a:prstGeom prst="rect">
            <a:avLst/>
          </a:prstGeom>
        </p:spPr>
      </p:pic>
      <p:sp>
        <p:nvSpPr>
          <p:cNvPr id="31" name="Text 24"/>
          <p:cNvSpPr txBox="1"/>
          <p:nvPr/>
        </p:nvSpPr>
        <p:spPr>
          <a:xfrm>
            <a:off x="961949" y="2146866"/>
            <a:ext cx="2052828" cy="314554"/>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意見傾向の総合分析</a:t>
            </a:r>
            <a:endParaRPr lang="en-US" sz="1600" dirty="0">
              <a:latin typeface="メイリオ" panose="020B0604030504040204" pitchFamily="50" charset="-128"/>
              <a:ea typeface="メイリオ" panose="020B0604030504040204" pitchFamily="50" charset="-128"/>
            </a:endParaRPr>
          </a:p>
        </p:txBody>
      </p:sp>
      <p:sp>
        <p:nvSpPr>
          <p:cNvPr id="32" name="Shape 25"/>
          <p:cNvSpPr/>
          <p:nvPr/>
        </p:nvSpPr>
        <p:spPr>
          <a:xfrm>
            <a:off x="800100" y="2721883"/>
            <a:ext cx="10629900" cy="914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3" name="Text 26"/>
          <p:cNvSpPr txBox="1"/>
          <p:nvPr/>
        </p:nvSpPr>
        <p:spPr>
          <a:xfrm>
            <a:off x="800100" y="2463601"/>
            <a:ext cx="814730"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主要傾向</a:t>
            </a:r>
            <a:endParaRPr lang="en-US" sz="1300" dirty="0">
              <a:latin typeface="メイリオ" panose="020B0604030504040204" pitchFamily="50" charset="-128"/>
              <a:ea typeface="メイリオ" panose="020B0604030504040204" pitchFamily="50" charset="-128"/>
            </a:endParaRPr>
          </a:p>
        </p:txBody>
      </p:sp>
      <p:sp>
        <p:nvSpPr>
          <p:cNvPr id="34" name="Text 27"/>
          <p:cNvSpPr txBox="1"/>
          <p:nvPr/>
        </p:nvSpPr>
        <p:spPr>
          <a:xfrm>
            <a:off x="800100" y="2765634"/>
            <a:ext cx="10735056"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茎崎運動公園は3候補地の中で「どちらでもない」が65.4%と最も高い割合を占めています。支持率は19.8%と最も低いものの、否定的意見も14.8%と少</a:t>
            </a:r>
          </a:p>
          <a:p>
            <a:pPr marL="0" indent="0" algn="l">
              <a:buNone/>
            </a:pPr>
            <a:r>
              <a:rPr lang="en-US" sz="1200" dirty="0" err="1">
                <a:solidFill>
                  <a:srgbClr val="333333"/>
                </a:solidFill>
                <a:latin typeface="メイリオ" panose="020B0604030504040204" pitchFamily="50" charset="-128"/>
                <a:ea typeface="メイリオ" panose="020B0604030504040204" pitchFamily="50" charset="-128"/>
                <a:cs typeface="Noto Sans JP" pitchFamily="34" charset="-120"/>
              </a:rPr>
              <a:t>数です</a:t>
            </a: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。「どちらでもない」層の多さは、詳細設計・運営情報の不足による判断保留が主因と考えられます。「</a:t>
            </a:r>
            <a:r>
              <a:rPr lang="en-US" sz="1200" dirty="0" err="1">
                <a:solidFill>
                  <a:srgbClr val="333333"/>
                </a:solidFill>
                <a:latin typeface="メイリオ" panose="020B0604030504040204" pitchFamily="50" charset="-128"/>
                <a:ea typeface="メイリオ" panose="020B0604030504040204" pitchFamily="50" charset="-128"/>
                <a:cs typeface="Noto Sans JP" pitchFamily="34" charset="-120"/>
              </a:rPr>
              <a:t>適地だと思う」グループでは静かな環境と</a:t>
            </a:r>
            <a:endParaRPr lang="en-US" sz="1200" dirty="0">
              <a:solidFill>
                <a:srgbClr val="333333"/>
              </a:solidFill>
              <a:latin typeface="メイリオ" panose="020B0604030504040204" pitchFamily="50" charset="-128"/>
              <a:ea typeface="メイリオ" panose="020B0604030504040204" pitchFamily="50" charset="-128"/>
              <a:cs typeface="Noto Sans JP" pitchFamily="34" charset="-120"/>
            </a:endParaRPr>
          </a:p>
          <a:p>
            <a:pPr marL="0" indent="0" algn="l">
              <a:buNone/>
            </a:pPr>
            <a:r>
              <a:rPr lang="en-US" sz="1200" dirty="0" err="1">
                <a:solidFill>
                  <a:srgbClr val="333333"/>
                </a:solidFill>
                <a:latin typeface="メイリオ" panose="020B0604030504040204" pitchFamily="50" charset="-128"/>
                <a:ea typeface="メイリオ" panose="020B0604030504040204" pitchFamily="50" charset="-128"/>
                <a:cs typeface="Noto Sans JP" pitchFamily="34" charset="-120"/>
              </a:rPr>
              <a:t>広さ</a:t>
            </a: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、「適地ではないと思う」グループではアクセスの悪さや利用需要の懸念が主要な意見となっています。</a:t>
            </a:r>
            <a:endParaRPr lang="en-US" sz="1200" dirty="0">
              <a:latin typeface="メイリオ" panose="020B0604030504040204" pitchFamily="50" charset="-128"/>
              <a:ea typeface="メイリオ" panose="020B0604030504040204" pitchFamily="50" charset="-128"/>
            </a:endParaRPr>
          </a:p>
        </p:txBody>
      </p:sp>
      <p:sp>
        <p:nvSpPr>
          <p:cNvPr id="35" name="Shape 28"/>
          <p:cNvSpPr/>
          <p:nvPr/>
        </p:nvSpPr>
        <p:spPr>
          <a:xfrm>
            <a:off x="828903" y="3425481"/>
            <a:ext cx="10629900" cy="619049"/>
          </a:xfrm>
          <a:prstGeom prst="roundRect">
            <a:avLst>
              <a:gd name="adj" fmla="val 13635"/>
            </a:avLst>
          </a:prstGeom>
          <a:solidFill>
            <a:srgbClr val="F8F8F8"/>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6" name="Shape 29"/>
          <p:cNvSpPr/>
          <p:nvPr/>
        </p:nvSpPr>
        <p:spPr>
          <a:xfrm>
            <a:off x="800100" y="3402324"/>
            <a:ext cx="28346" cy="619049"/>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7" name="Text 30"/>
          <p:cNvSpPr txBox="1"/>
          <p:nvPr/>
        </p:nvSpPr>
        <p:spPr>
          <a:xfrm>
            <a:off x="942746" y="3478372"/>
            <a:ext cx="10451592" cy="419710"/>
          </a:xfrm>
          <a:prstGeom prst="rect">
            <a:avLst/>
          </a:prstGeom>
          <a:noFill/>
          <a:ln/>
        </p:spPr>
        <p:txBody>
          <a:bodyPr wrap="square" lIns="0" tIns="0" rIns="0" bIns="0" rtlCol="0" anchor="ctr"/>
          <a:lstStyle/>
          <a:p>
            <a:pPr marL="0" indent="0" algn="l">
              <a:buNone/>
            </a:pPr>
            <a:r>
              <a:rPr lang="en-US" sz="1100" i="1" dirty="0">
                <a:solidFill>
                  <a:srgbClr val="555555"/>
                </a:solidFill>
                <a:latin typeface="メイリオ" panose="020B0604030504040204" pitchFamily="50" charset="-128"/>
                <a:ea typeface="メイリオ" panose="020B0604030504040204" pitchFamily="50" charset="-128"/>
                <a:cs typeface="Noto Sans JP" pitchFamily="34" charset="-120"/>
              </a:rPr>
              <a:t>「静かで落ち着いたエリアで安心して使えそう」「交通アクセスが弱く利用が限定的になりそう」「運営方法が明確なら賛成に回る」「他の候補地と比較して検討したい」</a:t>
            </a:r>
            <a:endParaRPr lang="en-US" sz="1100" dirty="0">
              <a:latin typeface="メイリオ" panose="020B0604030504040204" pitchFamily="50" charset="-128"/>
              <a:ea typeface="メイリオ" panose="020B0604030504040204" pitchFamily="50" charset="-128"/>
            </a:endParaRPr>
          </a:p>
        </p:txBody>
      </p:sp>
      <p:sp>
        <p:nvSpPr>
          <p:cNvPr id="38" name="Shape 31"/>
          <p:cNvSpPr/>
          <p:nvPr/>
        </p:nvSpPr>
        <p:spPr>
          <a:xfrm>
            <a:off x="800100" y="4300776"/>
            <a:ext cx="10629900" cy="914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9" name="Text 32"/>
          <p:cNvSpPr txBox="1"/>
          <p:nvPr/>
        </p:nvSpPr>
        <p:spPr>
          <a:xfrm>
            <a:off x="800100" y="4043373"/>
            <a:ext cx="471830"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考察</a:t>
            </a:r>
            <a:endParaRPr lang="en-US" sz="1300" dirty="0">
              <a:latin typeface="メイリオ" panose="020B0604030504040204" pitchFamily="50" charset="-128"/>
              <a:ea typeface="メイリオ" panose="020B0604030504040204" pitchFamily="50" charset="-128"/>
            </a:endParaRPr>
          </a:p>
        </p:txBody>
      </p:sp>
      <p:sp>
        <p:nvSpPr>
          <p:cNvPr id="40" name="Text 33"/>
          <p:cNvSpPr txBox="1"/>
          <p:nvPr/>
        </p:nvSpPr>
        <p:spPr>
          <a:xfrm>
            <a:off x="800100" y="4514180"/>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1" name="Text 34"/>
          <p:cNvSpPr txBox="1"/>
          <p:nvPr/>
        </p:nvSpPr>
        <p:spPr>
          <a:xfrm>
            <a:off x="1028700" y="4514180"/>
            <a:ext cx="10515600"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65.4%を占める中立層の掘り起こしが茎崎運動公園の評価を大きく左右します。この層からは「詳細な計画が示されれば判断できる」「段階的に整備するなら検討の余地がある」といった意見が多く、情報開示と段階整備により支持に転じる可能性があります。</a:t>
            </a:r>
            <a:endParaRPr lang="en-US" sz="1200" dirty="0">
              <a:latin typeface="メイリオ" panose="020B0604030504040204" pitchFamily="50" charset="-128"/>
              <a:ea typeface="メイリオ" panose="020B0604030504040204" pitchFamily="50" charset="-128"/>
            </a:endParaRPr>
          </a:p>
        </p:txBody>
      </p:sp>
      <p:sp>
        <p:nvSpPr>
          <p:cNvPr id="42" name="Text 35"/>
          <p:cNvSpPr txBox="1"/>
          <p:nvPr/>
        </p:nvSpPr>
        <p:spPr>
          <a:xfrm>
            <a:off x="800100" y="5020476"/>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3" name="Text 36"/>
          <p:cNvSpPr txBox="1"/>
          <p:nvPr/>
        </p:nvSpPr>
        <p:spPr>
          <a:xfrm>
            <a:off x="1028700" y="5001426"/>
            <a:ext cx="10515600"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アクセスの悪さは最大の懸念事項ですが、「車での来場を前提とした設計」「十分な駐車スペース」「安全な導線確保」などの具体策を示すことで、この弱点を一部緩和できる可能性があります。特にファミリー層や初心者向けの「静かで安心できる環境」という強みを活かした差別化が期待できます。</a:t>
            </a:r>
            <a:endParaRPr lang="en-US" sz="1200" dirty="0">
              <a:latin typeface="メイリオ" panose="020B0604030504040204" pitchFamily="50" charset="-128"/>
              <a:ea typeface="メイリオ" panose="020B0604030504040204" pitchFamily="50" charset="-128"/>
            </a:endParaRPr>
          </a:p>
        </p:txBody>
      </p:sp>
      <p:sp>
        <p:nvSpPr>
          <p:cNvPr id="44" name="Text 37"/>
          <p:cNvSpPr txBox="1"/>
          <p:nvPr/>
        </p:nvSpPr>
        <p:spPr>
          <a:xfrm>
            <a:off x="800100" y="5512706"/>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5" name="Text 38"/>
          <p:cNvSpPr txBox="1"/>
          <p:nvPr/>
        </p:nvSpPr>
        <p:spPr>
          <a:xfrm>
            <a:off x="1028700" y="5493656"/>
            <a:ext cx="10449763"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需要が見込めるか」という懸念が複数見られます。これに対しては、利用予測データの提示や、定期的なイベント開催、周辺施設との連携プログラムなど、稼働率向上のための具体策を示すことが重要です。潜在的な利用者層の分析と、その層に訴求するコンテンツ提案が求められています。</a:t>
            </a:r>
            <a:endParaRPr lang="en-US" sz="1200" dirty="0">
              <a:latin typeface="メイリオ" panose="020B0604030504040204" pitchFamily="50" charset="-128"/>
              <a:ea typeface="メイリオ" panose="020B0604030504040204" pitchFamily="50" charset="-128"/>
            </a:endParaRPr>
          </a:p>
        </p:txBody>
      </p:sp>
      <p:sp>
        <p:nvSpPr>
          <p:cNvPr id="46" name="Text 39"/>
          <p:cNvSpPr txBox="1"/>
          <p:nvPr/>
        </p:nvSpPr>
        <p:spPr>
          <a:xfrm>
            <a:off x="800100" y="5976801"/>
            <a:ext cx="277063" cy="228600"/>
          </a:xfrm>
          <a:prstGeom prst="rect">
            <a:avLst/>
          </a:prstGeom>
          <a:noFill/>
          <a:ln/>
        </p:spPr>
        <p:txBody>
          <a:bodyPr wrap="square" lIns="0" tIns="0" rIns="0" bIns="0" rtlCol="0" anchor="ctr"/>
          <a:lstStyle/>
          <a:p>
            <a:pPr marL="0" indent="0" algn="l">
              <a:buNone/>
            </a:pPr>
            <a:r>
              <a:rPr lang="en-US" sz="1200" b="1" dirty="0">
                <a:solidFill>
                  <a:srgbClr val="2E75B5"/>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7" name="Text 40"/>
          <p:cNvSpPr txBox="1"/>
          <p:nvPr/>
        </p:nvSpPr>
        <p:spPr>
          <a:xfrm>
            <a:off x="1028700" y="5976801"/>
            <a:ext cx="10458907"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他の2候補地と比較して「静穏性」「広さ」「落ち着いた環境」が強みとなっています。これらの特性を活かした「初心者に優しい」「トレーニングに集中できる」「家族でのんびり楽しめる」といったポジショニングを明確にすることで、差別化された施設として支持を得られる可能性があります。</a:t>
            </a:r>
            <a:endParaRPr lang="en-US" sz="1200" dirty="0">
              <a:latin typeface="メイリオ" panose="020B0604030504040204" pitchFamily="50" charset="-128"/>
              <a:ea typeface="メイリオ" panose="020B0604030504040204" pitchFamily="50" charset="-128"/>
            </a:endParaRPr>
          </a:p>
        </p:txBody>
      </p:sp>
      <p:sp>
        <p:nvSpPr>
          <p:cNvPr id="48" name="Text 41"/>
          <p:cNvSpPr txBox="1"/>
          <p:nvPr/>
        </p:nvSpPr>
        <p:spPr>
          <a:xfrm>
            <a:off x="11374995" y="6483625"/>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16</a:t>
            </a:r>
            <a:endParaRPr lang="en-US" sz="1000" dirty="0">
              <a:latin typeface="メイリオ" panose="020B0604030504040204" pitchFamily="50" charset="-128"/>
              <a:ea typeface="メイリオ" panose="020B0604030504040204" pitchFamily="50" charset="-128"/>
            </a:endParaRPr>
          </a:p>
        </p:txBody>
      </p:sp>
      <p:sp>
        <p:nvSpPr>
          <p:cNvPr id="49" name="Shape 42"/>
          <p:cNvSpPr/>
          <p:nvPr/>
        </p:nvSpPr>
        <p:spPr>
          <a:xfrm>
            <a:off x="-15240" y="6728155"/>
            <a:ext cx="12191695" cy="114300"/>
          </a:xfrm>
          <a:prstGeom prst="rect">
            <a:avLst/>
          </a:prstGeom>
          <a:solidFill>
            <a:srgbClr val="0F2C5C"/>
          </a:solidFill>
          <a:ln/>
        </p:spPr>
        <p:txBody>
          <a:bodyPr/>
          <a:lstStyle/>
          <a:p>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66772"/>
            <a:ext cx="5791810"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茎崎運動公園 評価カテゴリー別詳細分析</a:t>
            </a:r>
            <a:endParaRPr lang="en-US" sz="2400" dirty="0">
              <a:latin typeface="メイリオ" panose="020B0604030504040204" pitchFamily="50" charset="-128"/>
              <a:ea typeface="メイリオ" panose="020B0604030504040204" pitchFamily="50" charset="-128"/>
            </a:endParaRPr>
          </a:p>
        </p:txBody>
      </p:sp>
      <p:pic>
        <p:nvPicPr>
          <p:cNvPr id="6" name="Image 0" descr="preencoded.png"/>
          <p:cNvPicPr>
            <a:picLocks noChangeAspect="1"/>
          </p:cNvPicPr>
          <p:nvPr/>
        </p:nvPicPr>
        <p:blipFill>
          <a:blip r:embed="rId3"/>
          <a:srcRect l="-461" r="-461"/>
          <a:stretch/>
        </p:blipFill>
        <p:spPr>
          <a:xfrm>
            <a:off x="571500" y="985647"/>
            <a:ext cx="237744" cy="209398"/>
          </a:xfrm>
          <a:prstGeom prst="rect">
            <a:avLst/>
          </a:prstGeom>
        </p:spPr>
      </p:pic>
      <p:sp>
        <p:nvSpPr>
          <p:cNvPr id="7" name="Text 4"/>
          <p:cNvSpPr txBox="1"/>
          <p:nvPr/>
        </p:nvSpPr>
        <p:spPr>
          <a:xfrm>
            <a:off x="852786" y="948040"/>
            <a:ext cx="3415284" cy="314554"/>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3つの評価グループの意見傾向分析</a:t>
            </a:r>
            <a:endParaRPr lang="en-US" sz="1600" dirty="0">
              <a:latin typeface="メイリオ" panose="020B0604030504040204" pitchFamily="50" charset="-128"/>
              <a:ea typeface="メイリオ" panose="020B0604030504040204" pitchFamily="50" charset="-128"/>
            </a:endParaRPr>
          </a:p>
        </p:txBody>
      </p:sp>
      <p:sp>
        <p:nvSpPr>
          <p:cNvPr id="8" name="Shape 5"/>
          <p:cNvSpPr/>
          <p:nvPr/>
        </p:nvSpPr>
        <p:spPr>
          <a:xfrm>
            <a:off x="571500" y="1266444"/>
            <a:ext cx="3562502" cy="3648837"/>
          </a:xfrm>
          <a:prstGeom prst="roundRect">
            <a:avLst>
              <a:gd name="adj" fmla="val 549"/>
            </a:avLst>
          </a:prstGeom>
          <a:solidFill>
            <a:srgbClr val="F0F8F0"/>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Shape 6"/>
          <p:cNvSpPr/>
          <p:nvPr/>
        </p:nvSpPr>
        <p:spPr>
          <a:xfrm>
            <a:off x="571500" y="1266444"/>
            <a:ext cx="47549" cy="3648837"/>
          </a:xfrm>
          <a:prstGeom prst="rect">
            <a:avLst/>
          </a:prstGeom>
          <a:solidFill>
            <a:srgbClr val="4CAF5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Shape 7"/>
          <p:cNvSpPr/>
          <p:nvPr/>
        </p:nvSpPr>
        <p:spPr>
          <a:xfrm>
            <a:off x="847649" y="1414577"/>
            <a:ext cx="381305" cy="381305"/>
          </a:xfrm>
          <a:prstGeom prst="ellipse">
            <a:avLst/>
          </a:prstGeom>
          <a:solidFill>
            <a:srgbClr val="4CAF50"/>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1" name="Image 1" descr="preencoded.png"/>
          <p:cNvPicPr>
            <a:picLocks noChangeAspect="1"/>
          </p:cNvPicPr>
          <p:nvPr/>
        </p:nvPicPr>
        <p:blipFill>
          <a:blip r:embed="rId4"/>
          <a:srcRect/>
          <a:stretch/>
        </p:blipFill>
        <p:spPr>
          <a:xfrm>
            <a:off x="961949" y="1528877"/>
            <a:ext cx="152705" cy="152705"/>
          </a:xfrm>
          <a:prstGeom prst="rect">
            <a:avLst/>
          </a:prstGeom>
        </p:spPr>
      </p:pic>
      <p:sp>
        <p:nvSpPr>
          <p:cNvPr id="12" name="Text 8"/>
          <p:cNvSpPr txBox="1"/>
          <p:nvPr/>
        </p:nvSpPr>
        <p:spPr>
          <a:xfrm>
            <a:off x="1343254" y="1343254"/>
            <a:ext cx="1286561"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適地だと思う</a:t>
            </a:r>
            <a:endParaRPr lang="en-US" sz="1500" dirty="0">
              <a:latin typeface="メイリオ" panose="020B0604030504040204" pitchFamily="50" charset="-128"/>
              <a:ea typeface="メイリオ" panose="020B0604030504040204" pitchFamily="50" charset="-128"/>
            </a:endParaRPr>
          </a:p>
        </p:txBody>
      </p:sp>
      <p:sp>
        <p:nvSpPr>
          <p:cNvPr id="13" name="Text 9"/>
          <p:cNvSpPr txBox="1"/>
          <p:nvPr/>
        </p:nvSpPr>
        <p:spPr>
          <a:xfrm>
            <a:off x="1343254" y="1638605"/>
            <a:ext cx="103418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16件（19.8%）</a:t>
            </a:r>
            <a:endParaRPr lang="en-US" sz="1000" dirty="0">
              <a:latin typeface="メイリオ" panose="020B0604030504040204" pitchFamily="50" charset="-128"/>
              <a:ea typeface="メイリオ" panose="020B0604030504040204" pitchFamily="50" charset="-128"/>
            </a:endParaRPr>
          </a:p>
        </p:txBody>
      </p:sp>
      <p:sp>
        <p:nvSpPr>
          <p:cNvPr id="14" name="Shape 10"/>
          <p:cNvSpPr/>
          <p:nvPr/>
        </p:nvSpPr>
        <p:spPr>
          <a:xfrm>
            <a:off x="847649" y="1981505"/>
            <a:ext cx="923544"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5" name="Image 2" descr="preencoded.png"/>
          <p:cNvPicPr>
            <a:picLocks noChangeAspect="1"/>
          </p:cNvPicPr>
          <p:nvPr/>
        </p:nvPicPr>
        <p:blipFill>
          <a:blip r:embed="rId5"/>
          <a:srcRect/>
          <a:stretch/>
        </p:blipFill>
        <p:spPr>
          <a:xfrm>
            <a:off x="972007" y="2066544"/>
            <a:ext cx="95098" cy="95098"/>
          </a:xfrm>
          <a:prstGeom prst="rect">
            <a:avLst/>
          </a:prstGeom>
        </p:spPr>
      </p:pic>
      <p:sp>
        <p:nvSpPr>
          <p:cNvPr id="16" name="Text 11"/>
          <p:cNvSpPr txBox="1"/>
          <p:nvPr/>
        </p:nvSpPr>
        <p:spPr>
          <a:xfrm>
            <a:off x="1095683" y="2048106"/>
            <a:ext cx="6675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静穏・広さ</a:t>
            </a:r>
            <a:endParaRPr lang="en-US" sz="900" dirty="0">
              <a:latin typeface="メイリオ" panose="020B0604030504040204" pitchFamily="50" charset="-128"/>
              <a:ea typeface="メイリオ" panose="020B0604030504040204" pitchFamily="50" charset="-128"/>
            </a:endParaRPr>
          </a:p>
        </p:txBody>
      </p:sp>
      <p:sp>
        <p:nvSpPr>
          <p:cNvPr id="17" name="Shape 12"/>
          <p:cNvSpPr/>
          <p:nvPr/>
        </p:nvSpPr>
        <p:spPr>
          <a:xfrm>
            <a:off x="1838858" y="1981505"/>
            <a:ext cx="1143000"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8" name="Image 3" descr="preencoded.png"/>
          <p:cNvPicPr>
            <a:picLocks noChangeAspect="1"/>
          </p:cNvPicPr>
          <p:nvPr/>
        </p:nvPicPr>
        <p:blipFill>
          <a:blip r:embed="rId6"/>
          <a:srcRect/>
          <a:stretch/>
        </p:blipFill>
        <p:spPr>
          <a:xfrm>
            <a:off x="1962302" y="2066544"/>
            <a:ext cx="95098" cy="95098"/>
          </a:xfrm>
          <a:prstGeom prst="rect">
            <a:avLst/>
          </a:prstGeom>
        </p:spPr>
      </p:pic>
      <p:sp>
        <p:nvSpPr>
          <p:cNvPr id="19" name="Text 13"/>
          <p:cNvSpPr txBox="1"/>
          <p:nvPr/>
        </p:nvSpPr>
        <p:spPr>
          <a:xfrm>
            <a:off x="2085978" y="2048106"/>
            <a:ext cx="886054"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駐車のしやすさ</a:t>
            </a:r>
            <a:endParaRPr lang="en-US" sz="900" dirty="0">
              <a:latin typeface="メイリオ" panose="020B0604030504040204" pitchFamily="50" charset="-128"/>
              <a:ea typeface="メイリオ" panose="020B0604030504040204" pitchFamily="50" charset="-128"/>
            </a:endParaRPr>
          </a:p>
        </p:txBody>
      </p:sp>
      <p:sp>
        <p:nvSpPr>
          <p:cNvPr id="20" name="Shape 14"/>
          <p:cNvSpPr/>
          <p:nvPr/>
        </p:nvSpPr>
        <p:spPr>
          <a:xfrm>
            <a:off x="847649" y="2324405"/>
            <a:ext cx="1228954" cy="267005"/>
          </a:xfrm>
          <a:prstGeom prst="roundRect">
            <a:avLst>
              <a:gd name="adj" fmla="val 195695"/>
            </a:avLst>
          </a:prstGeom>
          <a:solidFill>
            <a:srgbClr val="E8F5E9"/>
          </a:solidFill>
          <a:ln w="12700">
            <a:solidFill>
              <a:srgbClr val="A5D6A7"/>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1" name="Image 4" descr="preencoded.png"/>
          <p:cNvPicPr>
            <a:picLocks noChangeAspect="1"/>
          </p:cNvPicPr>
          <p:nvPr/>
        </p:nvPicPr>
        <p:blipFill>
          <a:blip r:embed="rId7"/>
          <a:srcRect t="-1587" b="-1587"/>
          <a:stretch/>
        </p:blipFill>
        <p:spPr>
          <a:xfrm>
            <a:off x="972007" y="2409444"/>
            <a:ext cx="57607" cy="95098"/>
          </a:xfrm>
          <a:prstGeom prst="rect">
            <a:avLst/>
          </a:prstGeom>
        </p:spPr>
      </p:pic>
      <p:sp>
        <p:nvSpPr>
          <p:cNvPr id="22" name="Text 15"/>
          <p:cNvSpPr txBox="1"/>
          <p:nvPr/>
        </p:nvSpPr>
        <p:spPr>
          <a:xfrm>
            <a:off x="1057278" y="2391006"/>
            <a:ext cx="1010412" cy="171907"/>
          </a:xfrm>
          <a:prstGeom prst="rect">
            <a:avLst/>
          </a:prstGeom>
          <a:noFill/>
          <a:ln/>
        </p:spPr>
        <p:txBody>
          <a:bodyPr wrap="square" lIns="0" tIns="0" rIns="0" bIns="0" rtlCol="0" anchor="ctr"/>
          <a:lstStyle/>
          <a:p>
            <a:pPr marL="0" indent="0" algn="l">
              <a:buNone/>
            </a:pPr>
            <a:r>
              <a:rPr lang="en-US" sz="900" dirty="0">
                <a:solidFill>
                  <a:srgbClr val="2E7D32"/>
                </a:solidFill>
                <a:latin typeface="メイリオ" panose="020B0604030504040204" pitchFamily="50" charset="-128"/>
                <a:ea typeface="メイリオ" panose="020B0604030504040204" pitchFamily="50" charset="-128"/>
                <a:cs typeface="Noto Sans JP" pitchFamily="34" charset="-120"/>
              </a:rPr>
              <a:t>家族・初心者向け</a:t>
            </a:r>
            <a:endParaRPr lang="en-US" sz="900" dirty="0">
              <a:latin typeface="メイリオ" panose="020B0604030504040204" pitchFamily="50" charset="-128"/>
              <a:ea typeface="メイリオ" panose="020B0604030504040204" pitchFamily="50" charset="-128"/>
            </a:endParaRPr>
          </a:p>
        </p:txBody>
      </p:sp>
      <p:sp>
        <p:nvSpPr>
          <p:cNvPr id="23" name="Text 16"/>
          <p:cNvSpPr txBox="1"/>
          <p:nvPr/>
        </p:nvSpPr>
        <p:spPr>
          <a:xfrm>
            <a:off x="847649" y="2581656"/>
            <a:ext cx="3033979" cy="1191463"/>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環境の落ち着きと広さを高く評価する声が中心。周辺が住宅地から離れているため騒音や迷惑リスクが低く、安心して利用できるとの期待が見られる。大型駐車場があり、郊外ならではのゆとりある空間で犬を遊ばせやすい点も支持理由に挙げられている。</a:t>
            </a:r>
            <a:endParaRPr lang="en-US" sz="1000" dirty="0">
              <a:latin typeface="メイリオ" panose="020B0604030504040204" pitchFamily="50" charset="-128"/>
              <a:ea typeface="メイリオ" panose="020B0604030504040204" pitchFamily="50" charset="-128"/>
            </a:endParaRPr>
          </a:p>
        </p:txBody>
      </p:sp>
      <p:sp>
        <p:nvSpPr>
          <p:cNvPr id="24" name="Shape 17"/>
          <p:cNvSpPr/>
          <p:nvPr/>
        </p:nvSpPr>
        <p:spPr>
          <a:xfrm>
            <a:off x="847649" y="3619424"/>
            <a:ext cx="3057754" cy="1028700"/>
          </a:xfrm>
          <a:prstGeom prst="roundRect">
            <a:avLst>
              <a:gd name="adj" fmla="val 4938"/>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5" name="Shape 18"/>
          <p:cNvSpPr/>
          <p:nvPr/>
        </p:nvSpPr>
        <p:spPr>
          <a:xfrm>
            <a:off x="847649" y="3619424"/>
            <a:ext cx="28346" cy="1028700"/>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6" name="Text 19"/>
          <p:cNvSpPr txBox="1"/>
          <p:nvPr/>
        </p:nvSpPr>
        <p:spPr>
          <a:xfrm>
            <a:off x="1019556" y="3733724"/>
            <a:ext cx="2833726" cy="790956"/>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「広くて落ち着いた雰囲気で安心して利用できる」「大型駐車場があり便利」「静かな環境で周りに迷惑をかけにくい」「初心者や家族連れでも気軽に利用できそう」</a:t>
            </a:r>
            <a:endParaRPr lang="en-US" sz="1000" dirty="0">
              <a:latin typeface="メイリオ" panose="020B0604030504040204" pitchFamily="50" charset="-128"/>
              <a:ea typeface="メイリオ" panose="020B0604030504040204" pitchFamily="50" charset="-128"/>
            </a:endParaRPr>
          </a:p>
        </p:txBody>
      </p:sp>
      <p:sp>
        <p:nvSpPr>
          <p:cNvPr id="27" name="Shape 20"/>
          <p:cNvSpPr/>
          <p:nvPr/>
        </p:nvSpPr>
        <p:spPr>
          <a:xfrm>
            <a:off x="4317797" y="1266444"/>
            <a:ext cx="3562502" cy="3648837"/>
          </a:xfrm>
          <a:prstGeom prst="roundRect">
            <a:avLst>
              <a:gd name="adj" fmla="val 549"/>
            </a:avLst>
          </a:prstGeom>
          <a:solidFill>
            <a:srgbClr val="F0F4FA"/>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28" name="Shape 21"/>
          <p:cNvSpPr/>
          <p:nvPr/>
        </p:nvSpPr>
        <p:spPr>
          <a:xfrm>
            <a:off x="4317797" y="1266444"/>
            <a:ext cx="47549" cy="3648837"/>
          </a:xfrm>
          <a:prstGeom prst="rect">
            <a:avLst/>
          </a:prstGeom>
          <a:solidFill>
            <a:srgbClr val="2196F3"/>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Shape 22"/>
          <p:cNvSpPr/>
          <p:nvPr/>
        </p:nvSpPr>
        <p:spPr>
          <a:xfrm>
            <a:off x="4593946" y="1414577"/>
            <a:ext cx="381305" cy="381305"/>
          </a:xfrm>
          <a:prstGeom prst="ellipse">
            <a:avLst/>
          </a:prstGeom>
          <a:solidFill>
            <a:srgbClr val="2196F3"/>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0" name="Image 5" descr="preencoded.png"/>
          <p:cNvPicPr>
            <a:picLocks noChangeAspect="1"/>
          </p:cNvPicPr>
          <p:nvPr/>
        </p:nvPicPr>
        <p:blipFill>
          <a:blip r:embed="rId8"/>
          <a:srcRect t="-180" b="-180"/>
          <a:stretch/>
        </p:blipFill>
        <p:spPr>
          <a:xfrm>
            <a:off x="4689043" y="1528877"/>
            <a:ext cx="190195" cy="152705"/>
          </a:xfrm>
          <a:prstGeom prst="rect">
            <a:avLst/>
          </a:prstGeom>
        </p:spPr>
      </p:pic>
      <p:sp>
        <p:nvSpPr>
          <p:cNvPr id="31" name="Text 23"/>
          <p:cNvSpPr txBox="1"/>
          <p:nvPr/>
        </p:nvSpPr>
        <p:spPr>
          <a:xfrm>
            <a:off x="5089550" y="1343254"/>
            <a:ext cx="1476756"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どちらでもない</a:t>
            </a:r>
            <a:endParaRPr lang="en-US" sz="1500" dirty="0">
              <a:latin typeface="メイリオ" panose="020B0604030504040204" pitchFamily="50" charset="-128"/>
              <a:ea typeface="メイリオ" panose="020B0604030504040204" pitchFamily="50" charset="-128"/>
            </a:endParaRPr>
          </a:p>
        </p:txBody>
      </p:sp>
      <p:sp>
        <p:nvSpPr>
          <p:cNvPr id="32" name="Text 24"/>
          <p:cNvSpPr txBox="1"/>
          <p:nvPr/>
        </p:nvSpPr>
        <p:spPr>
          <a:xfrm>
            <a:off x="5089550" y="1638605"/>
            <a:ext cx="103418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53件（65.4%）</a:t>
            </a:r>
            <a:endParaRPr lang="en-US" sz="1000" dirty="0">
              <a:latin typeface="メイリオ" panose="020B0604030504040204" pitchFamily="50" charset="-128"/>
              <a:ea typeface="メイリオ" panose="020B0604030504040204" pitchFamily="50" charset="-128"/>
            </a:endParaRPr>
          </a:p>
        </p:txBody>
      </p:sp>
      <p:sp>
        <p:nvSpPr>
          <p:cNvPr id="33" name="Shape 25"/>
          <p:cNvSpPr/>
          <p:nvPr/>
        </p:nvSpPr>
        <p:spPr>
          <a:xfrm>
            <a:off x="4593946" y="1981505"/>
            <a:ext cx="809244"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4" name="Image 6" descr="preencoded.png"/>
          <p:cNvPicPr>
            <a:picLocks noChangeAspect="1"/>
          </p:cNvPicPr>
          <p:nvPr/>
        </p:nvPicPr>
        <p:blipFill>
          <a:blip r:embed="rId9"/>
          <a:srcRect/>
          <a:stretch/>
        </p:blipFill>
        <p:spPr>
          <a:xfrm>
            <a:off x="4718304" y="2066544"/>
            <a:ext cx="95098" cy="95098"/>
          </a:xfrm>
          <a:prstGeom prst="rect">
            <a:avLst/>
          </a:prstGeom>
        </p:spPr>
      </p:pic>
      <p:sp>
        <p:nvSpPr>
          <p:cNvPr id="35" name="Text 26"/>
          <p:cNvSpPr txBox="1"/>
          <p:nvPr/>
        </p:nvSpPr>
        <p:spPr>
          <a:xfrm>
            <a:off x="4837217" y="2033817"/>
            <a:ext cx="5532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情報不足</a:t>
            </a:r>
            <a:endParaRPr lang="en-US" sz="900" dirty="0">
              <a:latin typeface="メイリオ" panose="020B0604030504040204" pitchFamily="50" charset="-128"/>
              <a:ea typeface="メイリオ" panose="020B0604030504040204" pitchFamily="50" charset="-128"/>
            </a:endParaRPr>
          </a:p>
        </p:txBody>
      </p:sp>
      <p:sp>
        <p:nvSpPr>
          <p:cNvPr id="36" name="Shape 27"/>
          <p:cNvSpPr/>
          <p:nvPr/>
        </p:nvSpPr>
        <p:spPr>
          <a:xfrm>
            <a:off x="5470855" y="1981505"/>
            <a:ext cx="1371600"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7" name="Image 7" descr="preencoded.png"/>
          <p:cNvPicPr>
            <a:picLocks noChangeAspect="1"/>
          </p:cNvPicPr>
          <p:nvPr/>
        </p:nvPicPr>
        <p:blipFill>
          <a:blip r:embed="rId10"/>
          <a:srcRect/>
          <a:stretch/>
        </p:blipFill>
        <p:spPr>
          <a:xfrm>
            <a:off x="5594299" y="2066544"/>
            <a:ext cx="95098" cy="95098"/>
          </a:xfrm>
          <a:prstGeom prst="rect">
            <a:avLst/>
          </a:prstGeom>
        </p:spPr>
      </p:pic>
      <p:sp>
        <p:nvSpPr>
          <p:cNvPr id="38" name="Text 28"/>
          <p:cNvSpPr txBox="1"/>
          <p:nvPr/>
        </p:nvSpPr>
        <p:spPr>
          <a:xfrm>
            <a:off x="5713212" y="2033817"/>
            <a:ext cx="1114654"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アクセス・駐車計画</a:t>
            </a:r>
            <a:endParaRPr lang="en-US" sz="900" dirty="0">
              <a:latin typeface="メイリオ" panose="020B0604030504040204" pitchFamily="50" charset="-128"/>
              <a:ea typeface="メイリオ" panose="020B0604030504040204" pitchFamily="50" charset="-128"/>
            </a:endParaRPr>
          </a:p>
        </p:txBody>
      </p:sp>
      <p:sp>
        <p:nvSpPr>
          <p:cNvPr id="39" name="Shape 29"/>
          <p:cNvSpPr/>
          <p:nvPr/>
        </p:nvSpPr>
        <p:spPr>
          <a:xfrm>
            <a:off x="4593946" y="2324405"/>
            <a:ext cx="1410005"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0" name="Image 8" descr="preencoded.png"/>
          <p:cNvPicPr>
            <a:picLocks noChangeAspect="1"/>
          </p:cNvPicPr>
          <p:nvPr/>
        </p:nvPicPr>
        <p:blipFill>
          <a:blip r:embed="rId11"/>
          <a:srcRect l="-1923" r="-1923"/>
          <a:stretch/>
        </p:blipFill>
        <p:spPr>
          <a:xfrm>
            <a:off x="4718304" y="2409444"/>
            <a:ext cx="123444" cy="95098"/>
          </a:xfrm>
          <a:prstGeom prst="rect">
            <a:avLst/>
          </a:prstGeom>
        </p:spPr>
      </p:pic>
      <p:sp>
        <p:nvSpPr>
          <p:cNvPr id="41" name="Text 30"/>
          <p:cNvSpPr txBox="1"/>
          <p:nvPr/>
        </p:nvSpPr>
        <p:spPr>
          <a:xfrm>
            <a:off x="4865563" y="2376717"/>
            <a:ext cx="11247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運営・管理の明確化</a:t>
            </a:r>
            <a:endParaRPr lang="en-US" sz="900" dirty="0">
              <a:latin typeface="メイリオ" panose="020B0604030504040204" pitchFamily="50" charset="-128"/>
              <a:ea typeface="メイリオ" panose="020B0604030504040204" pitchFamily="50" charset="-128"/>
            </a:endParaRPr>
          </a:p>
        </p:txBody>
      </p:sp>
      <p:sp>
        <p:nvSpPr>
          <p:cNvPr id="42" name="Shape 31"/>
          <p:cNvSpPr/>
          <p:nvPr/>
        </p:nvSpPr>
        <p:spPr>
          <a:xfrm>
            <a:off x="6070702" y="2324405"/>
            <a:ext cx="819302" cy="267005"/>
          </a:xfrm>
          <a:prstGeom prst="roundRect">
            <a:avLst>
              <a:gd name="adj" fmla="val 195695"/>
            </a:avLst>
          </a:prstGeom>
          <a:solidFill>
            <a:srgbClr val="E3F2FD"/>
          </a:solidFill>
          <a:ln w="12700">
            <a:solidFill>
              <a:srgbClr val="90CAF9"/>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3" name="Image 9" descr="preencoded.png"/>
          <p:cNvPicPr>
            <a:picLocks noChangeAspect="1"/>
          </p:cNvPicPr>
          <p:nvPr/>
        </p:nvPicPr>
        <p:blipFill>
          <a:blip r:embed="rId12"/>
          <a:srcRect t="-870" b="-870"/>
          <a:stretch/>
        </p:blipFill>
        <p:spPr>
          <a:xfrm>
            <a:off x="6194146" y="2409444"/>
            <a:ext cx="105156" cy="95098"/>
          </a:xfrm>
          <a:prstGeom prst="rect">
            <a:avLst/>
          </a:prstGeom>
        </p:spPr>
      </p:pic>
      <p:sp>
        <p:nvSpPr>
          <p:cNvPr id="44" name="Text 32"/>
          <p:cNvSpPr txBox="1"/>
          <p:nvPr/>
        </p:nvSpPr>
        <p:spPr>
          <a:xfrm>
            <a:off x="6323117" y="2376717"/>
            <a:ext cx="553212" cy="171907"/>
          </a:xfrm>
          <a:prstGeom prst="rect">
            <a:avLst/>
          </a:prstGeom>
          <a:noFill/>
          <a:ln/>
        </p:spPr>
        <p:txBody>
          <a:bodyPr wrap="square" lIns="0" tIns="0" rIns="0" bIns="0" rtlCol="0" anchor="ctr"/>
          <a:lstStyle/>
          <a:p>
            <a:pPr marL="0" indent="0" algn="l">
              <a:buNone/>
            </a:pPr>
            <a:r>
              <a:rPr lang="en-US" sz="900" dirty="0">
                <a:solidFill>
                  <a:srgbClr val="1565C0"/>
                </a:solidFill>
                <a:latin typeface="メイリオ" panose="020B0604030504040204" pitchFamily="50" charset="-128"/>
                <a:ea typeface="メイリオ" panose="020B0604030504040204" pitchFamily="50" charset="-128"/>
                <a:cs typeface="Noto Sans JP" pitchFamily="34" charset="-120"/>
              </a:rPr>
              <a:t>段階整備</a:t>
            </a:r>
            <a:endParaRPr lang="en-US" sz="900" dirty="0">
              <a:latin typeface="メイリオ" panose="020B0604030504040204" pitchFamily="50" charset="-128"/>
              <a:ea typeface="メイリオ" panose="020B0604030504040204" pitchFamily="50" charset="-128"/>
            </a:endParaRPr>
          </a:p>
        </p:txBody>
      </p:sp>
      <p:sp>
        <p:nvSpPr>
          <p:cNvPr id="45" name="Text 33"/>
          <p:cNvSpPr txBox="1"/>
          <p:nvPr/>
        </p:nvSpPr>
        <p:spPr>
          <a:xfrm>
            <a:off x="4593946" y="2581656"/>
            <a:ext cx="3158338" cy="1191463"/>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中立層が最多（65.4%）を占め、判断材料の不足を指摘する声が多い。特にアクセス計画や運営方法、利用時間などの詳細情報が求められている。段階的な整備や試験運用への関心も高く、実績を見てから判断したいという慎重な姿勢が顕著である。</a:t>
            </a:r>
            <a:endParaRPr lang="en-US" sz="1000" dirty="0">
              <a:latin typeface="メイリオ" panose="020B0604030504040204" pitchFamily="50" charset="-128"/>
              <a:ea typeface="メイリオ" panose="020B0604030504040204" pitchFamily="50" charset="-128"/>
            </a:endParaRPr>
          </a:p>
        </p:txBody>
      </p:sp>
      <p:sp>
        <p:nvSpPr>
          <p:cNvPr id="46" name="Shape 34"/>
          <p:cNvSpPr/>
          <p:nvPr/>
        </p:nvSpPr>
        <p:spPr>
          <a:xfrm>
            <a:off x="4593946" y="3628720"/>
            <a:ext cx="3057754" cy="1228954"/>
          </a:xfrm>
          <a:prstGeom prst="roundRect">
            <a:avLst>
              <a:gd name="adj" fmla="val 3461"/>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7" name="Shape 35"/>
          <p:cNvSpPr/>
          <p:nvPr/>
        </p:nvSpPr>
        <p:spPr>
          <a:xfrm>
            <a:off x="4593946" y="3628720"/>
            <a:ext cx="28346" cy="122895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8" name="Text 36"/>
          <p:cNvSpPr txBox="1"/>
          <p:nvPr/>
        </p:nvSpPr>
        <p:spPr>
          <a:xfrm>
            <a:off x="4765853" y="3743020"/>
            <a:ext cx="2833726" cy="991210"/>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「運営とアクセス計画が明確なら賛成」「場所は悪くないが交通手段の確保が課題」「詳細がわからないので判断できない」「一定期間の試験運用後に評価すべき」「市の端で利用者が確保できるか疑問」</a:t>
            </a:r>
            <a:endParaRPr lang="en-US" sz="1000" dirty="0">
              <a:latin typeface="メイリオ" panose="020B0604030504040204" pitchFamily="50" charset="-128"/>
              <a:ea typeface="メイリオ" panose="020B0604030504040204" pitchFamily="50" charset="-128"/>
            </a:endParaRPr>
          </a:p>
        </p:txBody>
      </p:sp>
      <p:sp>
        <p:nvSpPr>
          <p:cNvPr id="49" name="Shape 37"/>
          <p:cNvSpPr/>
          <p:nvPr/>
        </p:nvSpPr>
        <p:spPr>
          <a:xfrm>
            <a:off x="8064094" y="1266444"/>
            <a:ext cx="3562502" cy="3648837"/>
          </a:xfrm>
          <a:prstGeom prst="roundRect">
            <a:avLst>
              <a:gd name="adj" fmla="val 549"/>
            </a:avLst>
          </a:prstGeom>
          <a:solidFill>
            <a:srgbClr val="FFF0F0"/>
          </a:solidFill>
          <a:ln/>
          <a:effectLst>
            <a:outerShdw blurRad="762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50" name="Shape 38"/>
          <p:cNvSpPr/>
          <p:nvPr/>
        </p:nvSpPr>
        <p:spPr>
          <a:xfrm>
            <a:off x="8064094" y="1266444"/>
            <a:ext cx="47549" cy="3648837"/>
          </a:xfrm>
          <a:prstGeom prst="rect">
            <a:avLst/>
          </a:prstGeom>
          <a:solidFill>
            <a:srgbClr val="F44336"/>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1" name="Shape 39"/>
          <p:cNvSpPr/>
          <p:nvPr/>
        </p:nvSpPr>
        <p:spPr>
          <a:xfrm>
            <a:off x="8340242" y="1414577"/>
            <a:ext cx="381305" cy="381305"/>
          </a:xfrm>
          <a:prstGeom prst="ellipse">
            <a:avLst/>
          </a:prstGeom>
          <a:solidFill>
            <a:srgbClr val="F44336"/>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52" name="Image 10" descr="preencoded.png"/>
          <p:cNvPicPr>
            <a:picLocks noChangeAspect="1"/>
          </p:cNvPicPr>
          <p:nvPr/>
        </p:nvPicPr>
        <p:blipFill>
          <a:blip r:embed="rId13"/>
          <a:srcRect/>
          <a:stretch/>
        </p:blipFill>
        <p:spPr>
          <a:xfrm>
            <a:off x="8454542" y="1528877"/>
            <a:ext cx="152705" cy="152705"/>
          </a:xfrm>
          <a:prstGeom prst="rect">
            <a:avLst/>
          </a:prstGeom>
        </p:spPr>
      </p:pic>
      <p:sp>
        <p:nvSpPr>
          <p:cNvPr id="53" name="Text 40"/>
          <p:cNvSpPr txBox="1"/>
          <p:nvPr/>
        </p:nvSpPr>
        <p:spPr>
          <a:xfrm>
            <a:off x="8835847" y="1343254"/>
            <a:ext cx="1858061" cy="277063"/>
          </a:xfrm>
          <a:prstGeom prst="rect">
            <a:avLst/>
          </a:prstGeom>
          <a:noFill/>
          <a:ln/>
        </p:spPr>
        <p:txBody>
          <a:bodyPr wrap="square" lIns="0" tIns="0" rIns="0" bIns="0" rtlCol="0" anchor="ctr"/>
          <a:lstStyle/>
          <a:p>
            <a:pPr marL="0" indent="0" algn="l">
              <a:buNone/>
            </a:pPr>
            <a:r>
              <a:rPr lang="en-US" sz="1500" b="1" dirty="0">
                <a:solidFill>
                  <a:srgbClr val="000000"/>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500" dirty="0">
              <a:latin typeface="メイリオ" panose="020B0604030504040204" pitchFamily="50" charset="-128"/>
              <a:ea typeface="メイリオ" panose="020B0604030504040204" pitchFamily="50" charset="-128"/>
            </a:endParaRPr>
          </a:p>
        </p:txBody>
      </p:sp>
      <p:sp>
        <p:nvSpPr>
          <p:cNvPr id="54" name="Text 41"/>
          <p:cNvSpPr txBox="1"/>
          <p:nvPr/>
        </p:nvSpPr>
        <p:spPr>
          <a:xfrm>
            <a:off x="8835847" y="1638605"/>
            <a:ext cx="1034186" cy="191110"/>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12件（14.8%）</a:t>
            </a:r>
            <a:endParaRPr lang="en-US" sz="1000" dirty="0">
              <a:latin typeface="メイリオ" panose="020B0604030504040204" pitchFamily="50" charset="-128"/>
              <a:ea typeface="メイリオ" panose="020B0604030504040204" pitchFamily="50" charset="-128"/>
            </a:endParaRPr>
          </a:p>
        </p:txBody>
      </p:sp>
      <p:sp>
        <p:nvSpPr>
          <p:cNvPr id="55" name="Shape 42"/>
          <p:cNvSpPr/>
          <p:nvPr/>
        </p:nvSpPr>
        <p:spPr>
          <a:xfrm>
            <a:off x="8340242" y="1981505"/>
            <a:ext cx="1028700"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56" name="Image 11" descr="preencoded.png"/>
          <p:cNvPicPr>
            <a:picLocks noChangeAspect="1"/>
          </p:cNvPicPr>
          <p:nvPr/>
        </p:nvPicPr>
        <p:blipFill>
          <a:blip r:embed="rId14"/>
          <a:srcRect/>
          <a:stretch/>
        </p:blipFill>
        <p:spPr>
          <a:xfrm>
            <a:off x="8464601" y="2066544"/>
            <a:ext cx="95098" cy="95098"/>
          </a:xfrm>
          <a:prstGeom prst="rect">
            <a:avLst/>
          </a:prstGeom>
        </p:spPr>
      </p:pic>
      <p:sp>
        <p:nvSpPr>
          <p:cNvPr id="57" name="Text 43"/>
          <p:cNvSpPr txBox="1"/>
          <p:nvPr/>
        </p:nvSpPr>
        <p:spPr>
          <a:xfrm>
            <a:off x="8588276" y="2033817"/>
            <a:ext cx="771754"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アクセス不便</a:t>
            </a:r>
            <a:endParaRPr lang="en-US" sz="900" dirty="0">
              <a:latin typeface="メイリオ" panose="020B0604030504040204" pitchFamily="50" charset="-128"/>
              <a:ea typeface="メイリオ" panose="020B0604030504040204" pitchFamily="50" charset="-128"/>
            </a:endParaRPr>
          </a:p>
        </p:txBody>
      </p:sp>
      <p:sp>
        <p:nvSpPr>
          <p:cNvPr id="58" name="Shape 44"/>
          <p:cNvSpPr/>
          <p:nvPr/>
        </p:nvSpPr>
        <p:spPr>
          <a:xfrm>
            <a:off x="9440266" y="1981505"/>
            <a:ext cx="1152144"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59" name="Image 12" descr="preencoded.png"/>
          <p:cNvPicPr>
            <a:picLocks noChangeAspect="1"/>
          </p:cNvPicPr>
          <p:nvPr/>
        </p:nvPicPr>
        <p:blipFill>
          <a:blip r:embed="rId15"/>
          <a:srcRect/>
          <a:stretch/>
        </p:blipFill>
        <p:spPr>
          <a:xfrm>
            <a:off x="9563710" y="2066544"/>
            <a:ext cx="95098" cy="95098"/>
          </a:xfrm>
          <a:prstGeom prst="rect">
            <a:avLst/>
          </a:prstGeom>
        </p:spPr>
      </p:pic>
      <p:sp>
        <p:nvSpPr>
          <p:cNvPr id="60" name="Text 45"/>
          <p:cNvSpPr txBox="1"/>
          <p:nvPr/>
        </p:nvSpPr>
        <p:spPr>
          <a:xfrm>
            <a:off x="9687385" y="2033817"/>
            <a:ext cx="896112"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利用需要の懸念</a:t>
            </a:r>
            <a:endParaRPr lang="en-US" sz="900" dirty="0">
              <a:latin typeface="メイリオ" panose="020B0604030504040204" pitchFamily="50" charset="-128"/>
              <a:ea typeface="メイリオ" panose="020B0604030504040204" pitchFamily="50" charset="-128"/>
            </a:endParaRPr>
          </a:p>
        </p:txBody>
      </p:sp>
      <p:sp>
        <p:nvSpPr>
          <p:cNvPr id="61" name="Shape 46"/>
          <p:cNvSpPr/>
          <p:nvPr/>
        </p:nvSpPr>
        <p:spPr>
          <a:xfrm>
            <a:off x="8340242" y="2324405"/>
            <a:ext cx="923544" cy="267005"/>
          </a:xfrm>
          <a:prstGeom prst="roundRect">
            <a:avLst>
              <a:gd name="adj" fmla="val 195695"/>
            </a:avLst>
          </a:prstGeom>
          <a:solidFill>
            <a:srgbClr val="FFEBEE"/>
          </a:solidFill>
          <a:ln w="12700">
            <a:solidFill>
              <a:srgbClr val="EF9A9A"/>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62" name="Image 13" descr="preencoded.png"/>
          <p:cNvPicPr>
            <a:picLocks noChangeAspect="1"/>
          </p:cNvPicPr>
          <p:nvPr/>
        </p:nvPicPr>
        <p:blipFill>
          <a:blip r:embed="rId16"/>
          <a:srcRect/>
          <a:stretch/>
        </p:blipFill>
        <p:spPr>
          <a:xfrm>
            <a:off x="8464601" y="2409444"/>
            <a:ext cx="95098" cy="95098"/>
          </a:xfrm>
          <a:prstGeom prst="rect">
            <a:avLst/>
          </a:prstGeom>
        </p:spPr>
      </p:pic>
      <p:sp>
        <p:nvSpPr>
          <p:cNvPr id="63" name="Text 47"/>
          <p:cNvSpPr txBox="1"/>
          <p:nvPr/>
        </p:nvSpPr>
        <p:spPr>
          <a:xfrm>
            <a:off x="8588276" y="2376717"/>
            <a:ext cx="667512" cy="171907"/>
          </a:xfrm>
          <a:prstGeom prst="rect">
            <a:avLst/>
          </a:prstGeom>
          <a:noFill/>
          <a:ln/>
        </p:spPr>
        <p:txBody>
          <a:bodyPr wrap="square" lIns="0" tIns="0" rIns="0" bIns="0" rtlCol="0" anchor="ctr"/>
          <a:lstStyle/>
          <a:p>
            <a:pPr marL="0" indent="0" algn="l">
              <a:buNone/>
            </a:pPr>
            <a:r>
              <a:rPr lang="en-US" sz="900" dirty="0">
                <a:solidFill>
                  <a:srgbClr val="C62828"/>
                </a:solidFill>
                <a:latin typeface="メイリオ" panose="020B0604030504040204" pitchFamily="50" charset="-128"/>
                <a:ea typeface="メイリオ" panose="020B0604030504040204" pitchFamily="50" charset="-128"/>
                <a:cs typeface="Noto Sans JP" pitchFamily="34" charset="-120"/>
              </a:rPr>
              <a:t>安全・騒音</a:t>
            </a:r>
            <a:endParaRPr lang="en-US" sz="900" dirty="0">
              <a:latin typeface="メイリオ" panose="020B0604030504040204" pitchFamily="50" charset="-128"/>
              <a:ea typeface="メイリオ" panose="020B0604030504040204" pitchFamily="50" charset="-128"/>
            </a:endParaRPr>
          </a:p>
        </p:txBody>
      </p:sp>
      <p:sp>
        <p:nvSpPr>
          <p:cNvPr id="64" name="Text 48"/>
          <p:cNvSpPr txBox="1"/>
          <p:nvPr/>
        </p:nvSpPr>
        <p:spPr>
          <a:xfrm>
            <a:off x="8340242" y="2581656"/>
            <a:ext cx="3033979" cy="9912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市の南端に位置し公共交通機関でのアクセスが限定的な点を問題視する意見が最多。車所有者以外の利用が困難で、特に若年層や高齢者が利用しにくいという指摘が目立つ。利用者数確保の難しさや施設維持コストに対する懸念も見られる。</a:t>
            </a:r>
            <a:endParaRPr lang="en-US" sz="1000" dirty="0">
              <a:latin typeface="メイリオ" panose="020B0604030504040204" pitchFamily="50" charset="-128"/>
              <a:ea typeface="メイリオ" panose="020B0604030504040204" pitchFamily="50" charset="-128"/>
            </a:endParaRPr>
          </a:p>
        </p:txBody>
      </p:sp>
      <p:sp>
        <p:nvSpPr>
          <p:cNvPr id="65" name="Shape 49"/>
          <p:cNvSpPr/>
          <p:nvPr/>
        </p:nvSpPr>
        <p:spPr>
          <a:xfrm>
            <a:off x="8340242" y="3628720"/>
            <a:ext cx="3057754" cy="1228954"/>
          </a:xfrm>
          <a:prstGeom prst="roundRect">
            <a:avLst>
              <a:gd name="adj" fmla="val 3461"/>
            </a:avLst>
          </a:prstGeom>
          <a:solidFill>
            <a:srgbClr val="FFFFFF">
              <a:alpha val="6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6" name="Shape 50"/>
          <p:cNvSpPr/>
          <p:nvPr/>
        </p:nvSpPr>
        <p:spPr>
          <a:xfrm>
            <a:off x="8340242" y="3628720"/>
            <a:ext cx="28346" cy="1228954"/>
          </a:xfrm>
          <a:prstGeom prst="rect">
            <a:avLst/>
          </a:prstGeom>
          <a:solidFill>
            <a:srgbClr val="DDDDD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7" name="Text 51"/>
          <p:cNvSpPr txBox="1"/>
          <p:nvPr/>
        </p:nvSpPr>
        <p:spPr>
          <a:xfrm>
            <a:off x="8512150" y="3743020"/>
            <a:ext cx="2833726" cy="991210"/>
          </a:xfrm>
          <a:prstGeom prst="rect">
            <a:avLst/>
          </a:prstGeom>
          <a:noFill/>
          <a:ln/>
        </p:spPr>
        <p:txBody>
          <a:bodyPr wrap="square" lIns="0" tIns="0" rIns="0" bIns="0" rtlCol="0" anchor="ctr"/>
          <a:lstStyle/>
          <a:p>
            <a:pPr marL="0" indent="0" algn="l">
              <a:buNone/>
            </a:pPr>
            <a:r>
              <a:rPr lang="en-US" sz="1000" i="1" dirty="0">
                <a:solidFill>
                  <a:srgbClr val="444444"/>
                </a:solidFill>
                <a:latin typeface="メイリオ" panose="020B0604030504040204" pitchFamily="50" charset="-128"/>
                <a:ea typeface="メイリオ" panose="020B0604030504040204" pitchFamily="50" charset="-128"/>
                <a:cs typeface="Noto Sans JP" pitchFamily="34" charset="-120"/>
              </a:rPr>
              <a:t>「車がないと行きづらく利用が広がらない」「市の端すぎて日常的な利用は見込めない」「維持管理コストに見合う利用者が集まるか疑問」「アクセス道路が狭く、交通量増加で危険が増す」</a:t>
            </a:r>
            <a:endParaRPr lang="en-US" sz="1000" dirty="0">
              <a:latin typeface="メイリオ" panose="020B0604030504040204" pitchFamily="50" charset="-128"/>
              <a:ea typeface="メイリオ" panose="020B0604030504040204" pitchFamily="50" charset="-128"/>
            </a:endParaRPr>
          </a:p>
        </p:txBody>
      </p:sp>
      <p:pic>
        <p:nvPicPr>
          <p:cNvPr id="68" name="Image 14" descr="preencoded.png"/>
          <p:cNvPicPr>
            <a:picLocks noChangeAspect="1"/>
          </p:cNvPicPr>
          <p:nvPr/>
        </p:nvPicPr>
        <p:blipFill>
          <a:blip r:embed="rId17"/>
          <a:srcRect l="-1528" r="-1528"/>
          <a:stretch/>
        </p:blipFill>
        <p:spPr>
          <a:xfrm>
            <a:off x="571500" y="4986604"/>
            <a:ext cx="161849" cy="209398"/>
          </a:xfrm>
          <a:prstGeom prst="rect">
            <a:avLst/>
          </a:prstGeom>
        </p:spPr>
      </p:pic>
      <p:sp>
        <p:nvSpPr>
          <p:cNvPr id="69" name="Text 52"/>
          <p:cNvSpPr txBox="1"/>
          <p:nvPr/>
        </p:nvSpPr>
        <p:spPr>
          <a:xfrm>
            <a:off x="733349" y="4933569"/>
            <a:ext cx="1215238" cy="314554"/>
          </a:xfrm>
          <a:prstGeom prst="rect">
            <a:avLst/>
          </a:prstGeom>
          <a:noFill/>
          <a:ln/>
        </p:spPr>
        <p:txBody>
          <a:bodyPr wrap="square" lIns="0" tIns="0" rIns="0" bIns="0" rtlCol="0" anchor="ctr"/>
          <a:lstStyle/>
          <a:p>
            <a:pPr marL="0" indent="0" algn="l">
              <a:buNone/>
            </a:pPr>
            <a:r>
              <a:rPr lang="en-US" sz="1600" b="1" dirty="0" err="1">
                <a:solidFill>
                  <a:srgbClr val="0F2C5C"/>
                </a:solidFill>
                <a:latin typeface="メイリオ" panose="020B0604030504040204" pitchFamily="50" charset="-128"/>
                <a:ea typeface="メイリオ" panose="020B0604030504040204" pitchFamily="50" charset="-128"/>
                <a:cs typeface="Noto Sans JP" pitchFamily="34" charset="-120"/>
              </a:rPr>
              <a:t>提言</a:t>
            </a:r>
            <a:endParaRPr lang="en-US" sz="1600" dirty="0">
              <a:latin typeface="メイリオ" panose="020B0604030504040204" pitchFamily="50" charset="-128"/>
              <a:ea typeface="メイリオ" panose="020B0604030504040204" pitchFamily="50" charset="-128"/>
            </a:endParaRPr>
          </a:p>
        </p:txBody>
      </p:sp>
      <p:sp>
        <p:nvSpPr>
          <p:cNvPr id="70" name="Shape 53"/>
          <p:cNvSpPr/>
          <p:nvPr/>
        </p:nvSpPr>
        <p:spPr>
          <a:xfrm>
            <a:off x="571500" y="5257571"/>
            <a:ext cx="11048695" cy="1429513"/>
          </a:xfrm>
          <a:prstGeom prst="roundRect">
            <a:avLst>
              <a:gd name="adj" fmla="val 1775"/>
            </a:avLst>
          </a:prstGeom>
          <a:solidFill>
            <a:srgbClr val="FFF9C4"/>
          </a:solidFill>
          <a:ln/>
          <a:effectLst>
            <a:outerShdw blurRad="63500" dist="254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Shape 54"/>
          <p:cNvSpPr/>
          <p:nvPr/>
        </p:nvSpPr>
        <p:spPr>
          <a:xfrm>
            <a:off x="571500" y="5257571"/>
            <a:ext cx="47549" cy="1429513"/>
          </a:xfrm>
          <a:prstGeom prst="rect">
            <a:avLst/>
          </a:prstGeom>
          <a:solidFill>
            <a:srgbClr val="FBC02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2" name="Text 55"/>
          <p:cNvSpPr txBox="1"/>
          <p:nvPr/>
        </p:nvSpPr>
        <p:spPr>
          <a:xfrm>
            <a:off x="847649" y="5277002"/>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情報開示の強化と段階整備：中立層が65.4%と圧倒的多数を占めており、その多くが情報不足を理由に判断を保留している。詳細な計画情報を開示するとともに、小規模な実証実験（PoC）から始めて段階的に整備し、市民の反応を見ながら本格整備に移行する柔軟なアプローチを検討する。</a:t>
            </a:r>
            <a:endParaRPr lang="en-US" sz="1200" dirty="0">
              <a:latin typeface="メイリオ" panose="020B0604030504040204" pitchFamily="50" charset="-128"/>
              <a:ea typeface="メイリオ" panose="020B0604030504040204" pitchFamily="50" charset="-128"/>
            </a:endParaRPr>
          </a:p>
        </p:txBody>
      </p:sp>
      <p:sp>
        <p:nvSpPr>
          <p:cNvPr id="73" name="Text 56"/>
          <p:cNvSpPr txBox="1"/>
          <p:nvPr/>
        </p:nvSpPr>
        <p:spPr>
          <a:xfrm>
            <a:off x="847649" y="5734202"/>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アクセス改善と駐車計画の具体化：最大の懸念点であるアクセス性の課題に対応するため、シャトルバスの運行や周辺道路の整備、十分な駐車スペースと安全な動線設計を明確化する。また、カーシェアや相乗りの促進など、車を持たない市民も利用しやすい工夫を盛り込む。</a:t>
            </a:r>
            <a:endParaRPr lang="en-US" sz="1200" dirty="0">
              <a:latin typeface="メイリオ" panose="020B0604030504040204" pitchFamily="50" charset="-128"/>
              <a:ea typeface="メイリオ" panose="020B0604030504040204" pitchFamily="50" charset="-128"/>
            </a:endParaRPr>
          </a:p>
        </p:txBody>
      </p:sp>
      <p:sp>
        <p:nvSpPr>
          <p:cNvPr id="74" name="Text 57"/>
          <p:cNvSpPr txBox="1"/>
          <p:nvPr/>
        </p:nvSpPr>
        <p:spPr>
          <a:xfrm>
            <a:off x="847649" y="6219977"/>
            <a:ext cx="10659161" cy="457200"/>
          </a:xfrm>
          <a:prstGeom prst="rect">
            <a:avLst/>
          </a:prstGeom>
          <a:noFill/>
          <a:ln/>
        </p:spPr>
        <p:txBody>
          <a:bodyPr wrap="square" lIns="0" tIns="0" rIns="0" bIns="0" rtlCol="0" anchor="ctr"/>
          <a:lstStyle/>
          <a:p>
            <a:pPr marL="0" indent="0" algn="l">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利用促進施策の充実：郊外立地でも十分な利用者を確保するため、周辺施設との連携イベントや季節限定の特別企画、予約制の特典プログラムなどを計画する。静かな環境を活かした特色あるドッグランとしてのポジショニングを明確にし、他の候補地との差別化を図る。</a:t>
            </a:r>
            <a:endParaRPr lang="en-US" sz="1200" dirty="0">
              <a:latin typeface="メイリオ" panose="020B0604030504040204" pitchFamily="50" charset="-128"/>
              <a:ea typeface="メイリオ" panose="020B0604030504040204" pitchFamily="50" charset="-128"/>
            </a:endParaRPr>
          </a:p>
        </p:txBody>
      </p:sp>
      <p:sp>
        <p:nvSpPr>
          <p:cNvPr id="75" name="Text 58"/>
          <p:cNvSpPr txBox="1"/>
          <p:nvPr/>
        </p:nvSpPr>
        <p:spPr>
          <a:xfrm>
            <a:off x="11472062" y="6410401"/>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17</a:t>
            </a:r>
            <a:endParaRPr lang="en-US" sz="1000" dirty="0">
              <a:latin typeface="メイリオ" panose="020B0604030504040204" pitchFamily="50" charset="-128"/>
              <a:ea typeface="メイリオ" panose="020B0604030504040204" pitchFamily="50" charset="-128"/>
            </a:endParaRPr>
          </a:p>
        </p:txBody>
      </p:sp>
      <p:sp>
        <p:nvSpPr>
          <p:cNvPr id="76" name="Shape 59"/>
          <p:cNvSpPr/>
          <p:nvPr/>
        </p:nvSpPr>
        <p:spPr>
          <a:xfrm>
            <a:off x="0" y="6744005"/>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37744"/>
            <a:ext cx="2981858"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施設の特徴対比分析</a:t>
            </a:r>
            <a:endParaRPr lang="en-US" sz="2400" dirty="0">
              <a:latin typeface="メイリオ" panose="020B0604030504040204" pitchFamily="50" charset="-128"/>
              <a:ea typeface="メイリオ" panose="020B0604030504040204" pitchFamily="50" charset="-128"/>
            </a:endParaRPr>
          </a:p>
        </p:txBody>
      </p:sp>
      <p:sp>
        <p:nvSpPr>
          <p:cNvPr id="6" name="Shape 4"/>
          <p:cNvSpPr/>
          <p:nvPr/>
        </p:nvSpPr>
        <p:spPr>
          <a:xfrm>
            <a:off x="571500" y="952730"/>
            <a:ext cx="11048695" cy="352423"/>
          </a:xfrm>
          <a:prstGeom prst="roundRect">
            <a:avLst>
              <a:gd name="adj" fmla="val 10884"/>
            </a:avLst>
          </a:prstGeom>
          <a:solidFill>
            <a:srgbClr val="F0F6FB"/>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Text 6"/>
          <p:cNvSpPr txBox="1"/>
          <p:nvPr/>
        </p:nvSpPr>
        <p:spPr>
          <a:xfrm>
            <a:off x="780898" y="904646"/>
            <a:ext cx="10696651"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3候補地の特徴を項目別に比較し、それぞれの強みと特徴を視覚的に分析します。</a:t>
            </a:r>
            <a:endParaRPr lang="en-US" sz="1200" dirty="0">
              <a:latin typeface="メイリオ" panose="020B0604030504040204" pitchFamily="50" charset="-128"/>
              <a:ea typeface="メイリオ" panose="020B0604030504040204" pitchFamily="50" charset="-128"/>
            </a:endParaRPr>
          </a:p>
        </p:txBody>
      </p:sp>
      <p:sp>
        <p:nvSpPr>
          <p:cNvPr id="9" name="Shape 7"/>
          <p:cNvSpPr/>
          <p:nvPr/>
        </p:nvSpPr>
        <p:spPr>
          <a:xfrm>
            <a:off x="571500" y="1428674"/>
            <a:ext cx="3562502" cy="5171846"/>
          </a:xfrm>
          <a:prstGeom prst="roundRect">
            <a:avLst>
              <a:gd name="adj" fmla="val 824"/>
            </a:avLst>
          </a:prstGeom>
          <a:solidFill>
            <a:srgbClr val="FFFFFF"/>
          </a:solidFill>
          <a:ln/>
          <a:effectLst>
            <a:outerShdw blurRad="1143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Shape 8"/>
          <p:cNvSpPr/>
          <p:nvPr/>
        </p:nvSpPr>
        <p:spPr>
          <a:xfrm>
            <a:off x="571500" y="1428674"/>
            <a:ext cx="3562502" cy="847649"/>
          </a:xfrm>
          <a:prstGeom prst="rect">
            <a:avLst/>
          </a:prstGeom>
          <a:solidFill>
            <a:srgbClr val="EC407A"/>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Text 9"/>
          <p:cNvSpPr txBox="1"/>
          <p:nvPr/>
        </p:nvSpPr>
        <p:spPr>
          <a:xfrm>
            <a:off x="1682496" y="1571320"/>
            <a:ext cx="1476756" cy="277063"/>
          </a:xfrm>
          <a:prstGeom prst="rect">
            <a:avLst/>
          </a:prstGeom>
          <a:noFill/>
          <a:ln/>
        </p:spPr>
        <p:txBody>
          <a:bodyPr wrap="square" lIns="0" tIns="0" rIns="0" bIns="0" rtlCol="0" anchor="ctr"/>
          <a:lstStyle/>
          <a:p>
            <a:pPr marL="0" indent="0" algn="ctr">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さくら運動公園</a:t>
            </a:r>
            <a:endParaRPr lang="en-US" sz="1500" dirty="0">
              <a:latin typeface="メイリオ" panose="020B0604030504040204" pitchFamily="50" charset="-128"/>
              <a:ea typeface="メイリオ" panose="020B0604030504040204" pitchFamily="50" charset="-128"/>
            </a:endParaRPr>
          </a:p>
        </p:txBody>
      </p:sp>
      <p:sp>
        <p:nvSpPr>
          <p:cNvPr id="12" name="Text 10"/>
          <p:cNvSpPr txBox="1"/>
          <p:nvPr/>
        </p:nvSpPr>
        <p:spPr>
          <a:xfrm>
            <a:off x="1864462" y="1905076"/>
            <a:ext cx="1086307" cy="228600"/>
          </a:xfrm>
          <a:prstGeom prst="rect">
            <a:avLst/>
          </a:prstGeom>
          <a:noFill/>
          <a:ln/>
        </p:spPr>
        <p:txBody>
          <a:bodyPr wrap="square" lIns="0" tIns="0" rIns="0" bIns="0" rtlCol="0" anchor="ctr"/>
          <a:lstStyle/>
          <a:p>
            <a:pPr marL="0" indent="0" algn="ctr">
              <a:buNone/>
            </a:pPr>
            <a:r>
              <a:rPr lang="en-US" sz="1200" dirty="0">
                <a:solidFill>
                  <a:srgbClr val="FFFFFF">
                    <a:alpha val="90000"/>
                  </a:srgbClr>
                </a:solidFill>
                <a:latin typeface="メイリオ" panose="020B0604030504040204" pitchFamily="50" charset="-128"/>
                <a:ea typeface="メイリオ" panose="020B0604030504040204" pitchFamily="50" charset="-128"/>
                <a:cs typeface="Noto Sans JP" pitchFamily="34" charset="-120"/>
              </a:rPr>
              <a:t>支持率: 42.0%</a:t>
            </a:r>
            <a:endParaRPr lang="en-US" sz="1200" dirty="0">
              <a:latin typeface="メイリオ" panose="020B0604030504040204" pitchFamily="50" charset="-128"/>
              <a:ea typeface="メイリオ" panose="020B0604030504040204" pitchFamily="50" charset="-128"/>
            </a:endParaRPr>
          </a:p>
        </p:txBody>
      </p:sp>
      <p:sp>
        <p:nvSpPr>
          <p:cNvPr id="13" name="Shape 11"/>
          <p:cNvSpPr/>
          <p:nvPr/>
        </p:nvSpPr>
        <p:spPr>
          <a:xfrm>
            <a:off x="714146" y="3104769"/>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Shape 12"/>
          <p:cNvSpPr/>
          <p:nvPr/>
        </p:nvSpPr>
        <p:spPr>
          <a:xfrm>
            <a:off x="714146" y="2418969"/>
            <a:ext cx="267005" cy="267005"/>
          </a:xfrm>
          <a:prstGeom prst="ellipse">
            <a:avLst/>
          </a:prstGeom>
          <a:solidFill>
            <a:srgbClr val="EC407A"/>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5" name="Image 0" descr="preencoded.png"/>
          <p:cNvPicPr>
            <a:picLocks noChangeAspect="1"/>
          </p:cNvPicPr>
          <p:nvPr/>
        </p:nvPicPr>
        <p:blipFill>
          <a:blip r:embed="rId3"/>
          <a:srcRect l="-2512" r="-2512"/>
          <a:stretch/>
        </p:blipFill>
        <p:spPr>
          <a:xfrm>
            <a:off x="795528" y="2485720"/>
            <a:ext cx="105156" cy="133502"/>
          </a:xfrm>
          <a:prstGeom prst="rect">
            <a:avLst/>
          </a:prstGeom>
        </p:spPr>
      </p:pic>
      <p:sp>
        <p:nvSpPr>
          <p:cNvPr id="16" name="Text 13"/>
          <p:cNvSpPr txBox="1"/>
          <p:nvPr/>
        </p:nvSpPr>
        <p:spPr>
          <a:xfrm>
            <a:off x="1076249" y="2452802"/>
            <a:ext cx="1034186"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立地・アクセス</a:t>
            </a:r>
            <a:endParaRPr lang="en-US" sz="1000" dirty="0">
              <a:latin typeface="メイリオ" panose="020B0604030504040204" pitchFamily="50" charset="-128"/>
              <a:ea typeface="メイリオ" panose="020B0604030504040204" pitchFamily="50" charset="-128"/>
            </a:endParaRPr>
          </a:p>
        </p:txBody>
      </p:sp>
      <p:sp>
        <p:nvSpPr>
          <p:cNvPr id="17" name="Text 14"/>
          <p:cNvSpPr txBox="1"/>
          <p:nvPr/>
        </p:nvSpPr>
        <p:spPr>
          <a:xfrm>
            <a:off x="3498494" y="2438171"/>
            <a:ext cx="609905"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8" name="Shape 15"/>
          <p:cNvSpPr/>
          <p:nvPr/>
        </p:nvSpPr>
        <p:spPr>
          <a:xfrm>
            <a:off x="714146" y="2761869"/>
            <a:ext cx="9619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9" name="Text 16"/>
          <p:cNvSpPr txBox="1"/>
          <p:nvPr/>
        </p:nvSpPr>
        <p:spPr>
          <a:xfrm>
            <a:off x="790956" y="2800274"/>
            <a:ext cx="8961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中心部から近接</a:t>
            </a:r>
            <a:endParaRPr lang="en-US" sz="900" dirty="0">
              <a:latin typeface="メイリオ" panose="020B0604030504040204" pitchFamily="50" charset="-128"/>
              <a:ea typeface="メイリオ" panose="020B0604030504040204" pitchFamily="50" charset="-128"/>
            </a:endParaRPr>
          </a:p>
        </p:txBody>
      </p:sp>
      <p:sp>
        <p:nvSpPr>
          <p:cNvPr id="20" name="Shape 17"/>
          <p:cNvSpPr/>
          <p:nvPr/>
        </p:nvSpPr>
        <p:spPr>
          <a:xfrm>
            <a:off x="1724558" y="2761869"/>
            <a:ext cx="6190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1" name="Text 18"/>
          <p:cNvSpPr txBox="1"/>
          <p:nvPr/>
        </p:nvSpPr>
        <p:spPr>
          <a:xfrm>
            <a:off x="1800454" y="2800274"/>
            <a:ext cx="5532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徒歩圏内</a:t>
            </a:r>
            <a:endParaRPr lang="en-US" sz="900" dirty="0">
              <a:latin typeface="メイリオ" panose="020B0604030504040204" pitchFamily="50" charset="-128"/>
              <a:ea typeface="メイリオ" panose="020B0604030504040204" pitchFamily="50" charset="-128"/>
            </a:endParaRPr>
          </a:p>
        </p:txBody>
      </p:sp>
      <p:sp>
        <p:nvSpPr>
          <p:cNvPr id="22" name="Shape 19"/>
          <p:cNvSpPr/>
          <p:nvPr/>
        </p:nvSpPr>
        <p:spPr>
          <a:xfrm>
            <a:off x="2391156" y="2761869"/>
            <a:ext cx="838505"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3" name="Text 20"/>
          <p:cNvSpPr txBox="1"/>
          <p:nvPr/>
        </p:nvSpPr>
        <p:spPr>
          <a:xfrm>
            <a:off x="2467051" y="2800274"/>
            <a:ext cx="771754"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アクセス良好</a:t>
            </a:r>
            <a:endParaRPr lang="en-US" sz="900" dirty="0">
              <a:latin typeface="メイリオ" panose="020B0604030504040204" pitchFamily="50" charset="-128"/>
              <a:ea typeface="メイリオ" panose="020B0604030504040204" pitchFamily="50" charset="-128"/>
            </a:endParaRPr>
          </a:p>
        </p:txBody>
      </p:sp>
      <p:sp>
        <p:nvSpPr>
          <p:cNvPr id="24" name="Shape 21"/>
          <p:cNvSpPr/>
          <p:nvPr/>
        </p:nvSpPr>
        <p:spPr>
          <a:xfrm>
            <a:off x="714146" y="3943274"/>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5" name="Shape 22"/>
          <p:cNvSpPr/>
          <p:nvPr/>
        </p:nvSpPr>
        <p:spPr>
          <a:xfrm>
            <a:off x="714146" y="3257474"/>
            <a:ext cx="267005" cy="267005"/>
          </a:xfrm>
          <a:prstGeom prst="ellipse">
            <a:avLst/>
          </a:prstGeom>
          <a:solidFill>
            <a:srgbClr val="EC407A"/>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6" name="Image 1" descr="preencoded.png"/>
          <p:cNvPicPr>
            <a:picLocks noChangeAspect="1"/>
          </p:cNvPicPr>
          <p:nvPr/>
        </p:nvPicPr>
        <p:blipFill>
          <a:blip r:embed="rId4"/>
          <a:srcRect t="-1100" b="-1100"/>
          <a:stretch/>
        </p:blipFill>
        <p:spPr>
          <a:xfrm>
            <a:off x="790956" y="3324225"/>
            <a:ext cx="114300" cy="133502"/>
          </a:xfrm>
          <a:prstGeom prst="rect">
            <a:avLst/>
          </a:prstGeom>
        </p:spPr>
      </p:pic>
      <p:sp>
        <p:nvSpPr>
          <p:cNvPr id="27" name="Text 23"/>
          <p:cNvSpPr txBox="1"/>
          <p:nvPr/>
        </p:nvSpPr>
        <p:spPr>
          <a:xfrm>
            <a:off x="1076249" y="3291307"/>
            <a:ext cx="1034186"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周辺環境・景観</a:t>
            </a:r>
            <a:endParaRPr lang="en-US" sz="1000" dirty="0">
              <a:latin typeface="メイリオ" panose="020B0604030504040204" pitchFamily="50" charset="-128"/>
              <a:ea typeface="メイリオ" panose="020B0604030504040204" pitchFamily="50" charset="-128"/>
            </a:endParaRPr>
          </a:p>
        </p:txBody>
      </p:sp>
      <p:sp>
        <p:nvSpPr>
          <p:cNvPr id="28" name="Text 24"/>
          <p:cNvSpPr txBox="1"/>
          <p:nvPr/>
        </p:nvSpPr>
        <p:spPr>
          <a:xfrm>
            <a:off x="3660343" y="3276676"/>
            <a:ext cx="448056"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29" name="Shape 25"/>
          <p:cNvSpPr/>
          <p:nvPr/>
        </p:nvSpPr>
        <p:spPr>
          <a:xfrm>
            <a:off x="714146" y="3600374"/>
            <a:ext cx="1181405"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0" name="Text 26"/>
          <p:cNvSpPr txBox="1"/>
          <p:nvPr/>
        </p:nvSpPr>
        <p:spPr>
          <a:xfrm>
            <a:off x="790956" y="3657829"/>
            <a:ext cx="1114654"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既存スポーツエリア</a:t>
            </a:r>
            <a:endParaRPr lang="en-US" sz="900" dirty="0">
              <a:latin typeface="メイリオ" panose="020B0604030504040204" pitchFamily="50" charset="-128"/>
              <a:ea typeface="メイリオ" panose="020B0604030504040204" pitchFamily="50" charset="-128"/>
            </a:endParaRPr>
          </a:p>
        </p:txBody>
      </p:sp>
      <p:sp>
        <p:nvSpPr>
          <p:cNvPr id="31" name="Shape 27"/>
          <p:cNvSpPr/>
          <p:nvPr/>
        </p:nvSpPr>
        <p:spPr>
          <a:xfrm>
            <a:off x="1950415" y="3600374"/>
            <a:ext cx="7333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Text 28"/>
          <p:cNvSpPr txBox="1"/>
          <p:nvPr/>
        </p:nvSpPr>
        <p:spPr>
          <a:xfrm>
            <a:off x="2026310" y="3657829"/>
            <a:ext cx="6675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都市型環境</a:t>
            </a:r>
            <a:endParaRPr lang="en-US" sz="900" dirty="0">
              <a:latin typeface="メイリオ" panose="020B0604030504040204" pitchFamily="50" charset="-128"/>
              <a:ea typeface="メイリオ" panose="020B0604030504040204" pitchFamily="50" charset="-128"/>
            </a:endParaRPr>
          </a:p>
        </p:txBody>
      </p:sp>
      <p:sp>
        <p:nvSpPr>
          <p:cNvPr id="33" name="Shape 29"/>
          <p:cNvSpPr/>
          <p:nvPr/>
        </p:nvSpPr>
        <p:spPr>
          <a:xfrm>
            <a:off x="714146" y="4781779"/>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4" name="Shape 30"/>
          <p:cNvSpPr/>
          <p:nvPr/>
        </p:nvSpPr>
        <p:spPr>
          <a:xfrm>
            <a:off x="714146" y="4095979"/>
            <a:ext cx="267005" cy="267005"/>
          </a:xfrm>
          <a:prstGeom prst="ellipse">
            <a:avLst/>
          </a:prstGeom>
          <a:solidFill>
            <a:srgbClr val="EC407A"/>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5" name="Image 2" descr="preencoded.png"/>
          <p:cNvPicPr>
            <a:picLocks noChangeAspect="1"/>
          </p:cNvPicPr>
          <p:nvPr/>
        </p:nvPicPr>
        <p:blipFill>
          <a:blip r:embed="rId5"/>
          <a:srcRect t="-1100" b="-1100"/>
          <a:stretch/>
        </p:blipFill>
        <p:spPr>
          <a:xfrm>
            <a:off x="790956" y="4162730"/>
            <a:ext cx="114300" cy="133502"/>
          </a:xfrm>
          <a:prstGeom prst="rect">
            <a:avLst/>
          </a:prstGeom>
        </p:spPr>
      </p:pic>
      <p:sp>
        <p:nvSpPr>
          <p:cNvPr id="36" name="Text 31"/>
          <p:cNvSpPr txBox="1"/>
          <p:nvPr/>
        </p:nvSpPr>
        <p:spPr>
          <a:xfrm>
            <a:off x="1076249" y="4128897"/>
            <a:ext cx="1167689"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既存スポーツ施設</a:t>
            </a:r>
            <a:endParaRPr lang="en-US" sz="1000" dirty="0">
              <a:latin typeface="メイリオ" panose="020B0604030504040204" pitchFamily="50" charset="-128"/>
              <a:ea typeface="メイリオ" panose="020B0604030504040204" pitchFamily="50" charset="-128"/>
            </a:endParaRPr>
          </a:p>
        </p:txBody>
      </p:sp>
      <p:sp>
        <p:nvSpPr>
          <p:cNvPr id="37" name="Text 32"/>
          <p:cNvSpPr txBox="1"/>
          <p:nvPr/>
        </p:nvSpPr>
        <p:spPr>
          <a:xfrm>
            <a:off x="3498494" y="4115181"/>
            <a:ext cx="609905"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38" name="Shape 33"/>
          <p:cNvSpPr/>
          <p:nvPr/>
        </p:nvSpPr>
        <p:spPr>
          <a:xfrm>
            <a:off x="714146" y="4438879"/>
            <a:ext cx="5047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9" name="Text 34"/>
          <p:cNvSpPr txBox="1"/>
          <p:nvPr/>
        </p:nvSpPr>
        <p:spPr>
          <a:xfrm>
            <a:off x="790956" y="4476369"/>
            <a:ext cx="4389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野球場</a:t>
            </a:r>
            <a:endParaRPr lang="en-US" sz="900" dirty="0">
              <a:latin typeface="メイリオ" panose="020B0604030504040204" pitchFamily="50" charset="-128"/>
              <a:ea typeface="メイリオ" panose="020B0604030504040204" pitchFamily="50" charset="-128"/>
            </a:endParaRPr>
          </a:p>
        </p:txBody>
      </p:sp>
      <p:sp>
        <p:nvSpPr>
          <p:cNvPr id="40" name="Shape 35"/>
          <p:cNvSpPr/>
          <p:nvPr/>
        </p:nvSpPr>
        <p:spPr>
          <a:xfrm>
            <a:off x="1267358" y="4438879"/>
            <a:ext cx="8476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1" name="Text 36"/>
          <p:cNvSpPr txBox="1"/>
          <p:nvPr/>
        </p:nvSpPr>
        <p:spPr>
          <a:xfrm>
            <a:off x="1343254" y="4476369"/>
            <a:ext cx="7818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テニスコート</a:t>
            </a:r>
            <a:endParaRPr lang="en-US" sz="900" dirty="0">
              <a:latin typeface="メイリオ" panose="020B0604030504040204" pitchFamily="50" charset="-128"/>
              <a:ea typeface="メイリオ" panose="020B0604030504040204" pitchFamily="50" charset="-128"/>
            </a:endParaRPr>
          </a:p>
        </p:txBody>
      </p:sp>
      <p:sp>
        <p:nvSpPr>
          <p:cNvPr id="42" name="Shape 37"/>
          <p:cNvSpPr/>
          <p:nvPr/>
        </p:nvSpPr>
        <p:spPr>
          <a:xfrm>
            <a:off x="2162556" y="4438879"/>
            <a:ext cx="5047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3" name="Text 38"/>
          <p:cNvSpPr txBox="1"/>
          <p:nvPr/>
        </p:nvSpPr>
        <p:spPr>
          <a:xfrm>
            <a:off x="2238451" y="4476369"/>
            <a:ext cx="4389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体育館</a:t>
            </a:r>
            <a:endParaRPr lang="en-US" sz="900" dirty="0">
              <a:latin typeface="メイリオ" panose="020B0604030504040204" pitchFamily="50" charset="-128"/>
              <a:ea typeface="メイリオ" panose="020B0604030504040204" pitchFamily="50" charset="-128"/>
            </a:endParaRPr>
          </a:p>
        </p:txBody>
      </p:sp>
      <p:sp>
        <p:nvSpPr>
          <p:cNvPr id="44" name="Shape 39"/>
          <p:cNvSpPr/>
          <p:nvPr/>
        </p:nvSpPr>
        <p:spPr>
          <a:xfrm>
            <a:off x="714146" y="5619369"/>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5" name="Shape 40"/>
          <p:cNvSpPr/>
          <p:nvPr/>
        </p:nvSpPr>
        <p:spPr>
          <a:xfrm>
            <a:off x="714146" y="4933569"/>
            <a:ext cx="267005" cy="267005"/>
          </a:xfrm>
          <a:prstGeom prst="ellipse">
            <a:avLst/>
          </a:prstGeom>
          <a:solidFill>
            <a:srgbClr val="EC407A"/>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6" name="Image 3" descr="preencoded.png"/>
          <p:cNvPicPr>
            <a:picLocks noChangeAspect="1"/>
          </p:cNvPicPr>
          <p:nvPr/>
        </p:nvPicPr>
        <p:blipFill>
          <a:blip r:embed="rId6"/>
          <a:srcRect l="-1507" r="-1507"/>
          <a:stretch/>
        </p:blipFill>
        <p:spPr>
          <a:xfrm>
            <a:off x="804672" y="5000320"/>
            <a:ext cx="85954" cy="133502"/>
          </a:xfrm>
          <a:prstGeom prst="rect">
            <a:avLst/>
          </a:prstGeom>
        </p:spPr>
      </p:pic>
      <p:sp>
        <p:nvSpPr>
          <p:cNvPr id="47" name="Text 41"/>
          <p:cNvSpPr txBox="1"/>
          <p:nvPr/>
        </p:nvSpPr>
        <p:spPr>
          <a:xfrm>
            <a:off x="1076249" y="4967402"/>
            <a:ext cx="1167689"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公園としての魅力</a:t>
            </a:r>
            <a:endParaRPr lang="en-US" sz="1000" dirty="0">
              <a:latin typeface="メイリオ" panose="020B0604030504040204" pitchFamily="50" charset="-128"/>
              <a:ea typeface="メイリオ" panose="020B0604030504040204" pitchFamily="50" charset="-128"/>
            </a:endParaRPr>
          </a:p>
        </p:txBody>
      </p:sp>
      <p:sp>
        <p:nvSpPr>
          <p:cNvPr id="48" name="Text 42"/>
          <p:cNvSpPr txBox="1"/>
          <p:nvPr/>
        </p:nvSpPr>
        <p:spPr>
          <a:xfrm>
            <a:off x="3660343" y="4952771"/>
            <a:ext cx="448056"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49" name="Shape 43"/>
          <p:cNvSpPr/>
          <p:nvPr/>
        </p:nvSpPr>
        <p:spPr>
          <a:xfrm>
            <a:off x="714146" y="5276469"/>
            <a:ext cx="3904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0" name="Text 44"/>
          <p:cNvSpPr txBox="1"/>
          <p:nvPr/>
        </p:nvSpPr>
        <p:spPr>
          <a:xfrm>
            <a:off x="790956" y="5314874"/>
            <a:ext cx="3246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遊具</a:t>
            </a:r>
            <a:endParaRPr lang="en-US" sz="900" dirty="0">
              <a:latin typeface="メイリオ" panose="020B0604030504040204" pitchFamily="50" charset="-128"/>
              <a:ea typeface="メイリオ" panose="020B0604030504040204" pitchFamily="50" charset="-128"/>
            </a:endParaRPr>
          </a:p>
        </p:txBody>
      </p:sp>
      <p:sp>
        <p:nvSpPr>
          <p:cNvPr id="51" name="Shape 45"/>
          <p:cNvSpPr/>
          <p:nvPr/>
        </p:nvSpPr>
        <p:spPr>
          <a:xfrm>
            <a:off x="1153058" y="5276469"/>
            <a:ext cx="3904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2" name="Text 46"/>
          <p:cNvSpPr txBox="1"/>
          <p:nvPr/>
        </p:nvSpPr>
        <p:spPr>
          <a:xfrm>
            <a:off x="1228954" y="5314874"/>
            <a:ext cx="3246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広場</a:t>
            </a:r>
            <a:endParaRPr lang="en-US" sz="900" dirty="0">
              <a:latin typeface="メイリオ" panose="020B0604030504040204" pitchFamily="50" charset="-128"/>
              <a:ea typeface="メイリオ" panose="020B0604030504040204" pitchFamily="50" charset="-128"/>
            </a:endParaRPr>
          </a:p>
        </p:txBody>
      </p:sp>
      <p:sp>
        <p:nvSpPr>
          <p:cNvPr id="53" name="Shape 47"/>
          <p:cNvSpPr/>
          <p:nvPr/>
        </p:nvSpPr>
        <p:spPr>
          <a:xfrm>
            <a:off x="714146" y="5772074"/>
            <a:ext cx="267005" cy="267005"/>
          </a:xfrm>
          <a:prstGeom prst="ellipse">
            <a:avLst/>
          </a:prstGeom>
          <a:solidFill>
            <a:srgbClr val="EC407A"/>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54" name="Image 4" descr="preencoded.png"/>
          <p:cNvPicPr>
            <a:picLocks noChangeAspect="1"/>
          </p:cNvPicPr>
          <p:nvPr/>
        </p:nvPicPr>
        <p:blipFill>
          <a:blip r:embed="rId7"/>
          <a:srcRect l="-837" r="-837"/>
          <a:stretch/>
        </p:blipFill>
        <p:spPr>
          <a:xfrm>
            <a:off x="771754" y="5838825"/>
            <a:ext cx="152705" cy="133502"/>
          </a:xfrm>
          <a:prstGeom prst="rect">
            <a:avLst/>
          </a:prstGeom>
        </p:spPr>
      </p:pic>
      <p:sp>
        <p:nvSpPr>
          <p:cNvPr id="55" name="Text 48"/>
          <p:cNvSpPr txBox="1"/>
          <p:nvPr/>
        </p:nvSpPr>
        <p:spPr>
          <a:xfrm>
            <a:off x="1076249" y="5805907"/>
            <a:ext cx="900684"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住宅地近接性</a:t>
            </a:r>
            <a:endParaRPr lang="en-US" sz="1000" dirty="0">
              <a:latin typeface="メイリオ" panose="020B0604030504040204" pitchFamily="50" charset="-128"/>
              <a:ea typeface="メイリオ" panose="020B0604030504040204" pitchFamily="50" charset="-128"/>
            </a:endParaRPr>
          </a:p>
        </p:txBody>
      </p:sp>
      <p:sp>
        <p:nvSpPr>
          <p:cNvPr id="56" name="Text 49"/>
          <p:cNvSpPr txBox="1"/>
          <p:nvPr/>
        </p:nvSpPr>
        <p:spPr>
          <a:xfrm>
            <a:off x="3498494" y="5791276"/>
            <a:ext cx="609905"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57" name="Shape 50"/>
          <p:cNvSpPr/>
          <p:nvPr/>
        </p:nvSpPr>
        <p:spPr>
          <a:xfrm>
            <a:off x="714146" y="6114974"/>
            <a:ext cx="5047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8" name="Text 51"/>
          <p:cNvSpPr txBox="1"/>
          <p:nvPr/>
        </p:nvSpPr>
        <p:spPr>
          <a:xfrm>
            <a:off x="790956" y="6153379"/>
            <a:ext cx="4389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中心部</a:t>
            </a:r>
            <a:endParaRPr lang="en-US" sz="900" dirty="0">
              <a:latin typeface="メイリオ" panose="020B0604030504040204" pitchFamily="50" charset="-128"/>
              <a:ea typeface="メイリオ" panose="020B0604030504040204" pitchFamily="50" charset="-128"/>
            </a:endParaRPr>
          </a:p>
        </p:txBody>
      </p:sp>
      <p:sp>
        <p:nvSpPr>
          <p:cNvPr id="59" name="Shape 52"/>
          <p:cNvSpPr/>
          <p:nvPr/>
        </p:nvSpPr>
        <p:spPr>
          <a:xfrm>
            <a:off x="1267358" y="6114974"/>
            <a:ext cx="7333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0" name="Text 53"/>
          <p:cNvSpPr txBox="1"/>
          <p:nvPr/>
        </p:nvSpPr>
        <p:spPr>
          <a:xfrm>
            <a:off x="1343254" y="6153379"/>
            <a:ext cx="6675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住宅地隣接</a:t>
            </a:r>
            <a:endParaRPr lang="en-US" sz="900" dirty="0">
              <a:latin typeface="メイリオ" panose="020B0604030504040204" pitchFamily="50" charset="-128"/>
              <a:ea typeface="メイリオ" panose="020B0604030504040204" pitchFamily="50" charset="-128"/>
            </a:endParaRPr>
          </a:p>
        </p:txBody>
      </p:sp>
      <p:sp>
        <p:nvSpPr>
          <p:cNvPr id="61" name="Shape 54"/>
          <p:cNvSpPr/>
          <p:nvPr/>
        </p:nvSpPr>
        <p:spPr>
          <a:xfrm>
            <a:off x="2048256" y="6114974"/>
            <a:ext cx="619049" cy="247802"/>
          </a:xfrm>
          <a:prstGeom prst="roundRect">
            <a:avLst>
              <a:gd name="adj" fmla="val 56770"/>
            </a:avLst>
          </a:prstGeom>
          <a:solidFill>
            <a:srgbClr val="FCE4E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2" name="Text 55"/>
          <p:cNvSpPr txBox="1"/>
          <p:nvPr/>
        </p:nvSpPr>
        <p:spPr>
          <a:xfrm>
            <a:off x="2124151" y="6153379"/>
            <a:ext cx="553212" cy="162763"/>
          </a:xfrm>
          <a:prstGeom prst="rect">
            <a:avLst/>
          </a:prstGeom>
          <a:noFill/>
          <a:ln/>
        </p:spPr>
        <p:txBody>
          <a:bodyPr wrap="square" lIns="0" tIns="0" rIns="0" bIns="0" rtlCol="0" anchor="ctr"/>
          <a:lstStyle/>
          <a:p>
            <a:pPr marL="0" indent="0" algn="l">
              <a:buNone/>
            </a:pPr>
            <a:r>
              <a:rPr lang="en-US" sz="900" dirty="0">
                <a:solidFill>
                  <a:srgbClr val="EC407A"/>
                </a:solidFill>
                <a:latin typeface="メイリオ" panose="020B0604030504040204" pitchFamily="50" charset="-128"/>
                <a:ea typeface="メイリオ" panose="020B0604030504040204" pitchFamily="50" charset="-128"/>
                <a:cs typeface="Noto Sans JP" pitchFamily="34" charset="-120"/>
              </a:rPr>
              <a:t>徒歩圏内</a:t>
            </a:r>
            <a:endParaRPr lang="en-US" sz="900" dirty="0">
              <a:latin typeface="メイリオ" panose="020B0604030504040204" pitchFamily="50" charset="-128"/>
              <a:ea typeface="メイリオ" panose="020B0604030504040204" pitchFamily="50" charset="-128"/>
            </a:endParaRPr>
          </a:p>
        </p:txBody>
      </p:sp>
      <p:sp>
        <p:nvSpPr>
          <p:cNvPr id="63" name="Shape 56"/>
          <p:cNvSpPr/>
          <p:nvPr/>
        </p:nvSpPr>
        <p:spPr>
          <a:xfrm>
            <a:off x="4317797" y="1333576"/>
            <a:ext cx="3562502" cy="5171846"/>
          </a:xfrm>
          <a:prstGeom prst="roundRect">
            <a:avLst>
              <a:gd name="adj" fmla="val 824"/>
            </a:avLst>
          </a:prstGeom>
          <a:solidFill>
            <a:srgbClr val="FFFFFF"/>
          </a:solidFill>
          <a:ln/>
          <a:effectLst>
            <a:outerShdw blurRad="228600" dist="76200" dir="5400000" algn="bl" rotWithShape="0">
              <a:srgbClr val="2196F3">
                <a:alpha val="3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65" name="Shape 58"/>
          <p:cNvSpPr/>
          <p:nvPr/>
        </p:nvSpPr>
        <p:spPr>
          <a:xfrm>
            <a:off x="4460443" y="3009671"/>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6" name="Shape 59"/>
          <p:cNvSpPr/>
          <p:nvPr/>
        </p:nvSpPr>
        <p:spPr>
          <a:xfrm>
            <a:off x="4460443" y="2323871"/>
            <a:ext cx="267005" cy="267005"/>
          </a:xfrm>
          <a:prstGeom prst="ellipse">
            <a:avLst/>
          </a:prstGeom>
          <a:solidFill>
            <a:srgbClr val="1976D2"/>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67" name="Image 5" descr="preencoded.png"/>
          <p:cNvPicPr>
            <a:picLocks noChangeAspect="1"/>
          </p:cNvPicPr>
          <p:nvPr/>
        </p:nvPicPr>
        <p:blipFill>
          <a:blip r:embed="rId3"/>
          <a:srcRect l="-2512" r="-2512"/>
          <a:stretch/>
        </p:blipFill>
        <p:spPr>
          <a:xfrm>
            <a:off x="4541825" y="2390623"/>
            <a:ext cx="105156" cy="133502"/>
          </a:xfrm>
          <a:prstGeom prst="rect">
            <a:avLst/>
          </a:prstGeom>
        </p:spPr>
      </p:pic>
      <p:sp>
        <p:nvSpPr>
          <p:cNvPr id="68" name="Shape 60"/>
          <p:cNvSpPr/>
          <p:nvPr/>
        </p:nvSpPr>
        <p:spPr>
          <a:xfrm>
            <a:off x="4460443" y="2666771"/>
            <a:ext cx="10762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9" name="Shape 61"/>
          <p:cNvSpPr/>
          <p:nvPr/>
        </p:nvSpPr>
        <p:spPr>
          <a:xfrm>
            <a:off x="5585155" y="2666771"/>
            <a:ext cx="7333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0" name="Shape 62"/>
          <p:cNvSpPr/>
          <p:nvPr/>
        </p:nvSpPr>
        <p:spPr>
          <a:xfrm>
            <a:off x="6366053" y="2666771"/>
            <a:ext cx="838505"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Shape 63"/>
          <p:cNvSpPr/>
          <p:nvPr/>
        </p:nvSpPr>
        <p:spPr>
          <a:xfrm>
            <a:off x="4460443" y="3848176"/>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2" name="Shape 64"/>
          <p:cNvSpPr/>
          <p:nvPr/>
        </p:nvSpPr>
        <p:spPr>
          <a:xfrm>
            <a:off x="4460443" y="3162376"/>
            <a:ext cx="267005" cy="267005"/>
          </a:xfrm>
          <a:prstGeom prst="ellipse">
            <a:avLst/>
          </a:prstGeom>
          <a:solidFill>
            <a:srgbClr val="1976D2"/>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73" name="Image 6" descr="preencoded.png"/>
          <p:cNvPicPr>
            <a:picLocks noChangeAspect="1"/>
          </p:cNvPicPr>
          <p:nvPr/>
        </p:nvPicPr>
        <p:blipFill>
          <a:blip r:embed="rId4"/>
          <a:srcRect t="-1100" b="-1100"/>
          <a:stretch/>
        </p:blipFill>
        <p:spPr>
          <a:xfrm>
            <a:off x="4537253" y="3229127"/>
            <a:ext cx="114300" cy="133502"/>
          </a:xfrm>
          <a:prstGeom prst="rect">
            <a:avLst/>
          </a:prstGeom>
        </p:spPr>
      </p:pic>
      <p:sp>
        <p:nvSpPr>
          <p:cNvPr id="74" name="Shape 65"/>
          <p:cNvSpPr/>
          <p:nvPr/>
        </p:nvSpPr>
        <p:spPr>
          <a:xfrm>
            <a:off x="4460443" y="3505276"/>
            <a:ext cx="6190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5" name="Shape 66"/>
          <p:cNvSpPr/>
          <p:nvPr/>
        </p:nvSpPr>
        <p:spPr>
          <a:xfrm>
            <a:off x="5127955" y="3505276"/>
            <a:ext cx="8476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6" name="Shape 67"/>
          <p:cNvSpPr/>
          <p:nvPr/>
        </p:nvSpPr>
        <p:spPr>
          <a:xfrm>
            <a:off x="6023153" y="3505276"/>
            <a:ext cx="6190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7" name="Shape 68"/>
          <p:cNvSpPr/>
          <p:nvPr/>
        </p:nvSpPr>
        <p:spPr>
          <a:xfrm>
            <a:off x="4460443" y="4686681"/>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8" name="Shape 69"/>
          <p:cNvSpPr/>
          <p:nvPr/>
        </p:nvSpPr>
        <p:spPr>
          <a:xfrm>
            <a:off x="4460443" y="4000881"/>
            <a:ext cx="267005" cy="267005"/>
          </a:xfrm>
          <a:prstGeom prst="ellipse">
            <a:avLst/>
          </a:prstGeom>
          <a:solidFill>
            <a:srgbClr val="1976D2"/>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79" name="Image 7" descr="preencoded.png"/>
          <p:cNvPicPr>
            <a:picLocks noChangeAspect="1"/>
          </p:cNvPicPr>
          <p:nvPr/>
        </p:nvPicPr>
        <p:blipFill>
          <a:blip r:embed="rId5"/>
          <a:srcRect t="-1100" b="-1100"/>
          <a:stretch/>
        </p:blipFill>
        <p:spPr>
          <a:xfrm>
            <a:off x="4537253" y="4067632"/>
            <a:ext cx="114300" cy="133502"/>
          </a:xfrm>
          <a:prstGeom prst="rect">
            <a:avLst/>
          </a:prstGeom>
        </p:spPr>
      </p:pic>
      <p:sp>
        <p:nvSpPr>
          <p:cNvPr id="80" name="Shape 70"/>
          <p:cNvSpPr/>
          <p:nvPr/>
        </p:nvSpPr>
        <p:spPr>
          <a:xfrm>
            <a:off x="4460443" y="4343781"/>
            <a:ext cx="5047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1" name="Shape 71"/>
          <p:cNvSpPr/>
          <p:nvPr/>
        </p:nvSpPr>
        <p:spPr>
          <a:xfrm>
            <a:off x="5013655" y="4343781"/>
            <a:ext cx="3904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2" name="Shape 72"/>
          <p:cNvSpPr/>
          <p:nvPr/>
        </p:nvSpPr>
        <p:spPr>
          <a:xfrm>
            <a:off x="5451653" y="4343781"/>
            <a:ext cx="10762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3" name="Shape 73"/>
          <p:cNvSpPr/>
          <p:nvPr/>
        </p:nvSpPr>
        <p:spPr>
          <a:xfrm>
            <a:off x="4460443" y="5524271"/>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4" name="Shape 74"/>
          <p:cNvSpPr/>
          <p:nvPr/>
        </p:nvSpPr>
        <p:spPr>
          <a:xfrm>
            <a:off x="4460443" y="4838471"/>
            <a:ext cx="267005" cy="267005"/>
          </a:xfrm>
          <a:prstGeom prst="ellipse">
            <a:avLst/>
          </a:prstGeom>
          <a:solidFill>
            <a:srgbClr val="1976D2"/>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85" name="Image 8" descr="preencoded.png"/>
          <p:cNvPicPr>
            <a:picLocks noChangeAspect="1"/>
          </p:cNvPicPr>
          <p:nvPr/>
        </p:nvPicPr>
        <p:blipFill>
          <a:blip r:embed="rId6"/>
          <a:srcRect l="-1507" r="-1507"/>
          <a:stretch/>
        </p:blipFill>
        <p:spPr>
          <a:xfrm>
            <a:off x="4550969" y="4905223"/>
            <a:ext cx="85954" cy="133502"/>
          </a:xfrm>
          <a:prstGeom prst="rect">
            <a:avLst/>
          </a:prstGeom>
        </p:spPr>
      </p:pic>
      <p:sp>
        <p:nvSpPr>
          <p:cNvPr id="86" name="Shape 75"/>
          <p:cNvSpPr/>
          <p:nvPr/>
        </p:nvSpPr>
        <p:spPr>
          <a:xfrm>
            <a:off x="4460443" y="5181371"/>
            <a:ext cx="5047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7" name="Shape 76"/>
          <p:cNvSpPr/>
          <p:nvPr/>
        </p:nvSpPr>
        <p:spPr>
          <a:xfrm>
            <a:off x="5013655" y="5181371"/>
            <a:ext cx="676656"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8" name="Shape 77"/>
          <p:cNvSpPr/>
          <p:nvPr/>
        </p:nvSpPr>
        <p:spPr>
          <a:xfrm>
            <a:off x="5743346" y="5181371"/>
            <a:ext cx="6190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9" name="Shape 78"/>
          <p:cNvSpPr/>
          <p:nvPr/>
        </p:nvSpPr>
        <p:spPr>
          <a:xfrm>
            <a:off x="4460443" y="5676976"/>
            <a:ext cx="267005" cy="267005"/>
          </a:xfrm>
          <a:prstGeom prst="ellipse">
            <a:avLst/>
          </a:prstGeom>
          <a:solidFill>
            <a:srgbClr val="1976D2"/>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90" name="Image 9" descr="preencoded.png"/>
          <p:cNvPicPr>
            <a:picLocks noChangeAspect="1"/>
          </p:cNvPicPr>
          <p:nvPr/>
        </p:nvPicPr>
        <p:blipFill>
          <a:blip r:embed="rId7"/>
          <a:srcRect l="-837" r="-837"/>
          <a:stretch/>
        </p:blipFill>
        <p:spPr>
          <a:xfrm>
            <a:off x="4518050" y="5743727"/>
            <a:ext cx="152705" cy="133502"/>
          </a:xfrm>
          <a:prstGeom prst="rect">
            <a:avLst/>
          </a:prstGeom>
        </p:spPr>
      </p:pic>
      <p:sp>
        <p:nvSpPr>
          <p:cNvPr id="91" name="Shape 79"/>
          <p:cNvSpPr/>
          <p:nvPr/>
        </p:nvSpPr>
        <p:spPr>
          <a:xfrm>
            <a:off x="4460443" y="6019876"/>
            <a:ext cx="8476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92" name="Shape 80"/>
          <p:cNvSpPr/>
          <p:nvPr/>
        </p:nvSpPr>
        <p:spPr>
          <a:xfrm>
            <a:off x="5356555" y="6019876"/>
            <a:ext cx="619049"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93" name="Shape 81"/>
          <p:cNvSpPr/>
          <p:nvPr/>
        </p:nvSpPr>
        <p:spPr>
          <a:xfrm>
            <a:off x="6023153" y="6019876"/>
            <a:ext cx="838505" cy="247802"/>
          </a:xfrm>
          <a:prstGeom prst="roundRect">
            <a:avLst>
              <a:gd name="adj" fmla="val 56770"/>
            </a:avLst>
          </a:prstGeom>
          <a:solidFill>
            <a:srgbClr val="E3F2FD"/>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94" name="Text 82"/>
          <p:cNvSpPr txBox="1"/>
          <p:nvPr/>
        </p:nvSpPr>
        <p:spPr>
          <a:xfrm>
            <a:off x="4822546" y="2357704"/>
            <a:ext cx="1034186"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立地・アクセス</a:t>
            </a:r>
            <a:endParaRPr lang="en-US" sz="1000" dirty="0">
              <a:latin typeface="メイリオ" panose="020B0604030504040204" pitchFamily="50" charset="-128"/>
              <a:ea typeface="メイリオ" panose="020B0604030504040204" pitchFamily="50" charset="-128"/>
            </a:endParaRPr>
          </a:p>
        </p:txBody>
      </p:sp>
      <p:sp>
        <p:nvSpPr>
          <p:cNvPr id="95" name="Text 83"/>
          <p:cNvSpPr txBox="1"/>
          <p:nvPr/>
        </p:nvSpPr>
        <p:spPr>
          <a:xfrm>
            <a:off x="7406640" y="2343074"/>
            <a:ext cx="448056"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96" name="Text 84"/>
          <p:cNvSpPr txBox="1"/>
          <p:nvPr/>
        </p:nvSpPr>
        <p:spPr>
          <a:xfrm>
            <a:off x="4537253" y="2705176"/>
            <a:ext cx="10104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主要道路から近接</a:t>
            </a:r>
            <a:endParaRPr lang="en-US" sz="900" dirty="0">
              <a:latin typeface="メイリオ" panose="020B0604030504040204" pitchFamily="50" charset="-128"/>
              <a:ea typeface="メイリオ" panose="020B0604030504040204" pitchFamily="50" charset="-128"/>
            </a:endParaRPr>
          </a:p>
        </p:txBody>
      </p:sp>
      <p:sp>
        <p:nvSpPr>
          <p:cNvPr id="97" name="Text 85"/>
          <p:cNvSpPr txBox="1"/>
          <p:nvPr/>
        </p:nvSpPr>
        <p:spPr>
          <a:xfrm>
            <a:off x="5661050" y="2705176"/>
            <a:ext cx="6675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駐車場完備</a:t>
            </a:r>
            <a:endParaRPr lang="en-US" sz="900" dirty="0">
              <a:latin typeface="メイリオ" panose="020B0604030504040204" pitchFamily="50" charset="-128"/>
              <a:ea typeface="メイリオ" panose="020B0604030504040204" pitchFamily="50" charset="-128"/>
            </a:endParaRPr>
          </a:p>
        </p:txBody>
      </p:sp>
      <p:sp>
        <p:nvSpPr>
          <p:cNvPr id="98" name="Text 86"/>
          <p:cNvSpPr txBox="1"/>
          <p:nvPr/>
        </p:nvSpPr>
        <p:spPr>
          <a:xfrm>
            <a:off x="6441948" y="2705176"/>
            <a:ext cx="771754"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アクセス良好</a:t>
            </a:r>
            <a:endParaRPr lang="en-US" sz="900" dirty="0">
              <a:latin typeface="メイリオ" panose="020B0604030504040204" pitchFamily="50" charset="-128"/>
              <a:ea typeface="メイリオ" panose="020B0604030504040204" pitchFamily="50" charset="-128"/>
            </a:endParaRPr>
          </a:p>
        </p:txBody>
      </p:sp>
      <p:sp>
        <p:nvSpPr>
          <p:cNvPr id="99" name="Text 87"/>
          <p:cNvSpPr txBox="1"/>
          <p:nvPr/>
        </p:nvSpPr>
        <p:spPr>
          <a:xfrm>
            <a:off x="4822546" y="3195295"/>
            <a:ext cx="1034186"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周辺環境・景観</a:t>
            </a:r>
            <a:endParaRPr lang="en-US" sz="1000" dirty="0">
              <a:latin typeface="メイリオ" panose="020B0604030504040204" pitchFamily="50" charset="-128"/>
              <a:ea typeface="メイリオ" panose="020B0604030504040204" pitchFamily="50" charset="-128"/>
            </a:endParaRPr>
          </a:p>
        </p:txBody>
      </p:sp>
      <p:sp>
        <p:nvSpPr>
          <p:cNvPr id="100" name="Text 88"/>
          <p:cNvSpPr txBox="1"/>
          <p:nvPr/>
        </p:nvSpPr>
        <p:spPr>
          <a:xfrm>
            <a:off x="7244791" y="3181579"/>
            <a:ext cx="609905"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01" name="Text 89"/>
          <p:cNvSpPr txBox="1"/>
          <p:nvPr/>
        </p:nvSpPr>
        <p:spPr>
          <a:xfrm>
            <a:off x="4537253" y="3543681"/>
            <a:ext cx="5532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水辺景観</a:t>
            </a:r>
            <a:endParaRPr lang="en-US" sz="900" dirty="0">
              <a:latin typeface="メイリオ" panose="020B0604030504040204" pitchFamily="50" charset="-128"/>
              <a:ea typeface="メイリオ" panose="020B0604030504040204" pitchFamily="50" charset="-128"/>
            </a:endParaRPr>
          </a:p>
        </p:txBody>
      </p:sp>
      <p:sp>
        <p:nvSpPr>
          <p:cNvPr id="102" name="Text 90"/>
          <p:cNvSpPr txBox="1"/>
          <p:nvPr/>
        </p:nvSpPr>
        <p:spPr>
          <a:xfrm>
            <a:off x="5203850" y="3543681"/>
            <a:ext cx="7818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緑の景観資源</a:t>
            </a:r>
            <a:endParaRPr lang="en-US" sz="900" dirty="0">
              <a:latin typeface="メイリオ" panose="020B0604030504040204" pitchFamily="50" charset="-128"/>
              <a:ea typeface="メイリオ" panose="020B0604030504040204" pitchFamily="50" charset="-128"/>
            </a:endParaRPr>
          </a:p>
        </p:txBody>
      </p:sp>
      <p:sp>
        <p:nvSpPr>
          <p:cNvPr id="103" name="Text 91"/>
          <p:cNvSpPr txBox="1"/>
          <p:nvPr/>
        </p:nvSpPr>
        <p:spPr>
          <a:xfrm>
            <a:off x="6099048" y="3543681"/>
            <a:ext cx="5532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自然豊か</a:t>
            </a:r>
            <a:endParaRPr lang="en-US" sz="900" dirty="0">
              <a:latin typeface="メイリオ" panose="020B0604030504040204" pitchFamily="50" charset="-128"/>
              <a:ea typeface="メイリオ" panose="020B0604030504040204" pitchFamily="50" charset="-128"/>
            </a:endParaRPr>
          </a:p>
        </p:txBody>
      </p:sp>
      <p:sp>
        <p:nvSpPr>
          <p:cNvPr id="104" name="Text 92"/>
          <p:cNvSpPr txBox="1"/>
          <p:nvPr/>
        </p:nvSpPr>
        <p:spPr>
          <a:xfrm>
            <a:off x="4822546" y="4033799"/>
            <a:ext cx="1167689"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既存スポーツ施設</a:t>
            </a:r>
            <a:endParaRPr lang="en-US" sz="1000" dirty="0">
              <a:latin typeface="メイリオ" panose="020B0604030504040204" pitchFamily="50" charset="-128"/>
              <a:ea typeface="メイリオ" panose="020B0604030504040204" pitchFamily="50" charset="-128"/>
            </a:endParaRPr>
          </a:p>
        </p:txBody>
      </p:sp>
      <p:sp>
        <p:nvSpPr>
          <p:cNvPr id="105" name="Text 93"/>
          <p:cNvSpPr txBox="1"/>
          <p:nvPr/>
        </p:nvSpPr>
        <p:spPr>
          <a:xfrm>
            <a:off x="7406640" y="4019169"/>
            <a:ext cx="448056"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06" name="Text 94"/>
          <p:cNvSpPr txBox="1"/>
          <p:nvPr/>
        </p:nvSpPr>
        <p:spPr>
          <a:xfrm>
            <a:off x="4537253" y="4381271"/>
            <a:ext cx="4389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散策路</a:t>
            </a:r>
            <a:endParaRPr lang="en-US" sz="900" dirty="0">
              <a:latin typeface="メイリオ" panose="020B0604030504040204" pitchFamily="50" charset="-128"/>
              <a:ea typeface="メイリオ" panose="020B0604030504040204" pitchFamily="50" charset="-128"/>
            </a:endParaRPr>
          </a:p>
        </p:txBody>
      </p:sp>
      <p:sp>
        <p:nvSpPr>
          <p:cNvPr id="107" name="Text 95"/>
          <p:cNvSpPr txBox="1"/>
          <p:nvPr/>
        </p:nvSpPr>
        <p:spPr>
          <a:xfrm>
            <a:off x="5089550" y="4381271"/>
            <a:ext cx="3246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広場</a:t>
            </a:r>
            <a:endParaRPr lang="en-US" sz="900" dirty="0">
              <a:latin typeface="メイリオ" panose="020B0604030504040204" pitchFamily="50" charset="-128"/>
              <a:ea typeface="メイリオ" panose="020B0604030504040204" pitchFamily="50" charset="-128"/>
            </a:endParaRPr>
          </a:p>
        </p:txBody>
      </p:sp>
      <p:sp>
        <p:nvSpPr>
          <p:cNvPr id="108" name="Text 96"/>
          <p:cNvSpPr txBox="1"/>
          <p:nvPr/>
        </p:nvSpPr>
        <p:spPr>
          <a:xfrm>
            <a:off x="5527548" y="4381271"/>
            <a:ext cx="10104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野球（制限あり）</a:t>
            </a:r>
            <a:endParaRPr lang="en-US" sz="900" dirty="0">
              <a:latin typeface="メイリオ" panose="020B0604030504040204" pitchFamily="50" charset="-128"/>
              <a:ea typeface="メイリオ" panose="020B0604030504040204" pitchFamily="50" charset="-128"/>
            </a:endParaRPr>
          </a:p>
        </p:txBody>
      </p:sp>
      <p:sp>
        <p:nvSpPr>
          <p:cNvPr id="109" name="Text 97"/>
          <p:cNvSpPr txBox="1"/>
          <p:nvPr/>
        </p:nvSpPr>
        <p:spPr>
          <a:xfrm>
            <a:off x="4822546" y="4872304"/>
            <a:ext cx="1167689"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公園としての魅力</a:t>
            </a:r>
            <a:endParaRPr lang="en-US" sz="1000" dirty="0">
              <a:latin typeface="メイリオ" panose="020B0604030504040204" pitchFamily="50" charset="-128"/>
              <a:ea typeface="メイリオ" panose="020B0604030504040204" pitchFamily="50" charset="-128"/>
            </a:endParaRPr>
          </a:p>
        </p:txBody>
      </p:sp>
      <p:sp>
        <p:nvSpPr>
          <p:cNvPr id="110" name="Text 98"/>
          <p:cNvSpPr txBox="1"/>
          <p:nvPr/>
        </p:nvSpPr>
        <p:spPr>
          <a:xfrm>
            <a:off x="7244791" y="4857674"/>
            <a:ext cx="609905"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11" name="Text 99"/>
          <p:cNvSpPr txBox="1"/>
          <p:nvPr/>
        </p:nvSpPr>
        <p:spPr>
          <a:xfrm>
            <a:off x="4537253" y="5219776"/>
            <a:ext cx="4389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回遊性</a:t>
            </a:r>
            <a:endParaRPr lang="en-US" sz="900" dirty="0">
              <a:latin typeface="メイリオ" panose="020B0604030504040204" pitchFamily="50" charset="-128"/>
              <a:ea typeface="メイリオ" panose="020B0604030504040204" pitchFamily="50" charset="-128"/>
            </a:endParaRPr>
          </a:p>
        </p:txBody>
      </p:sp>
      <p:sp>
        <p:nvSpPr>
          <p:cNvPr id="112" name="Text 100"/>
          <p:cNvSpPr txBox="1"/>
          <p:nvPr/>
        </p:nvSpPr>
        <p:spPr>
          <a:xfrm>
            <a:off x="5089550" y="5219776"/>
            <a:ext cx="609905"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2公園連続</a:t>
            </a:r>
            <a:endParaRPr lang="en-US" sz="900" dirty="0">
              <a:latin typeface="メイリオ" panose="020B0604030504040204" pitchFamily="50" charset="-128"/>
              <a:ea typeface="メイリオ" panose="020B0604030504040204" pitchFamily="50" charset="-128"/>
            </a:endParaRPr>
          </a:p>
        </p:txBody>
      </p:sp>
      <p:sp>
        <p:nvSpPr>
          <p:cNvPr id="113" name="Text 101"/>
          <p:cNvSpPr txBox="1"/>
          <p:nvPr/>
        </p:nvSpPr>
        <p:spPr>
          <a:xfrm>
            <a:off x="5820156" y="5219776"/>
            <a:ext cx="5532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水辺環境</a:t>
            </a:r>
            <a:endParaRPr lang="en-US" sz="900" dirty="0">
              <a:latin typeface="メイリオ" panose="020B0604030504040204" pitchFamily="50" charset="-128"/>
              <a:ea typeface="メイリオ" panose="020B0604030504040204" pitchFamily="50" charset="-128"/>
            </a:endParaRPr>
          </a:p>
        </p:txBody>
      </p:sp>
      <p:sp>
        <p:nvSpPr>
          <p:cNvPr id="114" name="Text 102"/>
          <p:cNvSpPr txBox="1"/>
          <p:nvPr/>
        </p:nvSpPr>
        <p:spPr>
          <a:xfrm>
            <a:off x="4822546" y="5709895"/>
            <a:ext cx="900684"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住宅地近接性</a:t>
            </a:r>
            <a:endParaRPr lang="en-US" sz="1000" dirty="0">
              <a:latin typeface="メイリオ" panose="020B0604030504040204" pitchFamily="50" charset="-128"/>
              <a:ea typeface="メイリオ" panose="020B0604030504040204" pitchFamily="50" charset="-128"/>
            </a:endParaRPr>
          </a:p>
        </p:txBody>
      </p:sp>
      <p:sp>
        <p:nvSpPr>
          <p:cNvPr id="115" name="Text 103"/>
          <p:cNvSpPr txBox="1"/>
          <p:nvPr/>
        </p:nvSpPr>
        <p:spPr>
          <a:xfrm>
            <a:off x="7244791" y="5696179"/>
            <a:ext cx="609905"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16" name="Text 104"/>
          <p:cNvSpPr txBox="1"/>
          <p:nvPr/>
        </p:nvSpPr>
        <p:spPr>
          <a:xfrm>
            <a:off x="4537253" y="6058281"/>
            <a:ext cx="7818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周辺住宅あり</a:t>
            </a:r>
            <a:endParaRPr lang="en-US" sz="900" dirty="0">
              <a:latin typeface="メイリオ" panose="020B0604030504040204" pitchFamily="50" charset="-128"/>
              <a:ea typeface="メイリオ" panose="020B0604030504040204" pitchFamily="50" charset="-128"/>
            </a:endParaRPr>
          </a:p>
        </p:txBody>
      </p:sp>
      <p:sp>
        <p:nvSpPr>
          <p:cNvPr id="117" name="Text 105"/>
          <p:cNvSpPr txBox="1"/>
          <p:nvPr/>
        </p:nvSpPr>
        <p:spPr>
          <a:xfrm>
            <a:off x="5432450" y="6058281"/>
            <a:ext cx="553212"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生活圏内</a:t>
            </a:r>
            <a:endParaRPr lang="en-US" sz="900" dirty="0">
              <a:latin typeface="メイリオ" panose="020B0604030504040204" pitchFamily="50" charset="-128"/>
              <a:ea typeface="メイリオ" panose="020B0604030504040204" pitchFamily="50" charset="-128"/>
            </a:endParaRPr>
          </a:p>
        </p:txBody>
      </p:sp>
      <p:sp>
        <p:nvSpPr>
          <p:cNvPr id="118" name="Text 106"/>
          <p:cNvSpPr txBox="1"/>
          <p:nvPr/>
        </p:nvSpPr>
        <p:spPr>
          <a:xfrm>
            <a:off x="6099048" y="6058281"/>
            <a:ext cx="771754" cy="162763"/>
          </a:xfrm>
          <a:prstGeom prst="rect">
            <a:avLst/>
          </a:prstGeom>
          <a:noFill/>
          <a:ln/>
        </p:spPr>
        <p:txBody>
          <a:bodyPr wrap="square" lIns="0" tIns="0" rIns="0" bIns="0" rtlCol="0" anchor="ctr"/>
          <a:lstStyle/>
          <a:p>
            <a:pPr marL="0" indent="0" algn="l">
              <a:buNone/>
            </a:pPr>
            <a:r>
              <a:rPr lang="en-US" sz="900" dirty="0">
                <a:solidFill>
                  <a:srgbClr val="1976D2"/>
                </a:solidFill>
                <a:latin typeface="メイリオ" panose="020B0604030504040204" pitchFamily="50" charset="-128"/>
                <a:ea typeface="メイリオ" panose="020B0604030504040204" pitchFamily="50" charset="-128"/>
                <a:cs typeface="Noto Sans JP" pitchFamily="34" charset="-120"/>
              </a:rPr>
              <a:t>アクセス良好</a:t>
            </a:r>
            <a:endParaRPr lang="en-US" sz="900" dirty="0">
              <a:latin typeface="メイリオ" panose="020B0604030504040204" pitchFamily="50" charset="-128"/>
              <a:ea typeface="メイリオ" panose="020B0604030504040204" pitchFamily="50" charset="-128"/>
            </a:endParaRPr>
          </a:p>
        </p:txBody>
      </p:sp>
      <p:sp>
        <p:nvSpPr>
          <p:cNvPr id="119" name="Shape 107"/>
          <p:cNvSpPr/>
          <p:nvPr/>
        </p:nvSpPr>
        <p:spPr>
          <a:xfrm>
            <a:off x="4317797" y="1333576"/>
            <a:ext cx="3562502" cy="847649"/>
          </a:xfrm>
          <a:prstGeom prst="rect">
            <a:avLst/>
          </a:prstGeom>
          <a:solidFill>
            <a:srgbClr val="1976D2"/>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20" name="Shape 108"/>
          <p:cNvSpPr/>
          <p:nvPr/>
        </p:nvSpPr>
        <p:spPr>
          <a:xfrm>
            <a:off x="7435901" y="1238479"/>
            <a:ext cx="543154" cy="267005"/>
          </a:xfrm>
          <a:prstGeom prst="roundRect">
            <a:avLst>
              <a:gd name="adj" fmla="val 146771"/>
            </a:avLst>
          </a:prstGeom>
          <a:solidFill>
            <a:srgbClr val="FFD700"/>
          </a:solidFill>
          <a:ln/>
          <a:effectLst>
            <a:outerShdw blurRad="50800" dist="25400" dir="5400000" algn="bl" rotWithShape="0">
              <a:srgbClr val="000000">
                <a:alpha val="2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1" name="Text 109"/>
          <p:cNvSpPr txBox="1"/>
          <p:nvPr/>
        </p:nvSpPr>
        <p:spPr>
          <a:xfrm>
            <a:off x="7517282" y="1243965"/>
            <a:ext cx="467258" cy="247802"/>
          </a:xfrm>
          <a:prstGeom prst="rect">
            <a:avLst/>
          </a:prstGeom>
          <a:noFill/>
          <a:ln/>
        </p:spPr>
        <p:txBody>
          <a:bodyPr wrap="square" lIns="0" tIns="0" rIns="0" bIns="0" rtlCol="0" anchor="ctr"/>
          <a:lstStyle/>
          <a:p>
            <a:pPr marL="0" indent="0" algn="l">
              <a:buNone/>
            </a:pPr>
            <a:r>
              <a:rPr lang="en-US" sz="900" b="1" dirty="0">
                <a:solidFill>
                  <a:srgbClr val="333333"/>
                </a:solidFill>
                <a:latin typeface="メイリオ" panose="020B0604030504040204" pitchFamily="50" charset="-128"/>
                <a:ea typeface="メイリオ" panose="020B0604030504040204" pitchFamily="50" charset="-128"/>
                <a:cs typeface="Noto Sans JP" pitchFamily="34" charset="-120"/>
              </a:rPr>
              <a:t>最優先</a:t>
            </a:r>
            <a:endParaRPr lang="en-US" sz="900" dirty="0">
              <a:latin typeface="メイリオ" panose="020B0604030504040204" pitchFamily="50" charset="-128"/>
              <a:ea typeface="メイリオ" panose="020B0604030504040204" pitchFamily="50" charset="-128"/>
            </a:endParaRPr>
          </a:p>
        </p:txBody>
      </p:sp>
      <p:sp>
        <p:nvSpPr>
          <p:cNvPr id="122" name="Text 110"/>
          <p:cNvSpPr txBox="1"/>
          <p:nvPr/>
        </p:nvSpPr>
        <p:spPr>
          <a:xfrm>
            <a:off x="5428793" y="1476223"/>
            <a:ext cx="1476756" cy="277063"/>
          </a:xfrm>
          <a:prstGeom prst="rect">
            <a:avLst/>
          </a:prstGeom>
          <a:noFill/>
          <a:ln/>
        </p:spPr>
        <p:txBody>
          <a:bodyPr wrap="square" lIns="0" tIns="0" rIns="0" bIns="0" rtlCol="0" anchor="ctr"/>
          <a:lstStyle/>
          <a:p>
            <a:pPr marL="0" indent="0" algn="ctr">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八坂・川口公園</a:t>
            </a:r>
            <a:endParaRPr lang="en-US" sz="1500" dirty="0">
              <a:latin typeface="メイリオ" panose="020B0604030504040204" pitchFamily="50" charset="-128"/>
              <a:ea typeface="メイリオ" panose="020B0604030504040204" pitchFamily="50" charset="-128"/>
            </a:endParaRPr>
          </a:p>
        </p:txBody>
      </p:sp>
      <p:sp>
        <p:nvSpPr>
          <p:cNvPr id="123" name="Text 111"/>
          <p:cNvSpPr txBox="1"/>
          <p:nvPr/>
        </p:nvSpPr>
        <p:spPr>
          <a:xfrm>
            <a:off x="5610758" y="1809979"/>
            <a:ext cx="1086307" cy="228600"/>
          </a:xfrm>
          <a:prstGeom prst="rect">
            <a:avLst/>
          </a:prstGeom>
          <a:noFill/>
          <a:ln/>
        </p:spPr>
        <p:txBody>
          <a:bodyPr wrap="square" lIns="0" tIns="0" rIns="0" bIns="0" rtlCol="0" anchor="ctr"/>
          <a:lstStyle/>
          <a:p>
            <a:pPr marL="0" indent="0" algn="ctr">
              <a:buNone/>
            </a:pPr>
            <a:r>
              <a:rPr lang="en-US" sz="1200" dirty="0">
                <a:solidFill>
                  <a:srgbClr val="FFFFFF">
                    <a:alpha val="90000"/>
                  </a:srgbClr>
                </a:solidFill>
                <a:latin typeface="メイリオ" panose="020B0604030504040204" pitchFamily="50" charset="-128"/>
                <a:ea typeface="メイリオ" panose="020B0604030504040204" pitchFamily="50" charset="-128"/>
                <a:cs typeface="Noto Sans JP" pitchFamily="34" charset="-120"/>
              </a:rPr>
              <a:t>支持率: 65.4%</a:t>
            </a:r>
            <a:endParaRPr lang="en-US" sz="1200" dirty="0">
              <a:latin typeface="メイリオ" panose="020B0604030504040204" pitchFamily="50" charset="-128"/>
              <a:ea typeface="メイリオ" panose="020B0604030504040204" pitchFamily="50" charset="-128"/>
            </a:endParaRPr>
          </a:p>
        </p:txBody>
      </p:sp>
      <p:sp>
        <p:nvSpPr>
          <p:cNvPr id="124" name="Shape 112"/>
          <p:cNvSpPr/>
          <p:nvPr/>
        </p:nvSpPr>
        <p:spPr>
          <a:xfrm>
            <a:off x="8064094" y="1428674"/>
            <a:ext cx="3562502" cy="5171846"/>
          </a:xfrm>
          <a:prstGeom prst="roundRect">
            <a:avLst>
              <a:gd name="adj" fmla="val 824"/>
            </a:avLst>
          </a:prstGeom>
          <a:solidFill>
            <a:srgbClr val="FFFFFF"/>
          </a:solidFill>
          <a:ln/>
          <a:effectLst>
            <a:outerShdw blurRad="114300" dist="38100" dir="5400000" algn="bl" rotWithShape="0">
              <a:srgbClr val="000000">
                <a:alpha val="10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5" name="Shape 113"/>
          <p:cNvSpPr/>
          <p:nvPr/>
        </p:nvSpPr>
        <p:spPr>
          <a:xfrm>
            <a:off x="8064094" y="1428674"/>
            <a:ext cx="3562502" cy="847649"/>
          </a:xfrm>
          <a:prstGeom prst="rect">
            <a:avLst/>
          </a:prstGeom>
          <a:solidFill>
            <a:srgbClr val="388E3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26" name="Text 114"/>
          <p:cNvSpPr txBox="1"/>
          <p:nvPr/>
        </p:nvSpPr>
        <p:spPr>
          <a:xfrm>
            <a:off x="9271102" y="1571320"/>
            <a:ext cx="1286561" cy="277063"/>
          </a:xfrm>
          <a:prstGeom prst="rect">
            <a:avLst/>
          </a:prstGeom>
          <a:noFill/>
          <a:ln/>
        </p:spPr>
        <p:txBody>
          <a:bodyPr wrap="square" lIns="0" tIns="0" rIns="0" bIns="0" rtlCol="0" anchor="ctr"/>
          <a:lstStyle/>
          <a:p>
            <a:pPr marL="0" indent="0" algn="ctr">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茎崎運動公園</a:t>
            </a:r>
            <a:endParaRPr lang="en-US" sz="1500" dirty="0">
              <a:latin typeface="メイリオ" panose="020B0604030504040204" pitchFamily="50" charset="-128"/>
              <a:ea typeface="メイリオ" panose="020B0604030504040204" pitchFamily="50" charset="-128"/>
            </a:endParaRPr>
          </a:p>
        </p:txBody>
      </p:sp>
      <p:sp>
        <p:nvSpPr>
          <p:cNvPr id="127" name="Text 115"/>
          <p:cNvSpPr txBox="1"/>
          <p:nvPr/>
        </p:nvSpPr>
        <p:spPr>
          <a:xfrm>
            <a:off x="9357055" y="1905076"/>
            <a:ext cx="1086307" cy="228600"/>
          </a:xfrm>
          <a:prstGeom prst="rect">
            <a:avLst/>
          </a:prstGeom>
          <a:noFill/>
          <a:ln/>
        </p:spPr>
        <p:txBody>
          <a:bodyPr wrap="square" lIns="0" tIns="0" rIns="0" bIns="0" rtlCol="0" anchor="ctr"/>
          <a:lstStyle/>
          <a:p>
            <a:pPr marL="0" indent="0" algn="ctr">
              <a:buNone/>
            </a:pPr>
            <a:r>
              <a:rPr lang="en-US" sz="1200" dirty="0">
                <a:solidFill>
                  <a:srgbClr val="FFFFFF">
                    <a:alpha val="90000"/>
                  </a:srgbClr>
                </a:solidFill>
                <a:latin typeface="メイリオ" panose="020B0604030504040204" pitchFamily="50" charset="-128"/>
                <a:ea typeface="メイリオ" panose="020B0604030504040204" pitchFamily="50" charset="-128"/>
                <a:cs typeface="Noto Sans JP" pitchFamily="34" charset="-120"/>
              </a:rPr>
              <a:t>支持率: 19.8%</a:t>
            </a:r>
            <a:endParaRPr lang="en-US" sz="1200" dirty="0">
              <a:latin typeface="メイリオ" panose="020B0604030504040204" pitchFamily="50" charset="-128"/>
              <a:ea typeface="メイリオ" panose="020B0604030504040204" pitchFamily="50" charset="-128"/>
            </a:endParaRPr>
          </a:p>
        </p:txBody>
      </p:sp>
      <p:sp>
        <p:nvSpPr>
          <p:cNvPr id="128" name="Shape 116"/>
          <p:cNvSpPr/>
          <p:nvPr/>
        </p:nvSpPr>
        <p:spPr>
          <a:xfrm>
            <a:off x="8207654" y="3104769"/>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29" name="Shape 117"/>
          <p:cNvSpPr/>
          <p:nvPr/>
        </p:nvSpPr>
        <p:spPr>
          <a:xfrm>
            <a:off x="8207654" y="2418969"/>
            <a:ext cx="267005" cy="267005"/>
          </a:xfrm>
          <a:prstGeom prst="ellipse">
            <a:avLst/>
          </a:prstGeom>
          <a:solidFill>
            <a:srgbClr val="388E3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30" name="Image 10" descr="preencoded.png"/>
          <p:cNvPicPr>
            <a:picLocks noChangeAspect="1"/>
          </p:cNvPicPr>
          <p:nvPr/>
        </p:nvPicPr>
        <p:blipFill>
          <a:blip r:embed="rId3"/>
          <a:srcRect l="-2512" r="-2512"/>
          <a:stretch/>
        </p:blipFill>
        <p:spPr>
          <a:xfrm>
            <a:off x="8288122" y="2485720"/>
            <a:ext cx="105156" cy="133502"/>
          </a:xfrm>
          <a:prstGeom prst="rect">
            <a:avLst/>
          </a:prstGeom>
        </p:spPr>
      </p:pic>
      <p:sp>
        <p:nvSpPr>
          <p:cNvPr id="131" name="Text 118"/>
          <p:cNvSpPr txBox="1"/>
          <p:nvPr/>
        </p:nvSpPr>
        <p:spPr>
          <a:xfrm>
            <a:off x="8568842" y="2452802"/>
            <a:ext cx="1034186"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立地・アクセス</a:t>
            </a:r>
            <a:endParaRPr lang="en-US" sz="1000" dirty="0">
              <a:latin typeface="メイリオ" panose="020B0604030504040204" pitchFamily="50" charset="-128"/>
              <a:ea typeface="メイリオ" panose="020B0604030504040204" pitchFamily="50" charset="-128"/>
            </a:endParaRPr>
          </a:p>
        </p:txBody>
      </p:sp>
      <p:sp>
        <p:nvSpPr>
          <p:cNvPr id="132" name="Text 119"/>
          <p:cNvSpPr txBox="1"/>
          <p:nvPr/>
        </p:nvSpPr>
        <p:spPr>
          <a:xfrm>
            <a:off x="11315700" y="2438171"/>
            <a:ext cx="286207"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33" name="Shape 120"/>
          <p:cNvSpPr/>
          <p:nvPr/>
        </p:nvSpPr>
        <p:spPr>
          <a:xfrm>
            <a:off x="8207654" y="2761869"/>
            <a:ext cx="6190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34" name="Text 121"/>
          <p:cNvSpPr txBox="1"/>
          <p:nvPr/>
        </p:nvSpPr>
        <p:spPr>
          <a:xfrm>
            <a:off x="8283550" y="2800274"/>
            <a:ext cx="5532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郊外立地</a:t>
            </a:r>
            <a:endParaRPr lang="en-US" sz="900" dirty="0">
              <a:latin typeface="メイリオ" panose="020B0604030504040204" pitchFamily="50" charset="-128"/>
              <a:ea typeface="メイリオ" panose="020B0604030504040204" pitchFamily="50" charset="-128"/>
            </a:endParaRPr>
          </a:p>
        </p:txBody>
      </p:sp>
      <p:sp>
        <p:nvSpPr>
          <p:cNvPr id="135" name="Shape 122"/>
          <p:cNvSpPr/>
          <p:nvPr/>
        </p:nvSpPr>
        <p:spPr>
          <a:xfrm>
            <a:off x="8874252" y="2761869"/>
            <a:ext cx="6190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36" name="Text 123"/>
          <p:cNvSpPr txBox="1"/>
          <p:nvPr/>
        </p:nvSpPr>
        <p:spPr>
          <a:xfrm>
            <a:off x="8950147" y="2800274"/>
            <a:ext cx="5532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やや遠い</a:t>
            </a:r>
            <a:endParaRPr lang="en-US" sz="900" dirty="0">
              <a:latin typeface="メイリオ" panose="020B0604030504040204" pitchFamily="50" charset="-128"/>
              <a:ea typeface="メイリオ" panose="020B0604030504040204" pitchFamily="50" charset="-128"/>
            </a:endParaRPr>
          </a:p>
        </p:txBody>
      </p:sp>
      <p:sp>
        <p:nvSpPr>
          <p:cNvPr id="137" name="Shape 124"/>
          <p:cNvSpPr/>
          <p:nvPr/>
        </p:nvSpPr>
        <p:spPr>
          <a:xfrm>
            <a:off x="9540850" y="2761869"/>
            <a:ext cx="7333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38" name="Text 125"/>
          <p:cNvSpPr txBox="1"/>
          <p:nvPr/>
        </p:nvSpPr>
        <p:spPr>
          <a:xfrm>
            <a:off x="9617659" y="2800274"/>
            <a:ext cx="6675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車移動が主</a:t>
            </a:r>
            <a:endParaRPr lang="en-US" sz="900" dirty="0">
              <a:latin typeface="メイリオ" panose="020B0604030504040204" pitchFamily="50" charset="-128"/>
              <a:ea typeface="メイリオ" panose="020B0604030504040204" pitchFamily="50" charset="-128"/>
            </a:endParaRPr>
          </a:p>
        </p:txBody>
      </p:sp>
      <p:sp>
        <p:nvSpPr>
          <p:cNvPr id="139" name="Shape 126"/>
          <p:cNvSpPr/>
          <p:nvPr/>
        </p:nvSpPr>
        <p:spPr>
          <a:xfrm>
            <a:off x="8207654" y="3943274"/>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0" name="Shape 127"/>
          <p:cNvSpPr/>
          <p:nvPr/>
        </p:nvSpPr>
        <p:spPr>
          <a:xfrm>
            <a:off x="8207654" y="3257474"/>
            <a:ext cx="267005" cy="267005"/>
          </a:xfrm>
          <a:prstGeom prst="ellipse">
            <a:avLst/>
          </a:prstGeom>
          <a:solidFill>
            <a:srgbClr val="388E3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41" name="Image 11" descr="preencoded.png"/>
          <p:cNvPicPr>
            <a:picLocks noChangeAspect="1"/>
          </p:cNvPicPr>
          <p:nvPr/>
        </p:nvPicPr>
        <p:blipFill>
          <a:blip r:embed="rId4"/>
          <a:srcRect t="-1100" b="-1100"/>
          <a:stretch/>
        </p:blipFill>
        <p:spPr>
          <a:xfrm>
            <a:off x="8283550" y="3324225"/>
            <a:ext cx="114300" cy="133502"/>
          </a:xfrm>
          <a:prstGeom prst="rect">
            <a:avLst/>
          </a:prstGeom>
        </p:spPr>
      </p:pic>
      <p:sp>
        <p:nvSpPr>
          <p:cNvPr id="142" name="Text 128"/>
          <p:cNvSpPr txBox="1"/>
          <p:nvPr/>
        </p:nvSpPr>
        <p:spPr>
          <a:xfrm>
            <a:off x="8568842" y="3291307"/>
            <a:ext cx="1034186"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周辺環境・景観</a:t>
            </a:r>
            <a:endParaRPr lang="en-US" sz="1000" dirty="0">
              <a:latin typeface="メイリオ" panose="020B0604030504040204" pitchFamily="50" charset="-128"/>
              <a:ea typeface="メイリオ" panose="020B0604030504040204" pitchFamily="50" charset="-128"/>
            </a:endParaRPr>
          </a:p>
        </p:txBody>
      </p:sp>
      <p:sp>
        <p:nvSpPr>
          <p:cNvPr id="143" name="Text 129"/>
          <p:cNvSpPr txBox="1"/>
          <p:nvPr/>
        </p:nvSpPr>
        <p:spPr>
          <a:xfrm>
            <a:off x="10992002" y="3276676"/>
            <a:ext cx="609905"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44" name="Shape 130"/>
          <p:cNvSpPr/>
          <p:nvPr/>
        </p:nvSpPr>
        <p:spPr>
          <a:xfrm>
            <a:off x="8207654" y="3600374"/>
            <a:ext cx="6190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5" name="Text 131"/>
          <p:cNvSpPr txBox="1"/>
          <p:nvPr/>
        </p:nvSpPr>
        <p:spPr>
          <a:xfrm>
            <a:off x="8283550" y="3638779"/>
            <a:ext cx="5532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湖畔景観</a:t>
            </a:r>
            <a:endParaRPr lang="en-US" sz="900" dirty="0">
              <a:latin typeface="メイリオ" panose="020B0604030504040204" pitchFamily="50" charset="-128"/>
              <a:ea typeface="メイリオ" panose="020B0604030504040204" pitchFamily="50" charset="-128"/>
            </a:endParaRPr>
          </a:p>
        </p:txBody>
      </p:sp>
      <p:sp>
        <p:nvSpPr>
          <p:cNvPr id="146" name="Shape 132"/>
          <p:cNvSpPr/>
          <p:nvPr/>
        </p:nvSpPr>
        <p:spPr>
          <a:xfrm>
            <a:off x="8874252" y="3600374"/>
            <a:ext cx="6190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7" name="Text 133"/>
          <p:cNvSpPr txBox="1"/>
          <p:nvPr/>
        </p:nvSpPr>
        <p:spPr>
          <a:xfrm>
            <a:off x="8950147" y="3638779"/>
            <a:ext cx="5532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広域景観</a:t>
            </a:r>
            <a:endParaRPr lang="en-US" sz="900" dirty="0">
              <a:latin typeface="メイリオ" panose="020B0604030504040204" pitchFamily="50" charset="-128"/>
              <a:ea typeface="メイリオ" panose="020B0604030504040204" pitchFamily="50" charset="-128"/>
            </a:endParaRPr>
          </a:p>
        </p:txBody>
      </p:sp>
      <p:sp>
        <p:nvSpPr>
          <p:cNvPr id="148" name="Shape 134"/>
          <p:cNvSpPr/>
          <p:nvPr/>
        </p:nvSpPr>
        <p:spPr>
          <a:xfrm>
            <a:off x="9540850" y="3600374"/>
            <a:ext cx="6190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9" name="Text 135"/>
          <p:cNvSpPr txBox="1"/>
          <p:nvPr/>
        </p:nvSpPr>
        <p:spPr>
          <a:xfrm>
            <a:off x="9617659" y="3638779"/>
            <a:ext cx="5532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静穏環境</a:t>
            </a:r>
            <a:endParaRPr lang="en-US" sz="900" dirty="0">
              <a:latin typeface="メイリオ" panose="020B0604030504040204" pitchFamily="50" charset="-128"/>
              <a:ea typeface="メイリオ" panose="020B0604030504040204" pitchFamily="50" charset="-128"/>
            </a:endParaRPr>
          </a:p>
        </p:txBody>
      </p:sp>
      <p:sp>
        <p:nvSpPr>
          <p:cNvPr id="150" name="Shape 136"/>
          <p:cNvSpPr/>
          <p:nvPr/>
        </p:nvSpPr>
        <p:spPr>
          <a:xfrm>
            <a:off x="8207654" y="4781779"/>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51" name="Shape 137"/>
          <p:cNvSpPr/>
          <p:nvPr/>
        </p:nvSpPr>
        <p:spPr>
          <a:xfrm>
            <a:off x="8207654" y="4095979"/>
            <a:ext cx="267005" cy="267005"/>
          </a:xfrm>
          <a:prstGeom prst="ellipse">
            <a:avLst/>
          </a:prstGeom>
          <a:solidFill>
            <a:srgbClr val="388E3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52" name="Image 12" descr="preencoded.png"/>
          <p:cNvPicPr>
            <a:picLocks noChangeAspect="1"/>
          </p:cNvPicPr>
          <p:nvPr/>
        </p:nvPicPr>
        <p:blipFill>
          <a:blip r:embed="rId5"/>
          <a:srcRect t="-1100" b="-1100"/>
          <a:stretch/>
        </p:blipFill>
        <p:spPr>
          <a:xfrm>
            <a:off x="8283550" y="4162730"/>
            <a:ext cx="114300" cy="133502"/>
          </a:xfrm>
          <a:prstGeom prst="rect">
            <a:avLst/>
          </a:prstGeom>
        </p:spPr>
      </p:pic>
      <p:sp>
        <p:nvSpPr>
          <p:cNvPr id="153" name="Text 138"/>
          <p:cNvSpPr txBox="1"/>
          <p:nvPr/>
        </p:nvSpPr>
        <p:spPr>
          <a:xfrm>
            <a:off x="8568842" y="4128897"/>
            <a:ext cx="1167689"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既存スポーツ施設</a:t>
            </a:r>
            <a:endParaRPr lang="en-US" sz="1000" dirty="0">
              <a:latin typeface="メイリオ" panose="020B0604030504040204" pitchFamily="50" charset="-128"/>
              <a:ea typeface="メイリオ" panose="020B0604030504040204" pitchFamily="50" charset="-128"/>
            </a:endParaRPr>
          </a:p>
        </p:txBody>
      </p:sp>
      <p:sp>
        <p:nvSpPr>
          <p:cNvPr id="154" name="Text 139"/>
          <p:cNvSpPr txBox="1"/>
          <p:nvPr/>
        </p:nvSpPr>
        <p:spPr>
          <a:xfrm>
            <a:off x="10992002" y="4115181"/>
            <a:ext cx="609905"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55" name="Shape 140"/>
          <p:cNvSpPr/>
          <p:nvPr/>
        </p:nvSpPr>
        <p:spPr>
          <a:xfrm>
            <a:off x="8207654" y="4438879"/>
            <a:ext cx="5047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56" name="Text 141"/>
          <p:cNvSpPr txBox="1"/>
          <p:nvPr/>
        </p:nvSpPr>
        <p:spPr>
          <a:xfrm>
            <a:off x="8283550" y="4476369"/>
            <a:ext cx="4389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野球場</a:t>
            </a:r>
            <a:endParaRPr lang="en-US" sz="900" dirty="0">
              <a:latin typeface="メイリオ" panose="020B0604030504040204" pitchFamily="50" charset="-128"/>
              <a:ea typeface="メイリオ" panose="020B0604030504040204" pitchFamily="50" charset="-128"/>
            </a:endParaRPr>
          </a:p>
        </p:txBody>
      </p:sp>
      <p:sp>
        <p:nvSpPr>
          <p:cNvPr id="157" name="Shape 142"/>
          <p:cNvSpPr/>
          <p:nvPr/>
        </p:nvSpPr>
        <p:spPr>
          <a:xfrm>
            <a:off x="8759952" y="4438879"/>
            <a:ext cx="8476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58" name="Text 143"/>
          <p:cNvSpPr txBox="1"/>
          <p:nvPr/>
        </p:nvSpPr>
        <p:spPr>
          <a:xfrm>
            <a:off x="8835847" y="4476369"/>
            <a:ext cx="7818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テニスコート</a:t>
            </a:r>
            <a:endParaRPr lang="en-US" sz="900" dirty="0">
              <a:latin typeface="メイリオ" panose="020B0604030504040204" pitchFamily="50" charset="-128"/>
              <a:ea typeface="メイリオ" panose="020B0604030504040204" pitchFamily="50" charset="-128"/>
            </a:endParaRPr>
          </a:p>
        </p:txBody>
      </p:sp>
      <p:sp>
        <p:nvSpPr>
          <p:cNvPr id="159" name="Shape 144"/>
          <p:cNvSpPr/>
          <p:nvPr/>
        </p:nvSpPr>
        <p:spPr>
          <a:xfrm>
            <a:off x="9655150" y="4438879"/>
            <a:ext cx="7333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60" name="Text 145"/>
          <p:cNvSpPr txBox="1"/>
          <p:nvPr/>
        </p:nvSpPr>
        <p:spPr>
          <a:xfrm>
            <a:off x="9731959" y="4476369"/>
            <a:ext cx="6675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広大な敷地</a:t>
            </a:r>
            <a:endParaRPr lang="en-US" sz="900" dirty="0">
              <a:latin typeface="メイリオ" panose="020B0604030504040204" pitchFamily="50" charset="-128"/>
              <a:ea typeface="メイリオ" panose="020B0604030504040204" pitchFamily="50" charset="-128"/>
            </a:endParaRPr>
          </a:p>
        </p:txBody>
      </p:sp>
      <p:sp>
        <p:nvSpPr>
          <p:cNvPr id="161" name="Shape 146"/>
          <p:cNvSpPr/>
          <p:nvPr/>
        </p:nvSpPr>
        <p:spPr>
          <a:xfrm>
            <a:off x="8207654" y="5619369"/>
            <a:ext cx="32762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62" name="Shape 147"/>
          <p:cNvSpPr/>
          <p:nvPr/>
        </p:nvSpPr>
        <p:spPr>
          <a:xfrm>
            <a:off x="8207654" y="4933569"/>
            <a:ext cx="267005" cy="267005"/>
          </a:xfrm>
          <a:prstGeom prst="ellipse">
            <a:avLst/>
          </a:prstGeom>
          <a:solidFill>
            <a:srgbClr val="388E3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63" name="Image 13" descr="preencoded.png"/>
          <p:cNvPicPr>
            <a:picLocks noChangeAspect="1"/>
          </p:cNvPicPr>
          <p:nvPr/>
        </p:nvPicPr>
        <p:blipFill>
          <a:blip r:embed="rId6"/>
          <a:srcRect l="-1507" r="-1507"/>
          <a:stretch/>
        </p:blipFill>
        <p:spPr>
          <a:xfrm>
            <a:off x="8298180" y="5000320"/>
            <a:ext cx="85954" cy="133502"/>
          </a:xfrm>
          <a:prstGeom prst="rect">
            <a:avLst/>
          </a:prstGeom>
        </p:spPr>
      </p:pic>
      <p:sp>
        <p:nvSpPr>
          <p:cNvPr id="164" name="Text 148"/>
          <p:cNvSpPr txBox="1"/>
          <p:nvPr/>
        </p:nvSpPr>
        <p:spPr>
          <a:xfrm>
            <a:off x="8568842" y="4967402"/>
            <a:ext cx="1167689"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公園としての魅力</a:t>
            </a:r>
            <a:endParaRPr lang="en-US" sz="1000" dirty="0">
              <a:latin typeface="メイリオ" panose="020B0604030504040204" pitchFamily="50" charset="-128"/>
              <a:ea typeface="メイリオ" panose="020B0604030504040204" pitchFamily="50" charset="-128"/>
            </a:endParaRPr>
          </a:p>
        </p:txBody>
      </p:sp>
      <p:sp>
        <p:nvSpPr>
          <p:cNvPr id="165" name="Text 149"/>
          <p:cNvSpPr txBox="1"/>
          <p:nvPr/>
        </p:nvSpPr>
        <p:spPr>
          <a:xfrm>
            <a:off x="11153851" y="4952771"/>
            <a:ext cx="448056"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66" name="Shape 150"/>
          <p:cNvSpPr/>
          <p:nvPr/>
        </p:nvSpPr>
        <p:spPr>
          <a:xfrm>
            <a:off x="8207654" y="5276469"/>
            <a:ext cx="7333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67" name="Text 151"/>
          <p:cNvSpPr txBox="1"/>
          <p:nvPr/>
        </p:nvSpPr>
        <p:spPr>
          <a:xfrm>
            <a:off x="8283550" y="5314874"/>
            <a:ext cx="6675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広大な敷地</a:t>
            </a:r>
            <a:endParaRPr lang="en-US" sz="900" dirty="0">
              <a:latin typeface="メイリオ" panose="020B0604030504040204" pitchFamily="50" charset="-128"/>
              <a:ea typeface="メイリオ" panose="020B0604030504040204" pitchFamily="50" charset="-128"/>
            </a:endParaRPr>
          </a:p>
        </p:txBody>
      </p:sp>
      <p:sp>
        <p:nvSpPr>
          <p:cNvPr id="168" name="Shape 152"/>
          <p:cNvSpPr/>
          <p:nvPr/>
        </p:nvSpPr>
        <p:spPr>
          <a:xfrm>
            <a:off x="8988552" y="5276469"/>
            <a:ext cx="8476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69" name="Text 153"/>
          <p:cNvSpPr txBox="1"/>
          <p:nvPr/>
        </p:nvSpPr>
        <p:spPr>
          <a:xfrm>
            <a:off x="9064447" y="5314874"/>
            <a:ext cx="7818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のびのび空間</a:t>
            </a:r>
            <a:endParaRPr lang="en-US" sz="900" dirty="0">
              <a:latin typeface="メイリオ" panose="020B0604030504040204" pitchFamily="50" charset="-128"/>
              <a:ea typeface="メイリオ" panose="020B0604030504040204" pitchFamily="50" charset="-128"/>
            </a:endParaRPr>
          </a:p>
        </p:txBody>
      </p:sp>
      <p:sp>
        <p:nvSpPr>
          <p:cNvPr id="170" name="Shape 154"/>
          <p:cNvSpPr/>
          <p:nvPr/>
        </p:nvSpPr>
        <p:spPr>
          <a:xfrm>
            <a:off x="8207654" y="5772074"/>
            <a:ext cx="267005" cy="267005"/>
          </a:xfrm>
          <a:prstGeom prst="ellipse">
            <a:avLst/>
          </a:prstGeom>
          <a:solidFill>
            <a:srgbClr val="388E3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71" name="Image 14" descr="preencoded.png"/>
          <p:cNvPicPr>
            <a:picLocks noChangeAspect="1"/>
          </p:cNvPicPr>
          <p:nvPr/>
        </p:nvPicPr>
        <p:blipFill>
          <a:blip r:embed="rId7"/>
          <a:srcRect l="-837" r="-837"/>
          <a:stretch/>
        </p:blipFill>
        <p:spPr>
          <a:xfrm>
            <a:off x="8264347" y="5838825"/>
            <a:ext cx="152705" cy="133502"/>
          </a:xfrm>
          <a:prstGeom prst="rect">
            <a:avLst/>
          </a:prstGeom>
        </p:spPr>
      </p:pic>
      <p:sp>
        <p:nvSpPr>
          <p:cNvPr id="172" name="Text 155"/>
          <p:cNvSpPr txBox="1"/>
          <p:nvPr/>
        </p:nvSpPr>
        <p:spPr>
          <a:xfrm>
            <a:off x="8568842" y="5805907"/>
            <a:ext cx="900684" cy="191110"/>
          </a:xfrm>
          <a:prstGeom prst="rect">
            <a:avLst/>
          </a:prstGeom>
          <a:noFill/>
          <a:ln/>
        </p:spPr>
        <p:txBody>
          <a:bodyPr wrap="square" lIns="0" tIns="0" rIns="0" bIns="0" rtlCol="0" anchor="ctr"/>
          <a:lstStyle/>
          <a:p>
            <a:pPr marL="0" indent="0" algn="l">
              <a:buNone/>
            </a:pPr>
            <a:r>
              <a:rPr lang="en-US" sz="1000" b="1" dirty="0">
                <a:solidFill>
                  <a:srgbClr val="333333"/>
                </a:solidFill>
                <a:latin typeface="メイリオ" panose="020B0604030504040204" pitchFamily="50" charset="-128"/>
                <a:ea typeface="メイリオ" panose="020B0604030504040204" pitchFamily="50" charset="-128"/>
                <a:cs typeface="Noto Sans JP" pitchFamily="34" charset="-120"/>
              </a:rPr>
              <a:t>住宅地近接性</a:t>
            </a:r>
            <a:endParaRPr lang="en-US" sz="1000" dirty="0">
              <a:latin typeface="メイリオ" panose="020B0604030504040204" pitchFamily="50" charset="-128"/>
              <a:ea typeface="メイリオ" panose="020B0604030504040204" pitchFamily="50" charset="-128"/>
            </a:endParaRPr>
          </a:p>
        </p:txBody>
      </p:sp>
      <p:sp>
        <p:nvSpPr>
          <p:cNvPr id="173" name="Text 156"/>
          <p:cNvSpPr txBox="1"/>
          <p:nvPr/>
        </p:nvSpPr>
        <p:spPr>
          <a:xfrm>
            <a:off x="11153851" y="5791276"/>
            <a:ext cx="448056" cy="228600"/>
          </a:xfrm>
          <a:prstGeom prst="rect">
            <a:avLst/>
          </a:prstGeom>
          <a:noFill/>
          <a:ln/>
        </p:spPr>
        <p:txBody>
          <a:bodyPr wrap="square" lIns="0" tIns="0" rIns="0" bIns="0" rtlCol="0" anchor="ctr"/>
          <a:lstStyle/>
          <a:p>
            <a:pPr marL="0" indent="0" algn="l">
              <a:buNone/>
            </a:pPr>
            <a:r>
              <a:rPr lang="en-US" sz="12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1200" dirty="0">
              <a:latin typeface="メイリオ" panose="020B0604030504040204" pitchFamily="50" charset="-128"/>
              <a:ea typeface="メイリオ" panose="020B0604030504040204" pitchFamily="50" charset="-128"/>
            </a:endParaRPr>
          </a:p>
        </p:txBody>
      </p:sp>
      <p:sp>
        <p:nvSpPr>
          <p:cNvPr id="174" name="Shape 157"/>
          <p:cNvSpPr/>
          <p:nvPr/>
        </p:nvSpPr>
        <p:spPr>
          <a:xfrm>
            <a:off x="8207654" y="6114974"/>
            <a:ext cx="6190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75" name="Text 158"/>
          <p:cNvSpPr txBox="1"/>
          <p:nvPr/>
        </p:nvSpPr>
        <p:spPr>
          <a:xfrm>
            <a:off x="8283550" y="6153379"/>
            <a:ext cx="5532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郊外立地</a:t>
            </a:r>
            <a:endParaRPr lang="en-US" sz="900" dirty="0">
              <a:latin typeface="メイリオ" panose="020B0604030504040204" pitchFamily="50" charset="-128"/>
              <a:ea typeface="メイリオ" panose="020B0604030504040204" pitchFamily="50" charset="-128"/>
            </a:endParaRPr>
          </a:p>
        </p:txBody>
      </p:sp>
      <p:sp>
        <p:nvSpPr>
          <p:cNvPr id="176" name="Shape 159"/>
          <p:cNvSpPr/>
          <p:nvPr/>
        </p:nvSpPr>
        <p:spPr>
          <a:xfrm>
            <a:off x="8874252" y="6114974"/>
            <a:ext cx="7333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77" name="Text 160"/>
          <p:cNvSpPr txBox="1"/>
          <p:nvPr/>
        </p:nvSpPr>
        <p:spPr>
          <a:xfrm>
            <a:off x="8950147" y="6153379"/>
            <a:ext cx="6675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車移動が主</a:t>
            </a:r>
            <a:endParaRPr lang="en-US" sz="900" dirty="0">
              <a:latin typeface="メイリオ" panose="020B0604030504040204" pitchFamily="50" charset="-128"/>
              <a:ea typeface="メイリオ" panose="020B0604030504040204" pitchFamily="50" charset="-128"/>
            </a:endParaRPr>
          </a:p>
        </p:txBody>
      </p:sp>
      <p:sp>
        <p:nvSpPr>
          <p:cNvPr id="178" name="Shape 161"/>
          <p:cNvSpPr/>
          <p:nvPr/>
        </p:nvSpPr>
        <p:spPr>
          <a:xfrm>
            <a:off x="9655150" y="6114974"/>
            <a:ext cx="619049" cy="247802"/>
          </a:xfrm>
          <a:prstGeom prst="roundRect">
            <a:avLst>
              <a:gd name="adj" fmla="val 56770"/>
            </a:avLst>
          </a:prstGeom>
          <a:solidFill>
            <a:srgbClr val="E8F5E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79" name="Text 162"/>
          <p:cNvSpPr txBox="1"/>
          <p:nvPr/>
        </p:nvSpPr>
        <p:spPr>
          <a:xfrm>
            <a:off x="9731959" y="6153379"/>
            <a:ext cx="553212" cy="162763"/>
          </a:xfrm>
          <a:prstGeom prst="rect">
            <a:avLst/>
          </a:prstGeom>
          <a:noFill/>
          <a:ln/>
        </p:spPr>
        <p:txBody>
          <a:bodyPr wrap="square" lIns="0" tIns="0" rIns="0" bIns="0" rtlCol="0" anchor="ctr"/>
          <a:lstStyle/>
          <a:p>
            <a:pPr marL="0" indent="0" algn="l">
              <a:buNone/>
            </a:pPr>
            <a:r>
              <a:rPr lang="en-US" sz="900" dirty="0">
                <a:solidFill>
                  <a:srgbClr val="388E3C"/>
                </a:solidFill>
                <a:latin typeface="メイリオ" panose="020B0604030504040204" pitchFamily="50" charset="-128"/>
                <a:ea typeface="メイリオ" panose="020B0604030504040204" pitchFamily="50" charset="-128"/>
                <a:cs typeface="Noto Sans JP" pitchFamily="34" charset="-120"/>
              </a:rPr>
              <a:t>駐車場大</a:t>
            </a:r>
            <a:endParaRPr lang="en-US" sz="900" dirty="0">
              <a:latin typeface="メイリオ" panose="020B0604030504040204" pitchFamily="50" charset="-128"/>
              <a:ea typeface="メイリオ" panose="020B0604030504040204" pitchFamily="50" charset="-128"/>
            </a:endParaRPr>
          </a:p>
        </p:txBody>
      </p:sp>
      <p:sp>
        <p:nvSpPr>
          <p:cNvPr id="180" name="Text 163"/>
          <p:cNvSpPr txBox="1"/>
          <p:nvPr/>
        </p:nvSpPr>
        <p:spPr>
          <a:xfrm>
            <a:off x="619049" y="6572555"/>
            <a:ext cx="474574" cy="181051"/>
          </a:xfrm>
          <a:prstGeom prst="rect">
            <a:avLst/>
          </a:prstGeom>
          <a:noFill/>
          <a:ln/>
        </p:spPr>
        <p:txBody>
          <a:bodyPr wrap="square" lIns="0" tIns="0" rIns="0" bIns="0" rtlCol="0" anchor="ctr"/>
          <a:lstStyle/>
          <a:p>
            <a:pPr marL="0" indent="0" algn="l">
              <a:buNone/>
            </a:pPr>
            <a:r>
              <a:rPr lang="en-US" sz="9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900" dirty="0">
              <a:latin typeface="メイリオ" panose="020B0604030504040204" pitchFamily="50" charset="-128"/>
              <a:ea typeface="メイリオ" panose="020B0604030504040204" pitchFamily="50" charset="-128"/>
            </a:endParaRPr>
          </a:p>
        </p:txBody>
      </p:sp>
      <p:sp>
        <p:nvSpPr>
          <p:cNvPr id="181" name="Text 164"/>
          <p:cNvSpPr txBox="1"/>
          <p:nvPr/>
        </p:nvSpPr>
        <p:spPr>
          <a:xfrm>
            <a:off x="1038758" y="6572555"/>
            <a:ext cx="712318" cy="191110"/>
          </a:xfrm>
          <a:prstGeom prst="rect">
            <a:avLst/>
          </a:prstGeom>
          <a:noFill/>
          <a:ln/>
        </p:spPr>
        <p:txBody>
          <a:bodyPr wrap="square" lIns="0" tIns="0" rIns="0" bIns="0" rtlCol="0" anchor="ctr"/>
          <a:lstStyle/>
          <a:p>
            <a:pPr marL="0" indent="0" algn="l">
              <a:buNone/>
            </a:pPr>
            <a:r>
              <a:rPr lang="en-US" sz="900" dirty="0">
                <a:solidFill>
                  <a:srgbClr val="666666"/>
                </a:solidFill>
                <a:latin typeface="メイリオ" panose="020B0604030504040204" pitchFamily="50" charset="-128"/>
                <a:ea typeface="メイリオ" panose="020B0604030504040204" pitchFamily="50" charset="-128"/>
                <a:cs typeface="Noto Sans JP" pitchFamily="34" charset="-120"/>
              </a:rPr>
              <a:t>優れている</a:t>
            </a:r>
            <a:endParaRPr lang="en-US" sz="900" dirty="0">
              <a:latin typeface="メイリオ" panose="020B0604030504040204" pitchFamily="50" charset="-128"/>
              <a:ea typeface="メイリオ" panose="020B0604030504040204" pitchFamily="50" charset="-128"/>
            </a:endParaRPr>
          </a:p>
        </p:txBody>
      </p:sp>
      <p:sp>
        <p:nvSpPr>
          <p:cNvPr id="182" name="Text 165"/>
          <p:cNvSpPr txBox="1"/>
          <p:nvPr/>
        </p:nvSpPr>
        <p:spPr>
          <a:xfrm>
            <a:off x="1796796" y="6572555"/>
            <a:ext cx="350215" cy="181051"/>
          </a:xfrm>
          <a:prstGeom prst="rect">
            <a:avLst/>
          </a:prstGeom>
          <a:noFill/>
          <a:ln/>
        </p:spPr>
        <p:txBody>
          <a:bodyPr wrap="square" lIns="0" tIns="0" rIns="0" bIns="0" rtlCol="0" anchor="ctr"/>
          <a:lstStyle/>
          <a:p>
            <a:pPr marL="0" indent="0" algn="l">
              <a:buNone/>
            </a:pPr>
            <a:r>
              <a:rPr lang="en-US" sz="9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900" dirty="0">
              <a:latin typeface="メイリオ" panose="020B0604030504040204" pitchFamily="50" charset="-128"/>
              <a:ea typeface="メイリオ" panose="020B0604030504040204" pitchFamily="50" charset="-128"/>
            </a:endParaRPr>
          </a:p>
        </p:txBody>
      </p:sp>
      <p:sp>
        <p:nvSpPr>
          <p:cNvPr id="183" name="Text 166"/>
          <p:cNvSpPr txBox="1"/>
          <p:nvPr/>
        </p:nvSpPr>
        <p:spPr>
          <a:xfrm>
            <a:off x="2092147" y="6572555"/>
            <a:ext cx="350215" cy="191110"/>
          </a:xfrm>
          <a:prstGeom prst="rect">
            <a:avLst/>
          </a:prstGeom>
          <a:noFill/>
          <a:ln/>
        </p:spPr>
        <p:txBody>
          <a:bodyPr wrap="square" lIns="0" tIns="0" rIns="0" bIns="0" rtlCol="0" anchor="ctr"/>
          <a:lstStyle/>
          <a:p>
            <a:pPr marL="0" indent="0" algn="l">
              <a:buNone/>
            </a:pPr>
            <a:r>
              <a:rPr lang="en-US" sz="900" dirty="0">
                <a:solidFill>
                  <a:srgbClr val="666666"/>
                </a:solidFill>
                <a:latin typeface="メイリオ" panose="020B0604030504040204" pitchFamily="50" charset="-128"/>
                <a:ea typeface="メイリオ" panose="020B0604030504040204" pitchFamily="50" charset="-128"/>
                <a:cs typeface="Noto Sans JP" pitchFamily="34" charset="-120"/>
              </a:rPr>
              <a:t>良好</a:t>
            </a:r>
            <a:endParaRPr lang="en-US" sz="900" dirty="0">
              <a:latin typeface="メイリオ" panose="020B0604030504040204" pitchFamily="50" charset="-128"/>
              <a:ea typeface="メイリオ" panose="020B0604030504040204" pitchFamily="50" charset="-128"/>
            </a:endParaRPr>
          </a:p>
        </p:txBody>
      </p:sp>
      <p:sp>
        <p:nvSpPr>
          <p:cNvPr id="184" name="Text 167"/>
          <p:cNvSpPr txBox="1"/>
          <p:nvPr/>
        </p:nvSpPr>
        <p:spPr>
          <a:xfrm>
            <a:off x="2482596" y="6572555"/>
            <a:ext cx="226771" cy="181051"/>
          </a:xfrm>
          <a:prstGeom prst="rect">
            <a:avLst/>
          </a:prstGeom>
          <a:noFill/>
          <a:ln/>
        </p:spPr>
        <p:txBody>
          <a:bodyPr wrap="square" lIns="0" tIns="0" rIns="0" bIns="0" rtlCol="0" anchor="ctr"/>
          <a:lstStyle/>
          <a:p>
            <a:pPr marL="0" indent="0" algn="l">
              <a:buNone/>
            </a:pPr>
            <a:r>
              <a:rPr lang="en-US" sz="900" dirty="0">
                <a:solidFill>
                  <a:srgbClr val="FFC107"/>
                </a:solidFill>
                <a:latin typeface="メイリオ" panose="020B0604030504040204" pitchFamily="50" charset="-128"/>
                <a:ea typeface="メイリオ" panose="020B0604030504040204" pitchFamily="50" charset="-128"/>
                <a:cs typeface="Noto Sans JP" pitchFamily="34" charset="-120"/>
              </a:rPr>
              <a:t>★</a:t>
            </a:r>
            <a:endParaRPr lang="en-US" sz="900" dirty="0">
              <a:latin typeface="メイリオ" panose="020B0604030504040204" pitchFamily="50" charset="-128"/>
              <a:ea typeface="メイリオ" panose="020B0604030504040204" pitchFamily="50" charset="-128"/>
            </a:endParaRPr>
          </a:p>
        </p:txBody>
      </p:sp>
      <p:sp>
        <p:nvSpPr>
          <p:cNvPr id="185" name="Text 168"/>
          <p:cNvSpPr txBox="1"/>
          <p:nvPr/>
        </p:nvSpPr>
        <p:spPr>
          <a:xfrm>
            <a:off x="2654503" y="6572555"/>
            <a:ext cx="845820" cy="191110"/>
          </a:xfrm>
          <a:prstGeom prst="rect">
            <a:avLst/>
          </a:prstGeom>
          <a:noFill/>
          <a:ln/>
        </p:spPr>
        <p:txBody>
          <a:bodyPr wrap="square" lIns="0" tIns="0" rIns="0" bIns="0" rtlCol="0" anchor="ctr"/>
          <a:lstStyle/>
          <a:p>
            <a:pPr marL="0" indent="0" algn="l">
              <a:buNone/>
            </a:pPr>
            <a:r>
              <a:rPr lang="en-US" sz="900" dirty="0">
                <a:solidFill>
                  <a:srgbClr val="666666"/>
                </a:solidFill>
                <a:latin typeface="メイリオ" panose="020B0604030504040204" pitchFamily="50" charset="-128"/>
                <a:ea typeface="メイリオ" panose="020B0604030504040204" pitchFamily="50" charset="-128"/>
                <a:cs typeface="Noto Sans JP" pitchFamily="34" charset="-120"/>
              </a:rPr>
              <a:t>やや課題あり</a:t>
            </a:r>
            <a:endParaRPr lang="en-US" sz="900" dirty="0">
              <a:latin typeface="メイリオ" panose="020B0604030504040204" pitchFamily="50" charset="-128"/>
              <a:ea typeface="メイリオ" panose="020B0604030504040204" pitchFamily="50" charset="-128"/>
            </a:endParaRPr>
          </a:p>
        </p:txBody>
      </p:sp>
      <p:sp>
        <p:nvSpPr>
          <p:cNvPr id="186" name="Text 169"/>
          <p:cNvSpPr txBox="1"/>
          <p:nvPr/>
        </p:nvSpPr>
        <p:spPr>
          <a:xfrm>
            <a:off x="7013448" y="6572555"/>
            <a:ext cx="4656125" cy="181051"/>
          </a:xfrm>
          <a:prstGeom prst="rect">
            <a:avLst/>
          </a:prstGeom>
          <a:noFill/>
          <a:ln/>
        </p:spPr>
        <p:txBody>
          <a:bodyPr wrap="square" lIns="0" tIns="0" rIns="0" bIns="0" rtlCol="0" anchor="ctr"/>
          <a:lstStyle/>
          <a:p>
            <a:pPr marL="0" indent="0" algn="l">
              <a:buNone/>
            </a:pPr>
            <a:r>
              <a:rPr lang="en-US" sz="900" i="1" dirty="0">
                <a:solidFill>
                  <a:srgbClr val="666666"/>
                </a:solidFill>
                <a:latin typeface="メイリオ" panose="020B0604030504040204" pitchFamily="50" charset="-128"/>
                <a:ea typeface="メイリオ" panose="020B0604030504040204" pitchFamily="50" charset="-128"/>
                <a:cs typeface="Noto Sans JP" pitchFamily="34" charset="-120"/>
              </a:rPr>
              <a:t>※八坂・川口公園は市民アンケートで65.4%の最高支持率を獲得した最優先候補地</a:t>
            </a:r>
            <a:endParaRPr lang="en-US" sz="900" dirty="0">
              <a:latin typeface="メイリオ" panose="020B0604030504040204" pitchFamily="50" charset="-128"/>
              <a:ea typeface="メイリオ" panose="020B0604030504040204" pitchFamily="50" charset="-128"/>
            </a:endParaRPr>
          </a:p>
        </p:txBody>
      </p:sp>
      <p:sp>
        <p:nvSpPr>
          <p:cNvPr id="187" name="Text 170"/>
          <p:cNvSpPr txBox="1"/>
          <p:nvPr/>
        </p:nvSpPr>
        <p:spPr>
          <a:xfrm>
            <a:off x="11472062" y="6396304"/>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18</a:t>
            </a:r>
            <a:endParaRPr lang="en-US" sz="1000" dirty="0">
              <a:latin typeface="メイリオ" panose="020B0604030504040204" pitchFamily="50" charset="-128"/>
              <a:ea typeface="メイリオ" panose="020B0604030504040204" pitchFamily="50" charset="-128"/>
            </a:endParaRPr>
          </a:p>
        </p:txBody>
      </p:sp>
      <p:sp>
        <p:nvSpPr>
          <p:cNvPr id="188" name="Shape 171"/>
          <p:cNvSpPr/>
          <p:nvPr/>
        </p:nvSpPr>
        <p:spPr>
          <a:xfrm>
            <a:off x="0" y="6748043"/>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37744"/>
            <a:ext cx="4668012"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Noto Sans JP" pitchFamily="34" charset="0"/>
                <a:ea typeface="Noto Sans JP" pitchFamily="34" charset="-122"/>
                <a:cs typeface="Noto Sans JP" pitchFamily="34" charset="-120"/>
              </a:rPr>
              <a:t>【質問4分析】懸念事項について</a:t>
            </a:r>
            <a:endParaRPr lang="en-US" sz="2400" dirty="0"/>
          </a:p>
        </p:txBody>
      </p:sp>
      <p:sp>
        <p:nvSpPr>
          <p:cNvPr id="6" name="Shape 4"/>
          <p:cNvSpPr/>
          <p:nvPr/>
        </p:nvSpPr>
        <p:spPr>
          <a:xfrm>
            <a:off x="0" y="923544"/>
            <a:ext cx="12191695" cy="771754"/>
          </a:xfrm>
          <a:prstGeom prst="rect">
            <a:avLst/>
          </a:prstGeom>
          <a:solidFill>
            <a:srgbClr val="F0F6FA"/>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Shape 5"/>
          <p:cNvSpPr/>
          <p:nvPr/>
        </p:nvSpPr>
        <p:spPr>
          <a:xfrm>
            <a:off x="0" y="1686154"/>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Shape 6"/>
          <p:cNvSpPr/>
          <p:nvPr/>
        </p:nvSpPr>
        <p:spPr>
          <a:xfrm>
            <a:off x="571500"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9" name="Image 0" descr="preencoded.png"/>
          <p:cNvPicPr>
            <a:picLocks noChangeAspect="1"/>
          </p:cNvPicPr>
          <p:nvPr/>
        </p:nvPicPr>
        <p:blipFill>
          <a:blip r:embed="rId3"/>
          <a:srcRect/>
          <a:stretch/>
        </p:blipFill>
        <p:spPr>
          <a:xfrm>
            <a:off x="690372" y="1209751"/>
            <a:ext cx="237744" cy="190195"/>
          </a:xfrm>
          <a:prstGeom prst="rect">
            <a:avLst/>
          </a:prstGeom>
        </p:spPr>
      </p:pic>
      <p:sp>
        <p:nvSpPr>
          <p:cNvPr id="10" name="Text 7"/>
          <p:cNvSpPr txBox="1"/>
          <p:nvPr/>
        </p:nvSpPr>
        <p:spPr>
          <a:xfrm>
            <a:off x="1190549"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34.3%</a:t>
            </a:r>
            <a:endParaRPr lang="en-US" sz="1800" dirty="0">
              <a:latin typeface="メイリオ" panose="020B0604030504040204" pitchFamily="50" charset="-128"/>
              <a:ea typeface="メイリオ" panose="020B0604030504040204" pitchFamily="50" charset="-128"/>
            </a:endParaRPr>
          </a:p>
        </p:txBody>
      </p:sp>
      <p:sp>
        <p:nvSpPr>
          <p:cNvPr id="11" name="Text 8"/>
          <p:cNvSpPr txBox="1"/>
          <p:nvPr/>
        </p:nvSpPr>
        <p:spPr>
          <a:xfrm>
            <a:off x="1190549" y="1342339"/>
            <a:ext cx="19677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最大懸念（マナー・衛生管理）</a:t>
            </a:r>
            <a:endParaRPr lang="en-US" sz="1000" dirty="0">
              <a:latin typeface="メイリオ" panose="020B0604030504040204" pitchFamily="50" charset="-128"/>
              <a:ea typeface="メイリオ" panose="020B0604030504040204" pitchFamily="50" charset="-128"/>
            </a:endParaRPr>
          </a:p>
        </p:txBody>
      </p:sp>
      <p:sp>
        <p:nvSpPr>
          <p:cNvPr id="12" name="Shape 9"/>
          <p:cNvSpPr/>
          <p:nvPr/>
        </p:nvSpPr>
        <p:spPr>
          <a:xfrm>
            <a:off x="4349801"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3" name="Image 1" descr="preencoded.png"/>
          <p:cNvPicPr>
            <a:picLocks noChangeAspect="1"/>
          </p:cNvPicPr>
          <p:nvPr/>
        </p:nvPicPr>
        <p:blipFill>
          <a:blip r:embed="rId4"/>
          <a:srcRect/>
          <a:stretch/>
        </p:blipFill>
        <p:spPr>
          <a:xfrm>
            <a:off x="4492447" y="1209751"/>
            <a:ext cx="190195" cy="190195"/>
          </a:xfrm>
          <a:prstGeom prst="rect">
            <a:avLst/>
          </a:prstGeom>
        </p:spPr>
      </p:pic>
      <p:sp>
        <p:nvSpPr>
          <p:cNvPr id="14" name="Text 10"/>
          <p:cNvSpPr txBox="1"/>
          <p:nvPr/>
        </p:nvSpPr>
        <p:spPr>
          <a:xfrm>
            <a:off x="4968850"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23.9%</a:t>
            </a:r>
            <a:endParaRPr lang="en-US" sz="1800" dirty="0">
              <a:latin typeface="メイリオ" panose="020B0604030504040204" pitchFamily="50" charset="-128"/>
              <a:ea typeface="メイリオ" panose="020B0604030504040204" pitchFamily="50" charset="-128"/>
            </a:endParaRPr>
          </a:p>
        </p:txBody>
      </p:sp>
      <p:sp>
        <p:nvSpPr>
          <p:cNvPr id="15" name="Text 11"/>
          <p:cNvSpPr txBox="1"/>
          <p:nvPr/>
        </p:nvSpPr>
        <p:spPr>
          <a:xfrm>
            <a:off x="4968850" y="1342339"/>
            <a:ext cx="2177186"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2番目（安全管理・トラブル防止）</a:t>
            </a:r>
            <a:endParaRPr lang="en-US" sz="1000" dirty="0">
              <a:latin typeface="メイリオ" panose="020B0604030504040204" pitchFamily="50" charset="-128"/>
              <a:ea typeface="メイリオ" panose="020B0604030504040204" pitchFamily="50" charset="-128"/>
            </a:endParaRPr>
          </a:p>
        </p:txBody>
      </p:sp>
      <p:sp>
        <p:nvSpPr>
          <p:cNvPr id="16" name="Shape 12"/>
          <p:cNvSpPr/>
          <p:nvPr/>
        </p:nvSpPr>
        <p:spPr>
          <a:xfrm>
            <a:off x="8128102"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7" name="Image 2" descr="preencoded.png"/>
          <p:cNvPicPr>
            <a:picLocks noChangeAspect="1"/>
          </p:cNvPicPr>
          <p:nvPr/>
        </p:nvPicPr>
        <p:blipFill>
          <a:blip r:embed="rId5"/>
          <a:srcRect/>
          <a:stretch/>
        </p:blipFill>
        <p:spPr>
          <a:xfrm>
            <a:off x="8270748" y="1209751"/>
            <a:ext cx="190195" cy="190195"/>
          </a:xfrm>
          <a:prstGeom prst="rect">
            <a:avLst/>
          </a:prstGeom>
        </p:spPr>
      </p:pic>
      <p:sp>
        <p:nvSpPr>
          <p:cNvPr id="18" name="Text 13"/>
          <p:cNvSpPr txBox="1"/>
          <p:nvPr/>
        </p:nvSpPr>
        <p:spPr>
          <a:xfrm>
            <a:off x="8747150"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13.4%</a:t>
            </a:r>
            <a:endParaRPr lang="en-US" sz="1800" dirty="0">
              <a:latin typeface="メイリオ" panose="020B0604030504040204" pitchFamily="50" charset="-128"/>
              <a:ea typeface="メイリオ" panose="020B0604030504040204" pitchFamily="50" charset="-128"/>
            </a:endParaRPr>
          </a:p>
        </p:txBody>
      </p:sp>
      <p:sp>
        <p:nvSpPr>
          <p:cNvPr id="19" name="Text 14"/>
          <p:cNvSpPr txBox="1"/>
          <p:nvPr/>
        </p:nvSpPr>
        <p:spPr>
          <a:xfrm>
            <a:off x="8747150" y="1342339"/>
            <a:ext cx="15105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3番目（近隣への配慮）</a:t>
            </a:r>
            <a:endParaRPr lang="en-US" sz="1000" dirty="0">
              <a:latin typeface="メイリオ" panose="020B0604030504040204" pitchFamily="50" charset="-128"/>
              <a:ea typeface="メイリオ" panose="020B0604030504040204" pitchFamily="50" charset="-128"/>
            </a:endParaRPr>
          </a:p>
        </p:txBody>
      </p:sp>
      <p:sp>
        <p:nvSpPr>
          <p:cNvPr id="20" name="Shape 15"/>
          <p:cNvSpPr/>
          <p:nvPr/>
        </p:nvSpPr>
        <p:spPr>
          <a:xfrm>
            <a:off x="0" y="1695298"/>
            <a:ext cx="12191695" cy="752551"/>
          </a:xfrm>
          <a:prstGeom prst="rect">
            <a:avLst/>
          </a:prstGeom>
          <a:solidFill>
            <a:srgbClr val="F9F9F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1" name="Shape 16"/>
          <p:cNvSpPr/>
          <p:nvPr/>
        </p:nvSpPr>
        <p:spPr>
          <a:xfrm>
            <a:off x="0" y="2438705"/>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2" name="Text 17"/>
          <p:cNvSpPr txBox="1"/>
          <p:nvPr/>
        </p:nvSpPr>
        <p:spPr>
          <a:xfrm>
            <a:off x="571500" y="1837944"/>
            <a:ext cx="11125505"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ドッグラン設置に関する市民の懸念事項を分析した結果、最大の懸念は「利用者のマナー・衛生管理」（34.3%）で、「安全管理・トラブル防止」（23.9%）、「近隣への配慮」（13.4%）が続く。設置計画では、これらの懸念に対応する具体的な対策と管理体制の構築が必要である。</a:t>
            </a:r>
            <a:endParaRPr lang="en-US" sz="1200" dirty="0">
              <a:latin typeface="メイリオ" panose="020B0604030504040204" pitchFamily="50" charset="-128"/>
              <a:ea typeface="メイリオ" panose="020B0604030504040204" pitchFamily="50" charset="-128"/>
            </a:endParaRPr>
          </a:p>
        </p:txBody>
      </p:sp>
      <p:pic>
        <p:nvPicPr>
          <p:cNvPr id="23" name="Image 3" descr="preencoded.png"/>
          <p:cNvPicPr>
            <a:picLocks noChangeAspect="1"/>
          </p:cNvPicPr>
          <p:nvPr/>
        </p:nvPicPr>
        <p:blipFill>
          <a:blip r:embed="rId6"/>
          <a:srcRect/>
          <a:stretch/>
        </p:blipFill>
        <p:spPr>
          <a:xfrm>
            <a:off x="574243" y="2638044"/>
            <a:ext cx="5915254" cy="3333902"/>
          </a:xfrm>
          <a:prstGeom prst="rect">
            <a:avLst/>
          </a:prstGeom>
        </p:spPr>
      </p:pic>
      <p:sp>
        <p:nvSpPr>
          <p:cNvPr id="24" name="Shape 18"/>
          <p:cNvSpPr/>
          <p:nvPr/>
        </p:nvSpPr>
        <p:spPr>
          <a:xfrm>
            <a:off x="6776618" y="2638044"/>
            <a:ext cx="4848149" cy="4028846"/>
          </a:xfrm>
          <a:prstGeom prst="rect">
            <a:avLst/>
          </a:prstGeom>
          <a:solidFill>
            <a:srgbClr val="F5F9FF"/>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5" name="Shape 19"/>
          <p:cNvSpPr/>
          <p:nvPr/>
        </p:nvSpPr>
        <p:spPr>
          <a:xfrm>
            <a:off x="6776618" y="2638044"/>
            <a:ext cx="38405" cy="4028846"/>
          </a:xfrm>
          <a:prstGeom prst="rect">
            <a:avLst/>
          </a:prstGeom>
          <a:solidFill>
            <a:srgbClr val="2E75B5"/>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6" name="Image 4" descr="preencoded.png"/>
          <p:cNvPicPr>
            <a:picLocks noChangeAspect="1"/>
          </p:cNvPicPr>
          <p:nvPr/>
        </p:nvPicPr>
        <p:blipFill>
          <a:blip r:embed="rId7"/>
          <a:srcRect/>
          <a:stretch/>
        </p:blipFill>
        <p:spPr>
          <a:xfrm>
            <a:off x="7005218" y="2872130"/>
            <a:ext cx="171907" cy="171907"/>
          </a:xfrm>
          <a:prstGeom prst="rect">
            <a:avLst/>
          </a:prstGeom>
        </p:spPr>
      </p:pic>
      <p:sp>
        <p:nvSpPr>
          <p:cNvPr id="27" name="Text 20"/>
          <p:cNvSpPr txBox="1"/>
          <p:nvPr/>
        </p:nvSpPr>
        <p:spPr>
          <a:xfrm>
            <a:off x="7177126" y="2829154"/>
            <a:ext cx="814730" cy="257861"/>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詳細分析</a:t>
            </a:r>
            <a:endParaRPr lang="en-US" sz="1300" dirty="0">
              <a:latin typeface="メイリオ" panose="020B0604030504040204" pitchFamily="50" charset="-128"/>
              <a:ea typeface="メイリオ" panose="020B0604030504040204" pitchFamily="50" charset="-128"/>
            </a:endParaRPr>
          </a:p>
        </p:txBody>
      </p:sp>
      <p:sp>
        <p:nvSpPr>
          <p:cNvPr id="28" name="Text 21"/>
          <p:cNvSpPr txBox="1"/>
          <p:nvPr/>
        </p:nvSpPr>
        <p:spPr>
          <a:xfrm>
            <a:off x="7005218" y="3228746"/>
            <a:ext cx="4527194" cy="629107"/>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マナー・衛生管理（34.3%）: 市民の最大の懸念はフンの処理や予防接種の確認、利用者のモラルです。運営ルールの明確化と利用者教育が重要です。</a:t>
            </a:r>
            <a:endParaRPr lang="en-US" sz="1100" dirty="0">
              <a:latin typeface="メイリオ" panose="020B0604030504040204" pitchFamily="50" charset="-128"/>
              <a:ea typeface="メイリオ" panose="020B0604030504040204" pitchFamily="50" charset="-128"/>
            </a:endParaRPr>
          </a:p>
        </p:txBody>
      </p:sp>
      <p:sp>
        <p:nvSpPr>
          <p:cNvPr id="29" name="Text 22"/>
          <p:cNvSpPr txBox="1"/>
          <p:nvPr/>
        </p:nvSpPr>
        <p:spPr>
          <a:xfrm>
            <a:off x="7005218" y="4015130"/>
            <a:ext cx="4527194" cy="629107"/>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安全管理・トラブル防止（23.9%）: 犬同士のトラブル、大型犬と小型犬の分離、脱走防止策が主な懸念です。適切なゾーニングと監視体制の構築が必要です。</a:t>
            </a:r>
            <a:endParaRPr lang="en-US" sz="1100" dirty="0">
              <a:latin typeface="メイリオ" panose="020B0604030504040204" pitchFamily="50" charset="-128"/>
              <a:ea typeface="メイリオ" panose="020B0604030504040204" pitchFamily="50" charset="-128"/>
            </a:endParaRPr>
          </a:p>
        </p:txBody>
      </p:sp>
      <p:sp>
        <p:nvSpPr>
          <p:cNvPr id="30" name="Text 23"/>
          <p:cNvSpPr txBox="1"/>
          <p:nvPr/>
        </p:nvSpPr>
        <p:spPr>
          <a:xfrm>
            <a:off x="7005218" y="4800600"/>
            <a:ext cx="4518050" cy="629107"/>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近隣への配慮（13.4%）: 騒音対策や利用時間制限、周辺住民への影響が懸念されています。立地選定と緩衝エリアの設置を検討すべきです。</a:t>
            </a:r>
            <a:endParaRPr lang="en-US" sz="1100" dirty="0">
              <a:latin typeface="メイリオ" panose="020B0604030504040204" pitchFamily="50" charset="-128"/>
              <a:ea typeface="メイリオ" panose="020B0604030504040204" pitchFamily="50" charset="-128"/>
            </a:endParaRPr>
          </a:p>
        </p:txBody>
      </p:sp>
      <p:sp>
        <p:nvSpPr>
          <p:cNvPr id="31" name="Text 24"/>
          <p:cNvSpPr txBox="1"/>
          <p:nvPr/>
        </p:nvSpPr>
        <p:spPr>
          <a:xfrm>
            <a:off x="7005218" y="5586070"/>
            <a:ext cx="4518050" cy="629107"/>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施設の維持管理（19.4%）: 駐車場の確保や環境整備、設備の充実、定期的なメンテナンスの必要性が指摘されています。持続可能な運営計画が求められます。</a:t>
            </a:r>
            <a:endParaRPr lang="en-US" sz="1100" dirty="0">
              <a:latin typeface="メイリオ" panose="020B0604030504040204" pitchFamily="50" charset="-128"/>
              <a:ea typeface="メイリオ" panose="020B0604030504040204" pitchFamily="50" charset="-128"/>
            </a:endParaRPr>
          </a:p>
        </p:txBody>
      </p:sp>
      <p:sp>
        <p:nvSpPr>
          <p:cNvPr id="32" name="Text 25"/>
          <p:cNvSpPr txBox="1"/>
          <p:nvPr/>
        </p:nvSpPr>
        <p:spPr>
          <a:xfrm>
            <a:off x="11472062" y="6429146"/>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19</a:t>
            </a:r>
            <a:endParaRPr lang="en-US" sz="1000" dirty="0">
              <a:latin typeface="メイリオ" panose="020B0604030504040204" pitchFamily="50" charset="-128"/>
              <a:ea typeface="メイリオ" panose="020B0604030504040204" pitchFamily="50" charset="-128"/>
            </a:endParaRPr>
          </a:p>
        </p:txBody>
      </p:sp>
      <p:sp>
        <p:nvSpPr>
          <p:cNvPr id="33" name="Shape 26"/>
          <p:cNvSpPr/>
          <p:nvPr/>
        </p:nvSpPr>
        <p:spPr>
          <a:xfrm>
            <a:off x="0" y="6743700"/>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 name="Text 1"/>
          <p:cNvSpPr txBox="1"/>
          <p:nvPr/>
        </p:nvSpPr>
        <p:spPr>
          <a:xfrm>
            <a:off x="761695" y="390449"/>
            <a:ext cx="1110082" cy="581558"/>
          </a:xfrm>
          <a:prstGeom prst="rect">
            <a:avLst/>
          </a:prstGeom>
          <a:noFill/>
          <a:ln/>
        </p:spPr>
        <p:txBody>
          <a:bodyPr wrap="square" lIns="0" tIns="0" rIns="0" bIns="0" rtlCol="0" anchor="ctr"/>
          <a:lstStyle/>
          <a:p>
            <a:pPr marL="0" indent="0" algn="l">
              <a:buNone/>
            </a:pPr>
            <a:r>
              <a:rPr lang="en-US" sz="3100" b="1" dirty="0">
                <a:solidFill>
                  <a:srgbClr val="0F2C5C"/>
                </a:solidFill>
                <a:latin typeface="メイリオ" panose="020B0604030504040204" pitchFamily="50" charset="-128"/>
                <a:ea typeface="メイリオ" panose="020B0604030504040204" pitchFamily="50" charset="-128"/>
                <a:cs typeface="Noto Sans JP" pitchFamily="34" charset="-120"/>
              </a:rPr>
              <a:t>目次</a:t>
            </a:r>
            <a:endParaRPr lang="en-US" sz="3100" dirty="0">
              <a:latin typeface="メイリオ" panose="020B0604030504040204" pitchFamily="50" charset="-128"/>
              <a:ea typeface="メイリオ" panose="020B0604030504040204" pitchFamily="50" charset="-128"/>
            </a:endParaRPr>
          </a:p>
        </p:txBody>
      </p:sp>
      <p:sp>
        <p:nvSpPr>
          <p:cNvPr id="4" name="Shape 2"/>
          <p:cNvSpPr/>
          <p:nvPr/>
        </p:nvSpPr>
        <p:spPr>
          <a:xfrm>
            <a:off x="761695" y="1457554"/>
            <a:ext cx="5191049" cy="1628546"/>
          </a:xfrm>
          <a:prstGeom prst="roundRect">
            <a:avLst>
              <a:gd name="adj" fmla="val 3940"/>
            </a:avLst>
          </a:prstGeom>
          <a:solidFill>
            <a:srgbClr val="FFFFFF"/>
          </a:solidFill>
          <a:ln w="12700">
            <a:solidFill>
              <a:srgbClr val="EAEAEA"/>
            </a:solidFill>
            <a:prstDash val="solid"/>
          </a:ln>
          <a:effectLst>
            <a:outerShdw blurRad="114300" dist="381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Shape 3"/>
          <p:cNvSpPr/>
          <p:nvPr/>
        </p:nvSpPr>
        <p:spPr>
          <a:xfrm>
            <a:off x="771754" y="1466698"/>
            <a:ext cx="5171846" cy="647395"/>
          </a:xfrm>
          <a:prstGeom prst="rect">
            <a:avLst/>
          </a:prstGeom>
          <a:solidFill>
            <a:srgbClr val="2E75B6"/>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 name="Shape 4"/>
          <p:cNvSpPr/>
          <p:nvPr/>
        </p:nvSpPr>
        <p:spPr>
          <a:xfrm>
            <a:off x="1000354" y="1619402"/>
            <a:ext cx="342900" cy="342900"/>
          </a:xfrm>
          <a:prstGeom prst="ellipse">
            <a:avLst/>
          </a:prstGeom>
          <a:solidFill>
            <a:srgbClr val="FFFFFF">
              <a:alpha val="2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Text 5"/>
          <p:cNvSpPr txBox="1"/>
          <p:nvPr/>
        </p:nvSpPr>
        <p:spPr>
          <a:xfrm>
            <a:off x="1115568" y="1647749"/>
            <a:ext cx="257861" cy="286207"/>
          </a:xfrm>
          <a:prstGeom prst="rect">
            <a:avLst/>
          </a:prstGeom>
          <a:noFill/>
          <a:ln/>
        </p:spPr>
        <p:txBody>
          <a:bodyPr wrap="square" lIns="0" tIns="0" rIns="0" bIns="0" rtlCol="0" anchor="ctr"/>
          <a:lstStyle/>
          <a:p>
            <a:pPr marL="0" indent="0" algn="l">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1</a:t>
            </a:r>
            <a:endParaRPr lang="en-US" sz="1500" dirty="0">
              <a:latin typeface="メイリオ" panose="020B0604030504040204" pitchFamily="50" charset="-128"/>
              <a:ea typeface="メイリオ" panose="020B0604030504040204" pitchFamily="50" charset="-128"/>
            </a:endParaRPr>
          </a:p>
        </p:txBody>
      </p:sp>
      <p:pic>
        <p:nvPicPr>
          <p:cNvPr id="8" name="Image 0" descr="preencoded.png"/>
          <p:cNvPicPr>
            <a:picLocks noChangeAspect="1"/>
          </p:cNvPicPr>
          <p:nvPr/>
        </p:nvPicPr>
        <p:blipFill>
          <a:blip r:embed="rId3"/>
          <a:srcRect/>
          <a:stretch/>
        </p:blipFill>
        <p:spPr>
          <a:xfrm>
            <a:off x="1476756" y="1711757"/>
            <a:ext cx="171907" cy="171907"/>
          </a:xfrm>
          <a:prstGeom prst="rect">
            <a:avLst/>
          </a:prstGeom>
        </p:spPr>
      </p:pic>
      <p:sp>
        <p:nvSpPr>
          <p:cNvPr id="9" name="Text 6"/>
          <p:cNvSpPr txBox="1"/>
          <p:nvPr/>
        </p:nvSpPr>
        <p:spPr>
          <a:xfrm>
            <a:off x="1762049" y="1693469"/>
            <a:ext cx="2229307" cy="277063"/>
          </a:xfrm>
          <a:prstGeom prst="rect">
            <a:avLst/>
          </a:prstGeom>
          <a:noFill/>
          <a:ln/>
        </p:spPr>
        <p:txBody>
          <a:bodyPr wrap="square" lIns="0" tIns="0" rIns="0" bIns="0" rtlCol="0" anchor="ctr"/>
          <a:lstStyle/>
          <a:p>
            <a:pPr marL="0" indent="0" algn="l">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エグゼクティブサマリー</a:t>
            </a:r>
            <a:endParaRPr lang="en-US" sz="1500" dirty="0">
              <a:latin typeface="メイリオ" panose="020B0604030504040204" pitchFamily="50" charset="-128"/>
              <a:ea typeface="メイリオ" panose="020B0604030504040204" pitchFamily="50" charset="-128"/>
            </a:endParaRPr>
          </a:p>
        </p:txBody>
      </p:sp>
      <p:sp>
        <p:nvSpPr>
          <p:cNvPr id="10" name="Shape 7"/>
          <p:cNvSpPr/>
          <p:nvPr/>
        </p:nvSpPr>
        <p:spPr>
          <a:xfrm>
            <a:off x="5114239" y="1652321"/>
            <a:ext cx="609905" cy="276149"/>
          </a:xfrm>
          <a:prstGeom prst="roundRect">
            <a:avLst>
              <a:gd name="adj" fmla="val 331126"/>
            </a:avLst>
          </a:prstGeom>
          <a:solidFill>
            <a:srgbClr val="FFFFFF">
              <a:alpha val="1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Text 8"/>
          <p:cNvSpPr txBox="1"/>
          <p:nvPr/>
        </p:nvSpPr>
        <p:spPr>
          <a:xfrm>
            <a:off x="5228539" y="1690726"/>
            <a:ext cx="481889" cy="191110"/>
          </a:xfrm>
          <a:prstGeom prst="rect">
            <a:avLst/>
          </a:prstGeom>
          <a:noFill/>
          <a:ln/>
        </p:spPr>
        <p:txBody>
          <a:bodyPr wrap="square" lIns="0" tIns="0" rIns="0" bIns="0" rtlCol="0" anchor="ctr"/>
          <a:lstStyle/>
          <a:p>
            <a:pPr marL="0" indent="0" algn="l">
              <a:buNone/>
            </a:pPr>
            <a:r>
              <a:rPr lang="en-US" sz="1000" dirty="0">
                <a:solidFill>
                  <a:srgbClr val="FFFFFF"/>
                </a:solidFill>
                <a:latin typeface="メイリオ" panose="020B0604030504040204" pitchFamily="50" charset="-128"/>
                <a:ea typeface="メイリオ" panose="020B0604030504040204" pitchFamily="50" charset="-128"/>
                <a:cs typeface="Noto Sans JP" pitchFamily="34" charset="-120"/>
              </a:rPr>
              <a:t>P3-P5</a:t>
            </a:r>
            <a:endParaRPr lang="en-US" sz="1000" dirty="0">
              <a:latin typeface="メイリオ" panose="020B0604030504040204" pitchFamily="50" charset="-128"/>
              <a:ea typeface="メイリオ" panose="020B0604030504040204" pitchFamily="50" charset="-128"/>
            </a:endParaRPr>
          </a:p>
        </p:txBody>
      </p:sp>
      <p:sp>
        <p:nvSpPr>
          <p:cNvPr id="12" name="Text 9"/>
          <p:cNvSpPr txBox="1"/>
          <p:nvPr/>
        </p:nvSpPr>
        <p:spPr>
          <a:xfrm>
            <a:off x="1000354" y="2305202"/>
            <a:ext cx="4822546" cy="419710"/>
          </a:xfrm>
          <a:prstGeom prst="rect">
            <a:avLst/>
          </a:prstGeom>
          <a:noFill/>
          <a:ln/>
        </p:spPr>
        <p:txBody>
          <a:bodyPr wrap="square" lIns="0" tIns="0" rIns="0" bIns="0" rtlCol="0" anchor="ctr"/>
          <a:lstStyle/>
          <a:p>
            <a:pPr marL="0" indent="0" algn="l">
              <a:buNone/>
            </a:pPr>
            <a:r>
              <a:rPr lang="en-US" sz="1100" dirty="0">
                <a:solidFill>
                  <a:srgbClr val="555555"/>
                </a:solidFill>
                <a:latin typeface="メイリオ" panose="020B0604030504040204" pitchFamily="50" charset="-128"/>
                <a:ea typeface="メイリオ" panose="020B0604030504040204" pitchFamily="50" charset="-128"/>
                <a:cs typeface="Noto Sans JP" pitchFamily="34" charset="-120"/>
              </a:rPr>
              <a:t>市民アンケート結果から得られた主要な知見と全体像を視覚的に要約。実施概要、候補地の支持率比較、自由意見の主要傾向をまとめています。</a:t>
            </a:r>
            <a:endParaRPr lang="en-US" sz="1100" dirty="0">
              <a:latin typeface="メイリオ" panose="020B0604030504040204" pitchFamily="50" charset="-128"/>
              <a:ea typeface="メイリオ" panose="020B0604030504040204" pitchFamily="50" charset="-128"/>
            </a:endParaRPr>
          </a:p>
        </p:txBody>
      </p:sp>
      <p:sp>
        <p:nvSpPr>
          <p:cNvPr id="13" name="Shape 10"/>
          <p:cNvSpPr/>
          <p:nvPr/>
        </p:nvSpPr>
        <p:spPr>
          <a:xfrm>
            <a:off x="6238951" y="1457554"/>
            <a:ext cx="5191049" cy="1628546"/>
          </a:xfrm>
          <a:prstGeom prst="roundRect">
            <a:avLst>
              <a:gd name="adj" fmla="val 3940"/>
            </a:avLst>
          </a:prstGeom>
          <a:solidFill>
            <a:srgbClr val="FFFFFF"/>
          </a:solidFill>
          <a:ln w="12700">
            <a:solidFill>
              <a:srgbClr val="EAEAEA"/>
            </a:solidFill>
            <a:prstDash val="solid"/>
          </a:ln>
          <a:effectLst>
            <a:outerShdw blurRad="114300" dist="381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Shape 11"/>
          <p:cNvSpPr/>
          <p:nvPr/>
        </p:nvSpPr>
        <p:spPr>
          <a:xfrm>
            <a:off x="6248095" y="1466698"/>
            <a:ext cx="5171846" cy="647395"/>
          </a:xfrm>
          <a:prstGeom prst="rect">
            <a:avLst/>
          </a:prstGeom>
          <a:solidFill>
            <a:srgbClr val="5B9BD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5" name="Shape 12"/>
          <p:cNvSpPr/>
          <p:nvPr/>
        </p:nvSpPr>
        <p:spPr>
          <a:xfrm>
            <a:off x="6476695" y="1619402"/>
            <a:ext cx="342900" cy="342900"/>
          </a:xfrm>
          <a:prstGeom prst="ellipse">
            <a:avLst/>
          </a:prstGeom>
          <a:solidFill>
            <a:srgbClr val="FFFFFF">
              <a:alpha val="2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6" name="Text 13"/>
          <p:cNvSpPr txBox="1"/>
          <p:nvPr/>
        </p:nvSpPr>
        <p:spPr>
          <a:xfrm>
            <a:off x="6591910" y="1647749"/>
            <a:ext cx="257861" cy="286207"/>
          </a:xfrm>
          <a:prstGeom prst="rect">
            <a:avLst/>
          </a:prstGeom>
          <a:noFill/>
          <a:ln/>
        </p:spPr>
        <p:txBody>
          <a:bodyPr wrap="square" lIns="0" tIns="0" rIns="0" bIns="0" rtlCol="0" anchor="ctr"/>
          <a:lstStyle/>
          <a:p>
            <a:pPr marL="0" indent="0" algn="l">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2</a:t>
            </a:r>
            <a:endParaRPr lang="en-US" sz="1500" dirty="0">
              <a:latin typeface="メイリオ" panose="020B0604030504040204" pitchFamily="50" charset="-128"/>
              <a:ea typeface="メイリオ" panose="020B0604030504040204" pitchFamily="50" charset="-128"/>
            </a:endParaRPr>
          </a:p>
        </p:txBody>
      </p:sp>
      <p:pic>
        <p:nvPicPr>
          <p:cNvPr id="17" name="Image 1" descr="preencoded.png"/>
          <p:cNvPicPr>
            <a:picLocks noChangeAspect="1"/>
          </p:cNvPicPr>
          <p:nvPr/>
        </p:nvPicPr>
        <p:blipFill>
          <a:blip r:embed="rId4"/>
          <a:srcRect l="-1064" r="-1064"/>
          <a:stretch/>
        </p:blipFill>
        <p:spPr>
          <a:xfrm>
            <a:off x="6953098" y="1711757"/>
            <a:ext cx="219456" cy="171907"/>
          </a:xfrm>
          <a:prstGeom prst="rect">
            <a:avLst/>
          </a:prstGeom>
        </p:spPr>
      </p:pic>
      <p:sp>
        <p:nvSpPr>
          <p:cNvPr id="18" name="Text 14"/>
          <p:cNvSpPr txBox="1"/>
          <p:nvPr/>
        </p:nvSpPr>
        <p:spPr>
          <a:xfrm>
            <a:off x="7286854" y="1693469"/>
            <a:ext cx="1858061" cy="277063"/>
          </a:xfrm>
          <a:prstGeom prst="rect">
            <a:avLst/>
          </a:prstGeom>
          <a:noFill/>
          <a:ln/>
        </p:spPr>
        <p:txBody>
          <a:bodyPr wrap="square" lIns="0" tIns="0" rIns="0" bIns="0" rtlCol="0" anchor="ctr"/>
          <a:lstStyle/>
          <a:p>
            <a:pPr marL="0" indent="0" algn="l">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自由意見の分析結果</a:t>
            </a:r>
            <a:endParaRPr lang="en-US" sz="1500" dirty="0">
              <a:latin typeface="メイリオ" panose="020B0604030504040204" pitchFamily="50" charset="-128"/>
              <a:ea typeface="メイリオ" panose="020B0604030504040204" pitchFamily="50" charset="-128"/>
            </a:endParaRPr>
          </a:p>
        </p:txBody>
      </p:sp>
      <p:sp>
        <p:nvSpPr>
          <p:cNvPr id="19" name="Shape 15"/>
          <p:cNvSpPr/>
          <p:nvPr/>
        </p:nvSpPr>
        <p:spPr>
          <a:xfrm>
            <a:off x="10590581" y="1652321"/>
            <a:ext cx="609905" cy="276149"/>
          </a:xfrm>
          <a:prstGeom prst="roundRect">
            <a:avLst>
              <a:gd name="adj" fmla="val 331126"/>
            </a:avLst>
          </a:prstGeom>
          <a:solidFill>
            <a:srgbClr val="FFFFFF">
              <a:alpha val="1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0" name="Text 16"/>
          <p:cNvSpPr txBox="1"/>
          <p:nvPr/>
        </p:nvSpPr>
        <p:spPr>
          <a:xfrm>
            <a:off x="10704881" y="1690726"/>
            <a:ext cx="481889" cy="191110"/>
          </a:xfrm>
          <a:prstGeom prst="rect">
            <a:avLst/>
          </a:prstGeom>
          <a:noFill/>
          <a:ln/>
        </p:spPr>
        <p:txBody>
          <a:bodyPr wrap="square" lIns="0" tIns="0" rIns="0" bIns="0" rtlCol="0" anchor="ctr"/>
          <a:lstStyle/>
          <a:p>
            <a:pPr marL="0" indent="0" algn="l">
              <a:buNone/>
            </a:pPr>
            <a:r>
              <a:rPr lang="en-US" sz="1000" dirty="0">
                <a:solidFill>
                  <a:srgbClr val="FFFFFF"/>
                </a:solidFill>
                <a:latin typeface="メイリオ" panose="020B0604030504040204" pitchFamily="50" charset="-128"/>
                <a:ea typeface="メイリオ" panose="020B0604030504040204" pitchFamily="50" charset="-128"/>
                <a:cs typeface="Noto Sans JP" pitchFamily="34" charset="-120"/>
              </a:rPr>
              <a:t>P6-P7</a:t>
            </a:r>
            <a:endParaRPr lang="en-US" sz="1000" dirty="0">
              <a:latin typeface="メイリオ" panose="020B0604030504040204" pitchFamily="50" charset="-128"/>
              <a:ea typeface="メイリオ" panose="020B0604030504040204" pitchFamily="50" charset="-128"/>
            </a:endParaRPr>
          </a:p>
        </p:txBody>
      </p:sp>
      <p:sp>
        <p:nvSpPr>
          <p:cNvPr id="21" name="Text 17"/>
          <p:cNvSpPr txBox="1"/>
          <p:nvPr/>
        </p:nvSpPr>
        <p:spPr>
          <a:xfrm>
            <a:off x="6476695" y="2305202"/>
            <a:ext cx="4831690" cy="419710"/>
          </a:xfrm>
          <a:prstGeom prst="rect">
            <a:avLst/>
          </a:prstGeom>
          <a:noFill/>
          <a:ln/>
        </p:spPr>
        <p:txBody>
          <a:bodyPr wrap="square" lIns="0" tIns="0" rIns="0" bIns="0" rtlCol="0" anchor="ctr"/>
          <a:lstStyle/>
          <a:p>
            <a:pPr marL="0" indent="0" algn="l">
              <a:buNone/>
            </a:pPr>
            <a:r>
              <a:rPr lang="en-US" sz="1100" dirty="0">
                <a:solidFill>
                  <a:srgbClr val="555555"/>
                </a:solidFill>
                <a:latin typeface="メイリオ" panose="020B0604030504040204" pitchFamily="50" charset="-128"/>
                <a:ea typeface="メイリオ" panose="020B0604030504040204" pitchFamily="50" charset="-128"/>
                <a:cs typeface="Noto Sans JP" pitchFamily="34" charset="-120"/>
              </a:rPr>
              <a:t>市民の声を分類・整理し、多様な視点からドッグラン設置に関する期待や懸念を分析。意見の傾向と主要テーマを体系的に提示しています。</a:t>
            </a:r>
            <a:endParaRPr lang="en-US" sz="1100" dirty="0">
              <a:latin typeface="メイリオ" panose="020B0604030504040204" pitchFamily="50" charset="-128"/>
              <a:ea typeface="メイリオ" panose="020B0604030504040204" pitchFamily="50" charset="-128"/>
            </a:endParaRPr>
          </a:p>
        </p:txBody>
      </p:sp>
      <p:sp>
        <p:nvSpPr>
          <p:cNvPr id="22" name="Shape 18"/>
          <p:cNvSpPr/>
          <p:nvPr/>
        </p:nvSpPr>
        <p:spPr>
          <a:xfrm>
            <a:off x="761695" y="3372307"/>
            <a:ext cx="5191049" cy="3191256"/>
          </a:xfrm>
          <a:prstGeom prst="roundRect">
            <a:avLst>
              <a:gd name="adj" fmla="val 1026"/>
            </a:avLst>
          </a:prstGeom>
          <a:solidFill>
            <a:srgbClr val="FFFFFF"/>
          </a:solidFill>
          <a:ln w="12700">
            <a:solidFill>
              <a:srgbClr val="EAEAEA"/>
            </a:solidFill>
            <a:prstDash val="solid"/>
          </a:ln>
          <a:effectLst>
            <a:outerShdw blurRad="114300" dist="381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23" name="Shape 19"/>
          <p:cNvSpPr/>
          <p:nvPr/>
        </p:nvSpPr>
        <p:spPr>
          <a:xfrm>
            <a:off x="771754" y="3381451"/>
            <a:ext cx="5171846" cy="647395"/>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4" name="Shape 20"/>
          <p:cNvSpPr/>
          <p:nvPr/>
        </p:nvSpPr>
        <p:spPr>
          <a:xfrm>
            <a:off x="1000354" y="3534156"/>
            <a:ext cx="342900" cy="342900"/>
          </a:xfrm>
          <a:prstGeom prst="ellipse">
            <a:avLst/>
          </a:prstGeom>
          <a:solidFill>
            <a:srgbClr val="FFFFFF">
              <a:alpha val="2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5" name="Text 21"/>
          <p:cNvSpPr txBox="1"/>
          <p:nvPr/>
        </p:nvSpPr>
        <p:spPr>
          <a:xfrm>
            <a:off x="1115568" y="3562502"/>
            <a:ext cx="257861" cy="286207"/>
          </a:xfrm>
          <a:prstGeom prst="rect">
            <a:avLst/>
          </a:prstGeom>
          <a:noFill/>
          <a:ln/>
        </p:spPr>
        <p:txBody>
          <a:bodyPr wrap="square" lIns="0" tIns="0" rIns="0" bIns="0" rtlCol="0" anchor="ctr"/>
          <a:lstStyle/>
          <a:p>
            <a:pPr marL="0" indent="0" algn="l">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3</a:t>
            </a:r>
            <a:endParaRPr lang="en-US" sz="1500" dirty="0">
              <a:latin typeface="メイリオ" panose="020B0604030504040204" pitchFamily="50" charset="-128"/>
              <a:ea typeface="メイリオ" panose="020B0604030504040204" pitchFamily="50" charset="-128"/>
            </a:endParaRPr>
          </a:p>
        </p:txBody>
      </p:sp>
      <p:pic>
        <p:nvPicPr>
          <p:cNvPr id="26" name="Image 2" descr="preencoded.png"/>
          <p:cNvPicPr>
            <a:picLocks noChangeAspect="1"/>
          </p:cNvPicPr>
          <p:nvPr/>
        </p:nvPicPr>
        <p:blipFill>
          <a:blip r:embed="rId5"/>
          <a:srcRect t="-842" b="-842"/>
          <a:stretch/>
        </p:blipFill>
        <p:spPr>
          <a:xfrm>
            <a:off x="1476756" y="3626510"/>
            <a:ext cx="190195" cy="171907"/>
          </a:xfrm>
          <a:prstGeom prst="rect">
            <a:avLst/>
          </a:prstGeom>
        </p:spPr>
      </p:pic>
      <p:sp>
        <p:nvSpPr>
          <p:cNvPr id="27" name="Text 22"/>
          <p:cNvSpPr txBox="1"/>
          <p:nvPr/>
        </p:nvSpPr>
        <p:spPr>
          <a:xfrm>
            <a:off x="1781251" y="3608222"/>
            <a:ext cx="1858061" cy="277063"/>
          </a:xfrm>
          <a:prstGeom prst="rect">
            <a:avLst/>
          </a:prstGeom>
          <a:noFill/>
          <a:ln/>
        </p:spPr>
        <p:txBody>
          <a:bodyPr wrap="square" lIns="0" tIns="0" rIns="0" bIns="0" rtlCol="0" anchor="ctr"/>
          <a:lstStyle/>
          <a:p>
            <a:pPr marL="0" indent="0" algn="l">
              <a:buNone/>
            </a:pPr>
            <a:r>
              <a:rPr lang="en-US" sz="1500" b="1" dirty="0">
                <a:solidFill>
                  <a:srgbClr val="FFFFFF"/>
                </a:solidFill>
                <a:latin typeface="メイリオ" panose="020B0604030504040204" pitchFamily="50" charset="-128"/>
                <a:ea typeface="メイリオ" panose="020B0604030504040204" pitchFamily="50" charset="-128"/>
                <a:cs typeface="Noto Sans JP" pitchFamily="34" charset="-120"/>
              </a:rPr>
              <a:t>アンケート分析結果</a:t>
            </a:r>
            <a:endParaRPr lang="en-US" sz="1500" dirty="0">
              <a:latin typeface="メイリオ" panose="020B0604030504040204" pitchFamily="50" charset="-128"/>
              <a:ea typeface="メイリオ" panose="020B0604030504040204" pitchFamily="50" charset="-128"/>
            </a:endParaRPr>
          </a:p>
        </p:txBody>
      </p:sp>
      <p:sp>
        <p:nvSpPr>
          <p:cNvPr id="28" name="Shape 23"/>
          <p:cNvSpPr/>
          <p:nvPr/>
        </p:nvSpPr>
        <p:spPr>
          <a:xfrm>
            <a:off x="5037430" y="3567074"/>
            <a:ext cx="685800" cy="276149"/>
          </a:xfrm>
          <a:prstGeom prst="roundRect">
            <a:avLst>
              <a:gd name="adj" fmla="val 331126"/>
            </a:avLst>
          </a:prstGeom>
          <a:solidFill>
            <a:srgbClr val="FFFFFF">
              <a:alpha val="1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Text 24"/>
          <p:cNvSpPr txBox="1"/>
          <p:nvPr/>
        </p:nvSpPr>
        <p:spPr>
          <a:xfrm>
            <a:off x="5151730" y="3605479"/>
            <a:ext cx="557784" cy="191110"/>
          </a:xfrm>
          <a:prstGeom prst="rect">
            <a:avLst/>
          </a:prstGeom>
          <a:noFill/>
          <a:ln/>
        </p:spPr>
        <p:txBody>
          <a:bodyPr wrap="square" lIns="0" tIns="0" rIns="0" bIns="0" rtlCol="0" anchor="ctr"/>
          <a:lstStyle/>
          <a:p>
            <a:pPr marL="0" indent="0" algn="l">
              <a:buNone/>
            </a:pPr>
            <a:r>
              <a:rPr lang="en-US" sz="1000" dirty="0">
                <a:solidFill>
                  <a:srgbClr val="FFFFFF"/>
                </a:solidFill>
                <a:latin typeface="メイリオ" panose="020B0604030504040204" pitchFamily="50" charset="-128"/>
                <a:ea typeface="メイリオ" panose="020B0604030504040204" pitchFamily="50" charset="-128"/>
                <a:cs typeface="Noto Sans JP" pitchFamily="34" charset="-120"/>
              </a:rPr>
              <a:t>P8-P21</a:t>
            </a:r>
            <a:endParaRPr lang="en-US" sz="1000" dirty="0">
              <a:latin typeface="メイリオ" panose="020B0604030504040204" pitchFamily="50" charset="-128"/>
              <a:ea typeface="メイリオ" panose="020B0604030504040204" pitchFamily="50" charset="-128"/>
            </a:endParaRPr>
          </a:p>
        </p:txBody>
      </p:sp>
      <p:sp>
        <p:nvSpPr>
          <p:cNvPr id="30" name="Text 25"/>
          <p:cNvSpPr txBox="1"/>
          <p:nvPr/>
        </p:nvSpPr>
        <p:spPr>
          <a:xfrm>
            <a:off x="1000354" y="4219956"/>
            <a:ext cx="4755794" cy="419710"/>
          </a:xfrm>
          <a:prstGeom prst="rect">
            <a:avLst/>
          </a:prstGeom>
          <a:noFill/>
          <a:ln/>
        </p:spPr>
        <p:txBody>
          <a:bodyPr wrap="square" lIns="0" tIns="0" rIns="0" bIns="0" rtlCol="0" anchor="ctr"/>
          <a:lstStyle/>
          <a:p>
            <a:pPr marL="0" indent="0" algn="l">
              <a:buNone/>
            </a:pPr>
            <a:r>
              <a:rPr lang="en-US" sz="1100" dirty="0">
                <a:solidFill>
                  <a:srgbClr val="555555"/>
                </a:solidFill>
                <a:latin typeface="メイリオ" panose="020B0604030504040204" pitchFamily="50" charset="-128"/>
                <a:ea typeface="メイリオ" panose="020B0604030504040204" pitchFamily="50" charset="-128"/>
                <a:cs typeface="Noto Sans JP" pitchFamily="34" charset="-120"/>
              </a:rPr>
              <a:t>3つの候補地に対する市民の評価とその背景要因、および質問別の詳細分析結果を網羅的に提示しています。</a:t>
            </a:r>
            <a:endParaRPr lang="en-US" sz="1100" dirty="0">
              <a:latin typeface="メイリオ" panose="020B0604030504040204" pitchFamily="50" charset="-128"/>
              <a:ea typeface="メイリオ" panose="020B0604030504040204" pitchFamily="50" charset="-128"/>
            </a:endParaRPr>
          </a:p>
        </p:txBody>
      </p:sp>
      <p:sp>
        <p:nvSpPr>
          <p:cNvPr id="31" name="Text 26"/>
          <p:cNvSpPr txBox="1"/>
          <p:nvPr/>
        </p:nvSpPr>
        <p:spPr>
          <a:xfrm>
            <a:off x="1000354" y="4800600"/>
            <a:ext cx="2269541" cy="219456"/>
          </a:xfrm>
          <a:prstGeom prst="rect">
            <a:avLst/>
          </a:prstGeom>
          <a:noFill/>
          <a:ln/>
        </p:spPr>
        <p:txBody>
          <a:bodyPr wrap="square" lIns="0" tIns="0" rIns="0" bIns="0" rtlCol="0" anchor="ctr"/>
          <a:lstStyle/>
          <a:p>
            <a:pPr marL="0" indent="0" algn="l">
              <a:buNone/>
            </a:pPr>
            <a:r>
              <a:rPr lang="en-US" sz="1100" b="1" dirty="0">
                <a:solidFill>
                  <a:srgbClr val="0F2C5C"/>
                </a:solidFill>
                <a:latin typeface="メイリオ" panose="020B0604030504040204" pitchFamily="50" charset="-128"/>
                <a:ea typeface="メイリオ" panose="020B0604030504040204" pitchFamily="50" charset="-128"/>
                <a:cs typeface="Noto Sans JP" pitchFamily="34" charset="-120"/>
              </a:rPr>
              <a:t>3.1 候補地別詳細分析（P9-P17）</a:t>
            </a:r>
            <a:endParaRPr lang="en-US" sz="1100" dirty="0">
              <a:latin typeface="メイリオ" panose="020B0604030504040204" pitchFamily="50" charset="-128"/>
              <a:ea typeface="メイリオ" panose="020B0604030504040204" pitchFamily="50" charset="-128"/>
            </a:endParaRPr>
          </a:p>
        </p:txBody>
      </p:sp>
      <p:sp>
        <p:nvSpPr>
          <p:cNvPr id="32" name="Text 27"/>
          <p:cNvSpPr txBox="1"/>
          <p:nvPr/>
        </p:nvSpPr>
        <p:spPr>
          <a:xfrm>
            <a:off x="1209751" y="5081321"/>
            <a:ext cx="4567428" cy="381305"/>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さくら運動公園、八坂・川口公園、茎崎運動公園の3候補地について、施設特性と市民評価の詳細分析を実施。</a:t>
            </a:r>
            <a:endParaRPr lang="en-US" sz="1000" dirty="0">
              <a:latin typeface="メイリオ" panose="020B0604030504040204" pitchFamily="50" charset="-128"/>
              <a:ea typeface="メイリオ" panose="020B0604030504040204" pitchFamily="50" charset="-128"/>
            </a:endParaRPr>
          </a:p>
        </p:txBody>
      </p:sp>
      <p:sp>
        <p:nvSpPr>
          <p:cNvPr id="33" name="Text 28"/>
          <p:cNvSpPr txBox="1"/>
          <p:nvPr/>
        </p:nvSpPr>
        <p:spPr>
          <a:xfrm>
            <a:off x="1000354" y="5578754"/>
            <a:ext cx="1783994" cy="219456"/>
          </a:xfrm>
          <a:prstGeom prst="rect">
            <a:avLst/>
          </a:prstGeom>
          <a:noFill/>
          <a:ln/>
        </p:spPr>
        <p:txBody>
          <a:bodyPr wrap="square" lIns="0" tIns="0" rIns="0" bIns="0" rtlCol="0" anchor="ctr"/>
          <a:lstStyle/>
          <a:p>
            <a:pPr marL="0" indent="0" algn="l">
              <a:buNone/>
            </a:pPr>
            <a:r>
              <a:rPr lang="en-US" sz="1100" b="1" dirty="0">
                <a:solidFill>
                  <a:srgbClr val="0F2C5C"/>
                </a:solidFill>
                <a:latin typeface="メイリオ" panose="020B0604030504040204" pitchFamily="50" charset="-128"/>
                <a:ea typeface="メイリオ" panose="020B0604030504040204" pitchFamily="50" charset="-128"/>
                <a:cs typeface="Noto Sans JP" pitchFamily="34" charset="-120"/>
              </a:rPr>
              <a:t>3.2 総合分析（P18-P21）</a:t>
            </a:r>
            <a:endParaRPr lang="en-US" sz="1100" dirty="0">
              <a:latin typeface="メイリオ" panose="020B0604030504040204" pitchFamily="50" charset="-128"/>
              <a:ea typeface="メイリオ" panose="020B0604030504040204" pitchFamily="50" charset="-128"/>
            </a:endParaRPr>
          </a:p>
        </p:txBody>
      </p:sp>
      <p:sp>
        <p:nvSpPr>
          <p:cNvPr id="34" name="Text 29"/>
          <p:cNvSpPr txBox="1"/>
          <p:nvPr/>
        </p:nvSpPr>
        <p:spPr>
          <a:xfrm>
            <a:off x="1209751" y="5859475"/>
            <a:ext cx="4539082" cy="381305"/>
          </a:xfrm>
          <a:prstGeom prst="rect">
            <a:avLst/>
          </a:prstGeom>
          <a:noFill/>
          <a:ln/>
        </p:spPr>
        <p:txBody>
          <a:bodyPr wrap="square" lIns="0" tIns="0" rIns="0" bIns="0" rtlCol="0" anchor="ctr"/>
          <a:lstStyle/>
          <a:p>
            <a:pPr marL="0" indent="0" algn="l">
              <a:buNone/>
            </a:pPr>
            <a:r>
              <a:rPr lang="en-US" sz="1000" dirty="0">
                <a:solidFill>
                  <a:srgbClr val="666666"/>
                </a:solidFill>
                <a:latin typeface="メイリオ" panose="020B0604030504040204" pitchFamily="50" charset="-128"/>
                <a:ea typeface="メイリオ" panose="020B0604030504040204" pitchFamily="50" charset="-128"/>
                <a:cs typeface="Noto Sans JP" pitchFamily="34" charset="-120"/>
              </a:rPr>
              <a:t>施設比較、懸念事項（34.3%がマナー・衛生管理）、必要設備（30.8%が快適性向上設備）、自由意見（22.8%が地域連携）の分析。</a:t>
            </a:r>
            <a:endParaRPr lang="en-US" sz="1000" dirty="0">
              <a:latin typeface="メイリオ" panose="020B0604030504040204" pitchFamily="50" charset="-128"/>
              <a:ea typeface="メイリオ" panose="020B0604030504040204" pitchFamily="50" charset="-128"/>
            </a:endParaRPr>
          </a:p>
        </p:txBody>
      </p:sp>
      <p:pic>
        <p:nvPicPr>
          <p:cNvPr id="39" name="Image 3" descr="preencoded.png"/>
          <p:cNvPicPr>
            <a:picLocks noChangeAspect="1"/>
          </p:cNvPicPr>
          <p:nvPr/>
        </p:nvPicPr>
        <p:blipFill>
          <a:blip r:embed="rId6"/>
          <a:srcRect l="-1773" r="-1773"/>
          <a:stretch/>
        </p:blipFill>
        <p:spPr>
          <a:xfrm>
            <a:off x="6953098" y="3626510"/>
            <a:ext cx="133502" cy="171907"/>
          </a:xfrm>
          <a:prstGeom prst="rect">
            <a:avLst/>
          </a:prstGeom>
        </p:spPr>
      </p:pic>
      <p:sp>
        <p:nvSpPr>
          <p:cNvPr id="44" name="Text 38"/>
          <p:cNvSpPr txBox="1"/>
          <p:nvPr/>
        </p:nvSpPr>
        <p:spPr>
          <a:xfrm>
            <a:off x="11546129" y="6429146"/>
            <a:ext cx="1764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2</a:t>
            </a:r>
            <a:endParaRPr lang="en-US" sz="1000" dirty="0">
              <a:latin typeface="メイリオ" panose="020B0604030504040204" pitchFamily="50" charset="-128"/>
              <a:ea typeface="メイリオ" panose="020B0604030504040204" pitchFamily="50" charset="-128"/>
            </a:endParaRPr>
          </a:p>
        </p:txBody>
      </p:sp>
      <p:sp>
        <p:nvSpPr>
          <p:cNvPr id="45" name="Shape 39"/>
          <p:cNvSpPr/>
          <p:nvPr/>
        </p:nvSpPr>
        <p:spPr>
          <a:xfrm>
            <a:off x="0" y="6743700"/>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p>
        </p:txBody>
      </p:sp>
      <p:sp>
        <p:nvSpPr>
          <p:cNvPr id="5" name="Text 3"/>
          <p:cNvSpPr txBox="1"/>
          <p:nvPr/>
        </p:nvSpPr>
        <p:spPr>
          <a:xfrm>
            <a:off x="571500" y="237744"/>
            <a:ext cx="5582412"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【質問5分析】必要施設・整備について</a:t>
            </a:r>
            <a:endParaRPr lang="en-US" sz="2400" dirty="0">
              <a:latin typeface="メイリオ" panose="020B0604030504040204" pitchFamily="50" charset="-128"/>
              <a:ea typeface="メイリオ" panose="020B0604030504040204" pitchFamily="50" charset="-128"/>
            </a:endParaRPr>
          </a:p>
        </p:txBody>
      </p:sp>
      <p:sp>
        <p:nvSpPr>
          <p:cNvPr id="6" name="Shape 4"/>
          <p:cNvSpPr/>
          <p:nvPr/>
        </p:nvSpPr>
        <p:spPr>
          <a:xfrm>
            <a:off x="0" y="923544"/>
            <a:ext cx="12191695" cy="771754"/>
          </a:xfrm>
          <a:prstGeom prst="rect">
            <a:avLst/>
          </a:prstGeom>
          <a:solidFill>
            <a:srgbClr val="F0F6FA"/>
          </a:solidFill>
          <a:ln/>
        </p:spPr>
        <p:txBody>
          <a:bodyPr/>
          <a:lstStyle/>
          <a:p>
            <a:endParaRPr lang="ja-JP" altLang="en-US"/>
          </a:p>
        </p:txBody>
      </p:sp>
      <p:sp>
        <p:nvSpPr>
          <p:cNvPr id="7" name="Shape 5"/>
          <p:cNvSpPr/>
          <p:nvPr/>
        </p:nvSpPr>
        <p:spPr>
          <a:xfrm>
            <a:off x="0" y="1686154"/>
            <a:ext cx="12191695" cy="9144"/>
          </a:xfrm>
          <a:prstGeom prst="rect">
            <a:avLst/>
          </a:prstGeom>
          <a:solidFill>
            <a:srgbClr val="E0E0E0"/>
          </a:solidFill>
          <a:ln/>
        </p:spPr>
        <p:txBody>
          <a:bodyPr/>
          <a:lstStyle/>
          <a:p>
            <a:endParaRPr lang="ja-JP" altLang="en-US"/>
          </a:p>
        </p:txBody>
      </p:sp>
      <p:sp>
        <p:nvSpPr>
          <p:cNvPr id="8" name="Shape 6"/>
          <p:cNvSpPr/>
          <p:nvPr/>
        </p:nvSpPr>
        <p:spPr>
          <a:xfrm>
            <a:off x="571500"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9" name="Image 0" descr="preencoded.png"/>
          <p:cNvPicPr>
            <a:picLocks noChangeAspect="1"/>
          </p:cNvPicPr>
          <p:nvPr/>
        </p:nvPicPr>
        <p:blipFill>
          <a:blip r:embed="rId3"/>
          <a:srcRect l="-1282" r="-1282"/>
          <a:stretch/>
        </p:blipFill>
        <p:spPr>
          <a:xfrm>
            <a:off x="700430" y="1209751"/>
            <a:ext cx="219456" cy="190195"/>
          </a:xfrm>
          <a:prstGeom prst="rect">
            <a:avLst/>
          </a:prstGeom>
        </p:spPr>
      </p:pic>
      <p:sp>
        <p:nvSpPr>
          <p:cNvPr id="10" name="Text 7"/>
          <p:cNvSpPr txBox="1"/>
          <p:nvPr/>
        </p:nvSpPr>
        <p:spPr>
          <a:xfrm>
            <a:off x="1190549"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30.8%</a:t>
            </a:r>
            <a:endParaRPr lang="en-US" sz="1800" dirty="0">
              <a:latin typeface="メイリオ" panose="020B0604030504040204" pitchFamily="50" charset="-128"/>
              <a:ea typeface="メイリオ" panose="020B0604030504040204" pitchFamily="50" charset="-128"/>
            </a:endParaRPr>
          </a:p>
        </p:txBody>
      </p:sp>
      <p:sp>
        <p:nvSpPr>
          <p:cNvPr id="11" name="Text 8"/>
          <p:cNvSpPr txBox="1"/>
          <p:nvPr/>
        </p:nvSpPr>
        <p:spPr>
          <a:xfrm>
            <a:off x="1190549" y="1342339"/>
            <a:ext cx="2500884"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最優先設備（利用者の快適性向上設備）</a:t>
            </a:r>
            <a:endParaRPr lang="en-US" sz="1000" dirty="0">
              <a:latin typeface="メイリオ" panose="020B0604030504040204" pitchFamily="50" charset="-128"/>
              <a:ea typeface="メイリオ" panose="020B0604030504040204" pitchFamily="50" charset="-128"/>
            </a:endParaRPr>
          </a:p>
        </p:txBody>
      </p:sp>
      <p:sp>
        <p:nvSpPr>
          <p:cNvPr id="12" name="Shape 9"/>
          <p:cNvSpPr/>
          <p:nvPr/>
        </p:nvSpPr>
        <p:spPr>
          <a:xfrm>
            <a:off x="4349801"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3" name="Image 1" descr="preencoded.png"/>
          <p:cNvPicPr>
            <a:picLocks noChangeAspect="1"/>
          </p:cNvPicPr>
          <p:nvPr/>
        </p:nvPicPr>
        <p:blipFill>
          <a:blip r:embed="rId4"/>
          <a:srcRect/>
          <a:stretch/>
        </p:blipFill>
        <p:spPr>
          <a:xfrm>
            <a:off x="4516222" y="1209751"/>
            <a:ext cx="142646" cy="190195"/>
          </a:xfrm>
          <a:prstGeom prst="rect">
            <a:avLst/>
          </a:prstGeom>
        </p:spPr>
      </p:pic>
      <p:sp>
        <p:nvSpPr>
          <p:cNvPr id="14" name="Text 10"/>
          <p:cNvSpPr txBox="1"/>
          <p:nvPr/>
        </p:nvSpPr>
        <p:spPr>
          <a:xfrm>
            <a:off x="4968850"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22.2%</a:t>
            </a:r>
            <a:endParaRPr lang="en-US" sz="1800" dirty="0">
              <a:latin typeface="メイリオ" panose="020B0604030504040204" pitchFamily="50" charset="-128"/>
              <a:ea typeface="メイリオ" panose="020B0604030504040204" pitchFamily="50" charset="-128"/>
            </a:endParaRPr>
          </a:p>
        </p:txBody>
      </p:sp>
      <p:sp>
        <p:nvSpPr>
          <p:cNvPr id="15" name="Text 11"/>
          <p:cNvSpPr txBox="1"/>
          <p:nvPr/>
        </p:nvSpPr>
        <p:spPr>
          <a:xfrm>
            <a:off x="4968850" y="1342339"/>
            <a:ext cx="2043684"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2番目（犬のための水回り設備）</a:t>
            </a:r>
            <a:endParaRPr lang="en-US" sz="1000" dirty="0">
              <a:latin typeface="メイリオ" panose="020B0604030504040204" pitchFamily="50" charset="-128"/>
              <a:ea typeface="メイリオ" panose="020B0604030504040204" pitchFamily="50" charset="-128"/>
            </a:endParaRPr>
          </a:p>
        </p:txBody>
      </p:sp>
      <p:sp>
        <p:nvSpPr>
          <p:cNvPr id="16" name="Shape 12"/>
          <p:cNvSpPr/>
          <p:nvPr/>
        </p:nvSpPr>
        <p:spPr>
          <a:xfrm>
            <a:off x="8128102"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7" name="Image 2" descr="preencoded.png"/>
          <p:cNvPicPr>
            <a:picLocks noChangeAspect="1"/>
          </p:cNvPicPr>
          <p:nvPr/>
        </p:nvPicPr>
        <p:blipFill>
          <a:blip r:embed="rId5"/>
          <a:srcRect/>
          <a:stretch/>
        </p:blipFill>
        <p:spPr>
          <a:xfrm>
            <a:off x="8270748" y="1209751"/>
            <a:ext cx="190195" cy="190195"/>
          </a:xfrm>
          <a:prstGeom prst="rect">
            <a:avLst/>
          </a:prstGeom>
        </p:spPr>
      </p:pic>
      <p:sp>
        <p:nvSpPr>
          <p:cNvPr id="18" name="Text 13"/>
          <p:cNvSpPr txBox="1"/>
          <p:nvPr/>
        </p:nvSpPr>
        <p:spPr>
          <a:xfrm>
            <a:off x="8747150"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13.7%</a:t>
            </a:r>
            <a:endParaRPr lang="en-US" sz="1800" dirty="0">
              <a:latin typeface="メイリオ" panose="020B0604030504040204" pitchFamily="50" charset="-128"/>
              <a:ea typeface="メイリオ" panose="020B0604030504040204" pitchFamily="50" charset="-128"/>
            </a:endParaRPr>
          </a:p>
        </p:txBody>
      </p:sp>
      <p:sp>
        <p:nvSpPr>
          <p:cNvPr id="19" name="Text 14"/>
          <p:cNvSpPr txBox="1"/>
          <p:nvPr/>
        </p:nvSpPr>
        <p:spPr>
          <a:xfrm>
            <a:off x="8747150" y="1342339"/>
            <a:ext cx="15105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3番目（安全対策設備）</a:t>
            </a:r>
            <a:endParaRPr lang="en-US" sz="1000" dirty="0">
              <a:latin typeface="メイリオ" panose="020B0604030504040204" pitchFamily="50" charset="-128"/>
              <a:ea typeface="メイリオ" panose="020B0604030504040204" pitchFamily="50" charset="-128"/>
            </a:endParaRPr>
          </a:p>
        </p:txBody>
      </p:sp>
      <p:sp>
        <p:nvSpPr>
          <p:cNvPr id="20" name="Shape 15"/>
          <p:cNvSpPr/>
          <p:nvPr/>
        </p:nvSpPr>
        <p:spPr>
          <a:xfrm>
            <a:off x="0" y="1695298"/>
            <a:ext cx="12191695" cy="752551"/>
          </a:xfrm>
          <a:prstGeom prst="rect">
            <a:avLst/>
          </a:prstGeom>
          <a:solidFill>
            <a:srgbClr val="F9F9F9"/>
          </a:solidFill>
          <a:ln/>
        </p:spPr>
        <p:txBody>
          <a:bodyPr/>
          <a:lstStyle/>
          <a:p>
            <a:endParaRPr lang="ja-JP" altLang="en-US"/>
          </a:p>
        </p:txBody>
      </p:sp>
      <p:sp>
        <p:nvSpPr>
          <p:cNvPr id="21" name="Shape 16"/>
          <p:cNvSpPr/>
          <p:nvPr/>
        </p:nvSpPr>
        <p:spPr>
          <a:xfrm>
            <a:off x="0" y="2438705"/>
            <a:ext cx="12191695" cy="9144"/>
          </a:xfrm>
          <a:prstGeom prst="rect">
            <a:avLst/>
          </a:prstGeom>
          <a:solidFill>
            <a:srgbClr val="E0E0E0"/>
          </a:solidFill>
          <a:ln/>
        </p:spPr>
        <p:txBody>
          <a:bodyPr/>
          <a:lstStyle/>
          <a:p>
            <a:endParaRPr lang="ja-JP" altLang="en-US"/>
          </a:p>
        </p:txBody>
      </p:sp>
      <p:sp>
        <p:nvSpPr>
          <p:cNvPr id="22" name="Text 17"/>
          <p:cNvSpPr txBox="1"/>
          <p:nvPr/>
        </p:nvSpPr>
        <p:spPr>
          <a:xfrm>
            <a:off x="571500" y="1837944"/>
            <a:ext cx="11077956"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ドッグランに必要な施設・整備について、利用者の快適性向上設備が最優先（30.8%）となっている。犬のための水回り設備（22.2%）、安全対策設備（13.7%）が続く。利用者と犬の両方に配慮した総合的な環境整備が求められている。</a:t>
            </a:r>
            <a:endParaRPr lang="en-US" sz="1200" dirty="0">
              <a:latin typeface="メイリオ" panose="020B0604030504040204" pitchFamily="50" charset="-128"/>
              <a:ea typeface="メイリオ" panose="020B0604030504040204" pitchFamily="50" charset="-128"/>
            </a:endParaRPr>
          </a:p>
        </p:txBody>
      </p:sp>
      <p:pic>
        <p:nvPicPr>
          <p:cNvPr id="23" name="Image 3" descr="preencoded.png"/>
          <p:cNvPicPr>
            <a:picLocks noChangeAspect="1"/>
          </p:cNvPicPr>
          <p:nvPr/>
        </p:nvPicPr>
        <p:blipFill>
          <a:blip r:embed="rId6"/>
          <a:srcRect l="-7" r="-7"/>
          <a:stretch/>
        </p:blipFill>
        <p:spPr>
          <a:xfrm>
            <a:off x="574243" y="2638044"/>
            <a:ext cx="5915254" cy="3047695"/>
          </a:xfrm>
          <a:prstGeom prst="rect">
            <a:avLst/>
          </a:prstGeom>
        </p:spPr>
      </p:pic>
      <p:sp>
        <p:nvSpPr>
          <p:cNvPr id="24" name="Shape 18"/>
          <p:cNvSpPr/>
          <p:nvPr/>
        </p:nvSpPr>
        <p:spPr>
          <a:xfrm>
            <a:off x="6776618" y="2638044"/>
            <a:ext cx="4848149" cy="4028846"/>
          </a:xfrm>
          <a:prstGeom prst="rect">
            <a:avLst/>
          </a:prstGeom>
          <a:solidFill>
            <a:srgbClr val="F5F9FF"/>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5" name="Shape 19"/>
          <p:cNvSpPr/>
          <p:nvPr/>
        </p:nvSpPr>
        <p:spPr>
          <a:xfrm>
            <a:off x="6776618" y="2638044"/>
            <a:ext cx="38405" cy="4028846"/>
          </a:xfrm>
          <a:prstGeom prst="rect">
            <a:avLst/>
          </a:prstGeom>
          <a:solidFill>
            <a:srgbClr val="2E75B5"/>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26" name="Image 4" descr="preencoded.png"/>
          <p:cNvPicPr>
            <a:picLocks noChangeAspect="1"/>
          </p:cNvPicPr>
          <p:nvPr/>
        </p:nvPicPr>
        <p:blipFill>
          <a:blip r:embed="rId7"/>
          <a:srcRect/>
          <a:stretch/>
        </p:blipFill>
        <p:spPr>
          <a:xfrm>
            <a:off x="7005218" y="2872130"/>
            <a:ext cx="171907" cy="171907"/>
          </a:xfrm>
          <a:prstGeom prst="rect">
            <a:avLst/>
          </a:prstGeom>
        </p:spPr>
      </p:pic>
      <p:sp>
        <p:nvSpPr>
          <p:cNvPr id="27" name="Text 20"/>
          <p:cNvSpPr txBox="1"/>
          <p:nvPr/>
        </p:nvSpPr>
        <p:spPr>
          <a:xfrm>
            <a:off x="7177126" y="2829154"/>
            <a:ext cx="814730" cy="257861"/>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詳細分析</a:t>
            </a:r>
            <a:endParaRPr lang="en-US" sz="1300" dirty="0">
              <a:latin typeface="メイリオ" panose="020B0604030504040204" pitchFamily="50" charset="-128"/>
              <a:ea typeface="メイリオ" panose="020B0604030504040204" pitchFamily="50" charset="-128"/>
            </a:endParaRPr>
          </a:p>
        </p:txBody>
      </p:sp>
      <p:sp>
        <p:nvSpPr>
          <p:cNvPr id="28" name="Text 21"/>
          <p:cNvSpPr txBox="1"/>
          <p:nvPr/>
        </p:nvSpPr>
        <p:spPr>
          <a:xfrm>
            <a:off x="7005218" y="3228746"/>
            <a:ext cx="4518050" cy="848563"/>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利用者の快適性向上設備（30.8%）が最も求められており、トイレ、ベンチ、木陰、休憩施設などの整備が優先課題となっている。次いで犬のための水回り設備（22.2%）として、給排水設備、水栓、足洗い場の設置が必要とされている。</a:t>
            </a:r>
            <a:endParaRPr lang="en-US" sz="1100" dirty="0">
              <a:latin typeface="メイリオ" panose="020B0604030504040204" pitchFamily="50" charset="-128"/>
              <a:ea typeface="メイリオ" panose="020B0604030504040204" pitchFamily="50" charset="-128"/>
            </a:endParaRPr>
          </a:p>
        </p:txBody>
      </p:sp>
      <p:sp>
        <p:nvSpPr>
          <p:cNvPr id="29" name="Text 22"/>
          <p:cNvSpPr txBox="1"/>
          <p:nvPr/>
        </p:nvSpPr>
        <p:spPr>
          <a:xfrm>
            <a:off x="7005218" y="4229100"/>
            <a:ext cx="4518050" cy="629107"/>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安全対策設備（13.7%）では二重フェンス、適切な施錠管理、柵の設置が求められている。大型犬・小型犬の分離設備（11.1%）としては区画分けやゾーニングが期待されている。</a:t>
            </a:r>
            <a:endParaRPr lang="en-US" sz="1100" dirty="0">
              <a:latin typeface="メイリオ" panose="020B0604030504040204" pitchFamily="50" charset="-128"/>
              <a:ea typeface="メイリオ" panose="020B0604030504040204" pitchFamily="50" charset="-128"/>
            </a:endParaRPr>
          </a:p>
        </p:txBody>
      </p:sp>
      <p:sp>
        <p:nvSpPr>
          <p:cNvPr id="30" name="Text 23"/>
          <p:cNvSpPr txBox="1"/>
          <p:nvPr/>
        </p:nvSpPr>
        <p:spPr>
          <a:xfrm>
            <a:off x="7005218" y="5014570"/>
            <a:ext cx="4518050" cy="848563"/>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運営・管理体制の整備（10.5%）では利用ルールの明確化や管理者の配置が挙げられ、その他（11.7%）としては、十分な駐車スペース、アクセス道路の整備も重要視されている。全体として、利用者と犬の両方に配慮した総合的な環境整備が求められている。</a:t>
            </a:r>
            <a:endParaRPr lang="en-US" sz="1100" dirty="0">
              <a:latin typeface="メイリオ" panose="020B0604030504040204" pitchFamily="50" charset="-128"/>
              <a:ea typeface="メイリオ" panose="020B0604030504040204" pitchFamily="50" charset="-128"/>
            </a:endParaRPr>
          </a:p>
        </p:txBody>
      </p:sp>
      <p:sp>
        <p:nvSpPr>
          <p:cNvPr id="31" name="Text 24"/>
          <p:cNvSpPr txBox="1"/>
          <p:nvPr/>
        </p:nvSpPr>
        <p:spPr>
          <a:xfrm>
            <a:off x="11472062" y="6429146"/>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20</a:t>
            </a:r>
            <a:endParaRPr lang="en-US" sz="1000" dirty="0">
              <a:latin typeface="メイリオ" panose="020B0604030504040204" pitchFamily="50" charset="-128"/>
              <a:ea typeface="メイリオ" panose="020B0604030504040204" pitchFamily="50" charset="-128"/>
            </a:endParaRPr>
          </a:p>
        </p:txBody>
      </p:sp>
      <p:sp>
        <p:nvSpPr>
          <p:cNvPr id="32" name="Shape 25"/>
          <p:cNvSpPr/>
          <p:nvPr/>
        </p:nvSpPr>
        <p:spPr>
          <a:xfrm>
            <a:off x="0" y="6743700"/>
            <a:ext cx="12191695" cy="114300"/>
          </a:xfrm>
          <a:prstGeom prst="rect">
            <a:avLst/>
          </a:prstGeom>
          <a:solidFill>
            <a:srgbClr val="0F2C5C"/>
          </a:solidFill>
          <a:ln/>
        </p:spPr>
        <p:txBody>
          <a:bodyPr/>
          <a:lstStyle/>
          <a:p>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p>
        </p:txBody>
      </p:sp>
      <p:sp>
        <p:nvSpPr>
          <p:cNvPr id="5" name="Text 3"/>
          <p:cNvSpPr txBox="1"/>
          <p:nvPr/>
        </p:nvSpPr>
        <p:spPr>
          <a:xfrm>
            <a:off x="571500" y="237744"/>
            <a:ext cx="4668012"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【質問6分析】自由意見について</a:t>
            </a:r>
            <a:endParaRPr lang="en-US" sz="2400" dirty="0">
              <a:latin typeface="メイリオ" panose="020B0604030504040204" pitchFamily="50" charset="-128"/>
              <a:ea typeface="メイリオ" panose="020B0604030504040204" pitchFamily="50" charset="-128"/>
            </a:endParaRPr>
          </a:p>
        </p:txBody>
      </p:sp>
      <p:sp>
        <p:nvSpPr>
          <p:cNvPr id="6" name="Shape 4"/>
          <p:cNvSpPr/>
          <p:nvPr/>
        </p:nvSpPr>
        <p:spPr>
          <a:xfrm>
            <a:off x="0" y="923544"/>
            <a:ext cx="12191695" cy="771754"/>
          </a:xfrm>
          <a:prstGeom prst="rect">
            <a:avLst/>
          </a:prstGeom>
          <a:solidFill>
            <a:srgbClr val="F0F6FA"/>
          </a:solidFill>
          <a:ln/>
        </p:spPr>
        <p:txBody>
          <a:bodyPr/>
          <a:lstStyle/>
          <a:p>
            <a:endParaRPr lang="ja-JP" altLang="en-US"/>
          </a:p>
        </p:txBody>
      </p:sp>
      <p:sp>
        <p:nvSpPr>
          <p:cNvPr id="7" name="Shape 5"/>
          <p:cNvSpPr/>
          <p:nvPr/>
        </p:nvSpPr>
        <p:spPr>
          <a:xfrm>
            <a:off x="0" y="1686154"/>
            <a:ext cx="12191695" cy="9144"/>
          </a:xfrm>
          <a:prstGeom prst="rect">
            <a:avLst/>
          </a:prstGeom>
          <a:solidFill>
            <a:srgbClr val="E0E0E0"/>
          </a:solidFill>
          <a:ln/>
        </p:spPr>
        <p:txBody>
          <a:bodyPr/>
          <a:lstStyle/>
          <a:p>
            <a:endParaRPr lang="ja-JP" altLang="en-US"/>
          </a:p>
        </p:txBody>
      </p:sp>
      <p:sp>
        <p:nvSpPr>
          <p:cNvPr id="8" name="Shape 6"/>
          <p:cNvSpPr/>
          <p:nvPr/>
        </p:nvSpPr>
        <p:spPr>
          <a:xfrm>
            <a:off x="571500"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9" name="Image 0" descr="preencoded.png"/>
          <p:cNvPicPr>
            <a:picLocks noChangeAspect="1"/>
          </p:cNvPicPr>
          <p:nvPr/>
        </p:nvPicPr>
        <p:blipFill>
          <a:blip r:embed="rId3"/>
          <a:srcRect/>
          <a:stretch/>
        </p:blipFill>
        <p:spPr>
          <a:xfrm>
            <a:off x="714146" y="1209751"/>
            <a:ext cx="190195" cy="190195"/>
          </a:xfrm>
          <a:prstGeom prst="rect">
            <a:avLst/>
          </a:prstGeom>
        </p:spPr>
      </p:pic>
      <p:sp>
        <p:nvSpPr>
          <p:cNvPr id="10" name="Text 7"/>
          <p:cNvSpPr txBox="1"/>
          <p:nvPr/>
        </p:nvSpPr>
        <p:spPr>
          <a:xfrm>
            <a:off x="1190549"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22.8%</a:t>
            </a:r>
            <a:endParaRPr lang="en-US" sz="1800" dirty="0">
              <a:latin typeface="メイリオ" panose="020B0604030504040204" pitchFamily="50" charset="-128"/>
              <a:ea typeface="メイリオ" panose="020B0604030504040204" pitchFamily="50" charset="-128"/>
            </a:endParaRPr>
          </a:p>
        </p:txBody>
      </p:sp>
      <p:sp>
        <p:nvSpPr>
          <p:cNvPr id="11" name="Text 8"/>
          <p:cNvSpPr txBox="1"/>
          <p:nvPr/>
        </p:nvSpPr>
        <p:spPr>
          <a:xfrm>
            <a:off x="1190549" y="1342339"/>
            <a:ext cx="2100377"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最多意見（付加価値・地域連携）</a:t>
            </a:r>
            <a:endParaRPr lang="en-US" sz="1000" dirty="0">
              <a:latin typeface="メイリオ" panose="020B0604030504040204" pitchFamily="50" charset="-128"/>
              <a:ea typeface="メイリオ" panose="020B0604030504040204" pitchFamily="50" charset="-128"/>
            </a:endParaRPr>
          </a:p>
        </p:txBody>
      </p:sp>
      <p:sp>
        <p:nvSpPr>
          <p:cNvPr id="12" name="Shape 9"/>
          <p:cNvSpPr/>
          <p:nvPr/>
        </p:nvSpPr>
        <p:spPr>
          <a:xfrm>
            <a:off x="4349801"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3" name="Image 1" descr="preencoded.png"/>
          <p:cNvPicPr>
            <a:picLocks noChangeAspect="1"/>
          </p:cNvPicPr>
          <p:nvPr/>
        </p:nvPicPr>
        <p:blipFill>
          <a:blip r:embed="rId4"/>
          <a:srcRect/>
          <a:stretch/>
        </p:blipFill>
        <p:spPr>
          <a:xfrm>
            <a:off x="4516222" y="1209751"/>
            <a:ext cx="142646" cy="190195"/>
          </a:xfrm>
          <a:prstGeom prst="rect">
            <a:avLst/>
          </a:prstGeom>
        </p:spPr>
      </p:pic>
      <p:sp>
        <p:nvSpPr>
          <p:cNvPr id="14" name="Text 10"/>
          <p:cNvSpPr txBox="1"/>
          <p:nvPr/>
        </p:nvSpPr>
        <p:spPr>
          <a:xfrm>
            <a:off x="4968850"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21.7%</a:t>
            </a:r>
            <a:endParaRPr lang="en-US" sz="1800" dirty="0">
              <a:latin typeface="メイリオ" panose="020B0604030504040204" pitchFamily="50" charset="-128"/>
              <a:ea typeface="メイリオ" panose="020B0604030504040204" pitchFamily="50" charset="-128"/>
            </a:endParaRPr>
          </a:p>
        </p:txBody>
      </p:sp>
      <p:sp>
        <p:nvSpPr>
          <p:cNvPr id="15" name="Text 11"/>
          <p:cNvSpPr txBox="1"/>
          <p:nvPr/>
        </p:nvSpPr>
        <p:spPr>
          <a:xfrm>
            <a:off x="4968850" y="1342339"/>
            <a:ext cx="1776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2番目（運営方法への提案）</a:t>
            </a:r>
            <a:endParaRPr lang="en-US" sz="1000" dirty="0">
              <a:latin typeface="メイリオ" panose="020B0604030504040204" pitchFamily="50" charset="-128"/>
              <a:ea typeface="メイリオ" panose="020B0604030504040204" pitchFamily="50" charset="-128"/>
            </a:endParaRPr>
          </a:p>
        </p:txBody>
      </p:sp>
      <p:sp>
        <p:nvSpPr>
          <p:cNvPr id="16" name="Shape 12"/>
          <p:cNvSpPr/>
          <p:nvPr/>
        </p:nvSpPr>
        <p:spPr>
          <a:xfrm>
            <a:off x="8128102" y="1067105"/>
            <a:ext cx="476402" cy="476402"/>
          </a:xfrm>
          <a:prstGeom prst="ellipse">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7" name="Image 2" descr="preencoded.png"/>
          <p:cNvPicPr>
            <a:picLocks noChangeAspect="1"/>
          </p:cNvPicPr>
          <p:nvPr/>
        </p:nvPicPr>
        <p:blipFill>
          <a:blip r:embed="rId5"/>
          <a:srcRect/>
          <a:stretch/>
        </p:blipFill>
        <p:spPr>
          <a:xfrm>
            <a:off x="8270748" y="1209751"/>
            <a:ext cx="190195" cy="190195"/>
          </a:xfrm>
          <a:prstGeom prst="rect">
            <a:avLst/>
          </a:prstGeom>
        </p:spPr>
      </p:pic>
      <p:sp>
        <p:nvSpPr>
          <p:cNvPr id="18" name="Text 13"/>
          <p:cNvSpPr txBox="1"/>
          <p:nvPr/>
        </p:nvSpPr>
        <p:spPr>
          <a:xfrm>
            <a:off x="8747150" y="1029614"/>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15.2%</a:t>
            </a:r>
            <a:endParaRPr lang="en-US" sz="1800" dirty="0">
              <a:latin typeface="メイリオ" panose="020B0604030504040204" pitchFamily="50" charset="-128"/>
              <a:ea typeface="メイリオ" panose="020B0604030504040204" pitchFamily="50" charset="-128"/>
            </a:endParaRPr>
          </a:p>
        </p:txBody>
      </p:sp>
      <p:sp>
        <p:nvSpPr>
          <p:cNvPr id="19" name="Text 14"/>
          <p:cNvSpPr txBox="1"/>
          <p:nvPr/>
        </p:nvSpPr>
        <p:spPr>
          <a:xfrm>
            <a:off x="8747150" y="1342339"/>
            <a:ext cx="1910182"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3番目（計画への期待と賛同）</a:t>
            </a:r>
            <a:endParaRPr lang="en-US" sz="1000" dirty="0">
              <a:latin typeface="メイリオ" panose="020B0604030504040204" pitchFamily="50" charset="-128"/>
              <a:ea typeface="メイリオ" panose="020B0604030504040204" pitchFamily="50" charset="-128"/>
            </a:endParaRPr>
          </a:p>
        </p:txBody>
      </p:sp>
      <p:sp>
        <p:nvSpPr>
          <p:cNvPr id="20" name="Shape 15"/>
          <p:cNvSpPr/>
          <p:nvPr/>
        </p:nvSpPr>
        <p:spPr>
          <a:xfrm>
            <a:off x="0" y="1695298"/>
            <a:ext cx="12191695" cy="752551"/>
          </a:xfrm>
          <a:prstGeom prst="rect">
            <a:avLst/>
          </a:prstGeom>
          <a:solidFill>
            <a:srgbClr val="F9F9F9"/>
          </a:solidFill>
          <a:ln/>
        </p:spPr>
        <p:txBody>
          <a:bodyPr/>
          <a:lstStyle/>
          <a:p>
            <a:endParaRPr lang="ja-JP" altLang="en-US"/>
          </a:p>
        </p:txBody>
      </p:sp>
      <p:sp>
        <p:nvSpPr>
          <p:cNvPr id="21" name="Shape 16"/>
          <p:cNvSpPr/>
          <p:nvPr/>
        </p:nvSpPr>
        <p:spPr>
          <a:xfrm>
            <a:off x="0" y="2438705"/>
            <a:ext cx="12191695" cy="9144"/>
          </a:xfrm>
          <a:prstGeom prst="rect">
            <a:avLst/>
          </a:prstGeom>
          <a:solidFill>
            <a:srgbClr val="E0E0E0"/>
          </a:solidFill>
          <a:ln/>
        </p:spPr>
        <p:txBody>
          <a:bodyPr/>
          <a:lstStyle/>
          <a:p>
            <a:endParaRPr lang="ja-JP" altLang="en-US"/>
          </a:p>
        </p:txBody>
      </p:sp>
      <p:sp>
        <p:nvSpPr>
          <p:cNvPr id="22" name="Text 17"/>
          <p:cNvSpPr txBox="1"/>
          <p:nvPr/>
        </p:nvSpPr>
        <p:spPr>
          <a:xfrm>
            <a:off x="571500" y="1837944"/>
            <a:ext cx="11039551"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自由意見では付加価値・地域連携の創出（22.8%）と運営方法への提案（21.7%）が上位を占めています。単なるペットの遊び場ではなく、世代を超えた交流拠点や地域活性化の場としての期待が高いことがわかります。</a:t>
            </a:r>
            <a:endParaRPr lang="en-US" sz="1200" dirty="0">
              <a:latin typeface="メイリオ" panose="020B0604030504040204" pitchFamily="50" charset="-128"/>
              <a:ea typeface="メイリオ" panose="020B0604030504040204" pitchFamily="50" charset="-128"/>
            </a:endParaRPr>
          </a:p>
        </p:txBody>
      </p:sp>
      <p:pic>
        <p:nvPicPr>
          <p:cNvPr id="23" name="Image 3" descr="preencoded.png"/>
          <p:cNvPicPr>
            <a:picLocks noChangeAspect="1"/>
          </p:cNvPicPr>
          <p:nvPr/>
        </p:nvPicPr>
        <p:blipFill>
          <a:blip r:embed="rId6"/>
          <a:srcRect l="-84" r="-84"/>
          <a:stretch/>
        </p:blipFill>
        <p:spPr>
          <a:xfrm>
            <a:off x="571500" y="2638044"/>
            <a:ext cx="5924398" cy="3047695"/>
          </a:xfrm>
          <a:prstGeom prst="rect">
            <a:avLst/>
          </a:prstGeom>
        </p:spPr>
      </p:pic>
      <p:sp>
        <p:nvSpPr>
          <p:cNvPr id="24" name="Shape 18"/>
          <p:cNvSpPr/>
          <p:nvPr/>
        </p:nvSpPr>
        <p:spPr>
          <a:xfrm>
            <a:off x="6776618" y="2638044"/>
            <a:ext cx="4848149" cy="4028846"/>
          </a:xfrm>
          <a:prstGeom prst="rect">
            <a:avLst/>
          </a:prstGeom>
          <a:solidFill>
            <a:srgbClr val="F5F9FF"/>
          </a:solidFill>
          <a:ln/>
        </p:spPr>
        <p:txBody>
          <a:bodyPr/>
          <a:lstStyle/>
          <a:p>
            <a:endParaRPr lang="ja-JP" altLang="en-US"/>
          </a:p>
        </p:txBody>
      </p:sp>
      <p:sp>
        <p:nvSpPr>
          <p:cNvPr id="25" name="Shape 19"/>
          <p:cNvSpPr/>
          <p:nvPr/>
        </p:nvSpPr>
        <p:spPr>
          <a:xfrm>
            <a:off x="6776618" y="2638044"/>
            <a:ext cx="38405" cy="4028846"/>
          </a:xfrm>
          <a:prstGeom prst="rect">
            <a:avLst/>
          </a:prstGeom>
          <a:solidFill>
            <a:srgbClr val="2E75B5"/>
          </a:solidFill>
          <a:ln/>
        </p:spPr>
        <p:txBody>
          <a:bodyPr/>
          <a:lstStyle/>
          <a:p>
            <a:endParaRPr lang="ja-JP" altLang="en-US"/>
          </a:p>
        </p:txBody>
      </p:sp>
      <p:pic>
        <p:nvPicPr>
          <p:cNvPr id="26" name="Image 4" descr="preencoded.png"/>
          <p:cNvPicPr>
            <a:picLocks noChangeAspect="1"/>
          </p:cNvPicPr>
          <p:nvPr/>
        </p:nvPicPr>
        <p:blipFill>
          <a:blip r:embed="rId7"/>
          <a:srcRect/>
          <a:stretch/>
        </p:blipFill>
        <p:spPr>
          <a:xfrm>
            <a:off x="7005218" y="2872130"/>
            <a:ext cx="171907" cy="171907"/>
          </a:xfrm>
          <a:prstGeom prst="rect">
            <a:avLst/>
          </a:prstGeom>
        </p:spPr>
      </p:pic>
      <p:sp>
        <p:nvSpPr>
          <p:cNvPr id="27" name="Text 20"/>
          <p:cNvSpPr txBox="1"/>
          <p:nvPr/>
        </p:nvSpPr>
        <p:spPr>
          <a:xfrm>
            <a:off x="7177126" y="2829154"/>
            <a:ext cx="814730" cy="257861"/>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詳細分析</a:t>
            </a:r>
            <a:endParaRPr lang="en-US" sz="1300" dirty="0">
              <a:latin typeface="メイリオ" panose="020B0604030504040204" pitchFamily="50" charset="-128"/>
              <a:ea typeface="メイリオ" panose="020B0604030504040204" pitchFamily="50" charset="-128"/>
            </a:endParaRPr>
          </a:p>
        </p:txBody>
      </p:sp>
      <p:sp>
        <p:nvSpPr>
          <p:cNvPr id="28" name="Text 21"/>
          <p:cNvSpPr txBox="1"/>
          <p:nvPr/>
        </p:nvSpPr>
        <p:spPr>
          <a:xfrm>
            <a:off x="7005218" y="3228746"/>
            <a:ext cx="4527194" cy="848563"/>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付加価値・地域連携の創出（22.8%）が最も多く、多世代交流、情報交換、地域拠点化への期待が高いことがわかります。運営方法への提案（21.7%）では、大型犬・小型犬の分離、マナーの徹底、ルールの策定など具体的な運営面での意見が多く寄せられています。</a:t>
            </a:r>
            <a:endParaRPr lang="en-US" sz="1100" dirty="0">
              <a:latin typeface="メイリオ" panose="020B0604030504040204" pitchFamily="50" charset="-128"/>
              <a:ea typeface="メイリオ" panose="020B0604030504040204" pitchFamily="50" charset="-128"/>
            </a:endParaRPr>
          </a:p>
        </p:txBody>
      </p:sp>
      <p:sp>
        <p:nvSpPr>
          <p:cNvPr id="29" name="Text 22"/>
          <p:cNvSpPr txBox="1"/>
          <p:nvPr/>
        </p:nvSpPr>
        <p:spPr>
          <a:xfrm>
            <a:off x="7005218" y="4229100"/>
            <a:ext cx="4527194" cy="848563"/>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計画への期待と賛同（15.2%）として、愛犬家支援、散歩がてらの利用、有意義な取組みとしての評価が見られます。施設のコンセプト・デザイン（14.1%）では、自然な空間づくり、十分な広さの確保、芝生の整備などが求められています。</a:t>
            </a:r>
            <a:endParaRPr lang="en-US" sz="1100" dirty="0">
              <a:latin typeface="メイリオ" panose="020B0604030504040204" pitchFamily="50" charset="-128"/>
              <a:ea typeface="メイリオ" panose="020B0604030504040204" pitchFamily="50" charset="-128"/>
            </a:endParaRPr>
          </a:p>
        </p:txBody>
      </p:sp>
      <p:sp>
        <p:nvSpPr>
          <p:cNvPr id="30" name="Text 23"/>
          <p:cNvSpPr txBox="1"/>
          <p:nvPr/>
        </p:nvSpPr>
        <p:spPr>
          <a:xfrm>
            <a:off x="7005218" y="5229454"/>
            <a:ext cx="4536338" cy="1057961"/>
          </a:xfrm>
          <a:prstGeom prst="rect">
            <a:avLst/>
          </a:prstGeom>
          <a:noFill/>
          <a:ln/>
        </p:spPr>
        <p:txBody>
          <a:bodyPr wrap="square" lIns="0" tIns="0" rIns="0" bIns="0" rtlCol="0" anchor="ctr"/>
          <a:lstStyle/>
          <a:p>
            <a:pPr marL="0" indent="0" algn="l">
              <a:buNone/>
            </a:pPr>
            <a:r>
              <a:rPr lang="en-US" sz="1100" dirty="0">
                <a:solidFill>
                  <a:srgbClr val="333333"/>
                </a:solidFill>
                <a:latin typeface="メイリオ" panose="020B0604030504040204" pitchFamily="50" charset="-128"/>
                <a:ea typeface="メイリオ" panose="020B0604030504040204" pitchFamily="50" charset="-128"/>
                <a:cs typeface="Noto Sans JP" pitchFamily="34" charset="-120"/>
              </a:rPr>
              <a:t>質の高い運営と地域コミュニティとの連携が重要であるという意見が多く、ドッグラン設置を地域活性化やコミュニティ形成の機会と捉える視点が特徴的です。また、設備やデザイン面よりも運営方法や地域との連携に関する意見が上位を占めており、持続可能な施設運営への関心の高さが伺えます。</a:t>
            </a:r>
            <a:endParaRPr lang="en-US" sz="1100" dirty="0">
              <a:latin typeface="メイリオ" panose="020B0604030504040204" pitchFamily="50" charset="-128"/>
              <a:ea typeface="メイリオ" panose="020B0604030504040204" pitchFamily="50" charset="-128"/>
            </a:endParaRPr>
          </a:p>
        </p:txBody>
      </p:sp>
      <p:sp>
        <p:nvSpPr>
          <p:cNvPr id="31" name="Text 24"/>
          <p:cNvSpPr txBox="1"/>
          <p:nvPr/>
        </p:nvSpPr>
        <p:spPr>
          <a:xfrm>
            <a:off x="11472062" y="6429146"/>
            <a:ext cx="25328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21</a:t>
            </a:r>
            <a:endParaRPr lang="en-US" sz="1000" dirty="0">
              <a:latin typeface="メイリオ" panose="020B0604030504040204" pitchFamily="50" charset="-128"/>
              <a:ea typeface="メイリオ" panose="020B0604030504040204" pitchFamily="50" charset="-128"/>
            </a:endParaRPr>
          </a:p>
        </p:txBody>
      </p:sp>
      <p:sp>
        <p:nvSpPr>
          <p:cNvPr id="32" name="Shape 25"/>
          <p:cNvSpPr/>
          <p:nvPr/>
        </p:nvSpPr>
        <p:spPr>
          <a:xfrm>
            <a:off x="0" y="6743700"/>
            <a:ext cx="12191695" cy="114300"/>
          </a:xfrm>
          <a:prstGeom prst="rect">
            <a:avLst/>
          </a:prstGeom>
          <a:solidFill>
            <a:srgbClr val="0F2C5C"/>
          </a:solidFill>
          <a:ln/>
        </p:spPr>
        <p:txBody>
          <a:bodyPr/>
          <a:lstStyle/>
          <a:p>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p>
        </p:txBody>
      </p:sp>
      <p:sp>
        <p:nvSpPr>
          <p:cNvPr id="5" name="Text 3"/>
          <p:cNvSpPr txBox="1"/>
          <p:nvPr/>
        </p:nvSpPr>
        <p:spPr>
          <a:xfrm>
            <a:off x="571500" y="237744"/>
            <a:ext cx="3572561"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エグゼクティブサマリー</a:t>
            </a:r>
            <a:endParaRPr lang="en-US" sz="2400" dirty="0">
              <a:latin typeface="メイリオ" panose="020B0604030504040204" pitchFamily="50" charset="-128"/>
              <a:ea typeface="メイリオ" panose="020B0604030504040204" pitchFamily="50" charset="-128"/>
            </a:endParaRPr>
          </a:p>
        </p:txBody>
      </p:sp>
      <p:sp>
        <p:nvSpPr>
          <p:cNvPr id="6" name="Text 4"/>
          <p:cNvSpPr txBox="1"/>
          <p:nvPr/>
        </p:nvSpPr>
        <p:spPr>
          <a:xfrm>
            <a:off x="619049" y="914095"/>
            <a:ext cx="11002061" cy="752551"/>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つくば市におけるドッグラン設置に関する市民の意見・要望を把握するために実施されたアンケート調査です。回答データを6つの質問に分けて詳細分析し、各質問ごとの数値グラフ化および傾向分析を行いました。回答内容は定量評価（候補地評価）と定性評価（自由意見）の両方を含み、市民の多様な視点を捉えています。</a:t>
            </a:r>
            <a:endParaRPr lang="en-US" sz="1200" dirty="0">
              <a:latin typeface="メイリオ" panose="020B0604030504040204" pitchFamily="50" charset="-128"/>
              <a:ea typeface="メイリオ" panose="020B0604030504040204" pitchFamily="50" charset="-128"/>
            </a:endParaRPr>
          </a:p>
        </p:txBody>
      </p:sp>
      <p:sp>
        <p:nvSpPr>
          <p:cNvPr id="7" name="Shape 5"/>
          <p:cNvSpPr/>
          <p:nvPr/>
        </p:nvSpPr>
        <p:spPr>
          <a:xfrm>
            <a:off x="571500" y="1596085"/>
            <a:ext cx="11048695" cy="485546"/>
          </a:xfrm>
          <a:prstGeom prst="roundRect">
            <a:avLst>
              <a:gd name="adj" fmla="val 14771"/>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8" name="Image 0" descr="preencoded.png"/>
          <p:cNvPicPr>
            <a:picLocks noChangeAspect="1"/>
          </p:cNvPicPr>
          <p:nvPr/>
        </p:nvPicPr>
        <p:blipFill>
          <a:blip r:embed="rId3"/>
          <a:srcRect l="-760" r="-760"/>
          <a:stretch/>
        </p:blipFill>
        <p:spPr>
          <a:xfrm>
            <a:off x="761695" y="1760677"/>
            <a:ext cx="152705" cy="171907"/>
          </a:xfrm>
          <a:prstGeom prst="rect">
            <a:avLst/>
          </a:prstGeom>
        </p:spPr>
      </p:pic>
      <p:sp>
        <p:nvSpPr>
          <p:cNvPr id="9" name="Text 6"/>
          <p:cNvSpPr txBox="1"/>
          <p:nvPr/>
        </p:nvSpPr>
        <p:spPr>
          <a:xfrm>
            <a:off x="914400" y="1710385"/>
            <a:ext cx="1843430" cy="247802"/>
          </a:xfrm>
          <a:prstGeom prst="rect">
            <a:avLst/>
          </a:prstGeom>
          <a:noFill/>
          <a:ln/>
        </p:spPr>
        <p:txBody>
          <a:bodyPr wrap="square" lIns="0" tIns="0" rIns="0" bIns="0" rtlCol="0" anchor="ctr"/>
          <a:lstStyle/>
          <a:p>
            <a:pPr marL="0" indent="0" algn="l">
              <a:buNone/>
            </a:pPr>
            <a:r>
              <a:rPr lang="en-US" sz="1300" b="1" dirty="0">
                <a:solidFill>
                  <a:srgbClr val="FFFFFF"/>
                </a:solidFill>
                <a:latin typeface="メイリオ" panose="020B0604030504040204" pitchFamily="50" charset="-128"/>
                <a:ea typeface="メイリオ" panose="020B0604030504040204" pitchFamily="50" charset="-128"/>
                <a:cs typeface="Noto Sans JP" pitchFamily="34" charset="-120"/>
              </a:rPr>
              <a:t>候補地アンケート結果</a:t>
            </a:r>
            <a:endParaRPr lang="en-US" sz="1300" dirty="0">
              <a:latin typeface="メイリオ" panose="020B0604030504040204" pitchFamily="50" charset="-128"/>
              <a:ea typeface="メイリオ" panose="020B0604030504040204" pitchFamily="50" charset="-128"/>
            </a:endParaRPr>
          </a:p>
        </p:txBody>
      </p:sp>
      <p:sp>
        <p:nvSpPr>
          <p:cNvPr id="10" name="Shape 7"/>
          <p:cNvSpPr/>
          <p:nvPr/>
        </p:nvSpPr>
        <p:spPr>
          <a:xfrm>
            <a:off x="585673" y="2191588"/>
            <a:ext cx="11048695" cy="2029054"/>
          </a:xfrm>
          <a:prstGeom prst="rect">
            <a:avLst/>
          </a:prstGeom>
          <a:solidFill>
            <a:srgbClr val="F9F9F9"/>
          </a:solidFill>
          <a:ln/>
          <a:effectLst>
            <a:outerShdw blurRad="381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Shape 8"/>
          <p:cNvSpPr/>
          <p:nvPr/>
        </p:nvSpPr>
        <p:spPr>
          <a:xfrm>
            <a:off x="571500" y="2139391"/>
            <a:ext cx="38405" cy="2029054"/>
          </a:xfrm>
          <a:prstGeom prst="rect">
            <a:avLst/>
          </a:prstGeom>
          <a:solidFill>
            <a:srgbClr val="55A4D9"/>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12" name="Image 1" descr="preencoded.png"/>
          <p:cNvPicPr>
            <a:picLocks noChangeAspect="1"/>
          </p:cNvPicPr>
          <p:nvPr/>
        </p:nvPicPr>
        <p:blipFill>
          <a:blip r:embed="rId4"/>
          <a:srcRect l="-461" r="-461"/>
          <a:stretch/>
        </p:blipFill>
        <p:spPr>
          <a:xfrm>
            <a:off x="800100" y="2391766"/>
            <a:ext cx="237744" cy="209398"/>
          </a:xfrm>
          <a:prstGeom prst="rect">
            <a:avLst/>
          </a:prstGeom>
        </p:spPr>
      </p:pic>
      <p:sp>
        <p:nvSpPr>
          <p:cNvPr id="13" name="Text 9"/>
          <p:cNvSpPr txBox="1"/>
          <p:nvPr/>
        </p:nvSpPr>
        <p:spPr>
          <a:xfrm>
            <a:off x="1037844" y="2340559"/>
            <a:ext cx="3424428" cy="305410"/>
          </a:xfrm>
          <a:prstGeom prst="rect">
            <a:avLst/>
          </a:prstGeom>
          <a:noFill/>
          <a:ln/>
        </p:spPr>
        <p:txBody>
          <a:bodyPr wrap="square" lIns="0" tIns="0" rIns="0" bIns="0" rtlCol="0" anchor="ctr"/>
          <a:lstStyle/>
          <a:p>
            <a:pPr marL="0" indent="0" algn="l">
              <a:buNone/>
            </a:pPr>
            <a:r>
              <a:rPr lang="en-US" sz="1600" b="1" dirty="0">
                <a:solidFill>
                  <a:srgbClr val="0F2C5C"/>
                </a:solidFill>
                <a:latin typeface="メイリオ" panose="020B0604030504040204" pitchFamily="50" charset="-128"/>
                <a:ea typeface="メイリオ" panose="020B0604030504040204" pitchFamily="50" charset="-128"/>
                <a:cs typeface="Noto Sans JP" pitchFamily="34" charset="-120"/>
              </a:rPr>
              <a:t>最優先候補地: 八坂・川口公園付近</a:t>
            </a:r>
            <a:endParaRPr lang="en-US" sz="1600" dirty="0">
              <a:latin typeface="メイリオ" panose="020B0604030504040204" pitchFamily="50" charset="-128"/>
              <a:ea typeface="メイリオ" panose="020B0604030504040204" pitchFamily="50" charset="-128"/>
            </a:endParaRPr>
          </a:p>
        </p:txBody>
      </p:sp>
      <p:sp>
        <p:nvSpPr>
          <p:cNvPr id="14" name="Text 10"/>
          <p:cNvSpPr txBox="1"/>
          <p:nvPr/>
        </p:nvSpPr>
        <p:spPr>
          <a:xfrm>
            <a:off x="800100" y="2714549"/>
            <a:ext cx="1743761" cy="667512"/>
          </a:xfrm>
          <a:prstGeom prst="rect">
            <a:avLst/>
          </a:prstGeom>
          <a:noFill/>
          <a:ln/>
        </p:spPr>
        <p:txBody>
          <a:bodyPr wrap="square" lIns="0" tIns="0" rIns="0" bIns="0" rtlCol="0" anchor="ctr"/>
          <a:lstStyle/>
          <a:p>
            <a:pPr marL="0" indent="0" algn="l">
              <a:buNone/>
            </a:pPr>
            <a:r>
              <a:rPr lang="en-US" sz="3600" b="1" dirty="0">
                <a:solidFill>
                  <a:srgbClr val="55A4D9"/>
                </a:solidFill>
                <a:latin typeface="メイリオ" panose="020B0604030504040204" pitchFamily="50" charset="-128"/>
                <a:ea typeface="メイリオ" panose="020B0604030504040204" pitchFamily="50" charset="-128"/>
                <a:cs typeface="Noto Sans JP" pitchFamily="34" charset="-120"/>
              </a:rPr>
              <a:t>65.4%</a:t>
            </a:r>
            <a:endParaRPr lang="en-US" sz="3600" dirty="0">
              <a:latin typeface="メイリオ" panose="020B0604030504040204" pitchFamily="50" charset="-128"/>
              <a:ea typeface="メイリオ" panose="020B0604030504040204" pitchFamily="50" charset="-128"/>
            </a:endParaRPr>
          </a:p>
        </p:txBody>
      </p:sp>
      <p:sp>
        <p:nvSpPr>
          <p:cNvPr id="15" name="Text 11"/>
          <p:cNvSpPr txBox="1"/>
          <p:nvPr/>
        </p:nvSpPr>
        <p:spPr>
          <a:xfrm>
            <a:off x="2388413" y="2776728"/>
            <a:ext cx="2872130" cy="247802"/>
          </a:xfrm>
          <a:prstGeom prst="rect">
            <a:avLst/>
          </a:prstGeom>
          <a:noFill/>
          <a:ln/>
        </p:spPr>
        <p:txBody>
          <a:bodyPr wrap="square" lIns="0" tIns="0" rIns="0" bIns="0" rtlCol="0" anchor="ctr"/>
          <a:lstStyle/>
          <a:p>
            <a:pPr marL="0" indent="0" algn="l">
              <a:buNone/>
            </a:pPr>
            <a:r>
              <a:rPr lang="en-US" sz="1300" b="1" dirty="0">
                <a:solidFill>
                  <a:srgbClr val="333333"/>
                </a:solidFill>
                <a:latin typeface="メイリオ" panose="020B0604030504040204" pitchFamily="50" charset="-128"/>
                <a:ea typeface="メイリオ" panose="020B0604030504040204" pitchFamily="50" charset="-128"/>
                <a:cs typeface="Noto Sans JP" pitchFamily="34" charset="-120"/>
              </a:rPr>
              <a:t>が八坂・川口公園付近を適地と評価</a:t>
            </a:r>
            <a:endParaRPr lang="en-US" sz="1300" dirty="0">
              <a:latin typeface="メイリオ" panose="020B0604030504040204" pitchFamily="50" charset="-128"/>
              <a:ea typeface="メイリオ" panose="020B0604030504040204" pitchFamily="50" charset="-128"/>
            </a:endParaRPr>
          </a:p>
        </p:txBody>
      </p:sp>
      <p:sp>
        <p:nvSpPr>
          <p:cNvPr id="16" name="Shape 12"/>
          <p:cNvSpPr/>
          <p:nvPr/>
        </p:nvSpPr>
        <p:spPr>
          <a:xfrm>
            <a:off x="2388413" y="3081223"/>
            <a:ext cx="647395" cy="237744"/>
          </a:xfrm>
          <a:prstGeom prst="roundRect">
            <a:avLst>
              <a:gd name="adj" fmla="val 307692"/>
            </a:avLst>
          </a:prstGeom>
          <a:solidFill>
            <a:srgbClr val="EEF7FF"/>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7" name="Text 13"/>
          <p:cNvSpPr txBox="1"/>
          <p:nvPr/>
        </p:nvSpPr>
        <p:spPr>
          <a:xfrm>
            <a:off x="2465222" y="3100426"/>
            <a:ext cx="596189" cy="191110"/>
          </a:xfrm>
          <a:prstGeom prst="rect">
            <a:avLst/>
          </a:prstGeom>
          <a:noFill/>
          <a:ln/>
        </p:spPr>
        <p:txBody>
          <a:bodyPr wrap="square" lIns="0" tIns="0" rIns="0" bIns="0" rtlCol="0" anchor="ctr"/>
          <a:lstStyle/>
          <a:p>
            <a:pPr marL="0" indent="0" algn="l">
              <a:buNone/>
            </a:pPr>
            <a:r>
              <a:rPr lang="en-US" sz="1000" b="1" dirty="0">
                <a:solidFill>
                  <a:srgbClr val="0F2C5C"/>
                </a:solidFill>
                <a:latin typeface="メイリオ" panose="020B0604030504040204" pitchFamily="50" charset="-128"/>
                <a:ea typeface="メイリオ" panose="020B0604030504040204" pitchFamily="50" charset="-128"/>
                <a:cs typeface="Noto Sans JP" pitchFamily="34" charset="-120"/>
              </a:rPr>
              <a:t>53/81件</a:t>
            </a:r>
            <a:endParaRPr lang="en-US" sz="1000" dirty="0">
              <a:latin typeface="メイリオ" panose="020B0604030504040204" pitchFamily="50" charset="-128"/>
              <a:ea typeface="メイリオ" panose="020B0604030504040204" pitchFamily="50" charset="-128"/>
            </a:endParaRPr>
          </a:p>
        </p:txBody>
      </p:sp>
      <p:sp>
        <p:nvSpPr>
          <p:cNvPr id="18" name="Shape 14"/>
          <p:cNvSpPr/>
          <p:nvPr/>
        </p:nvSpPr>
        <p:spPr>
          <a:xfrm>
            <a:off x="800100" y="3462528"/>
            <a:ext cx="4962449" cy="495605"/>
          </a:xfrm>
          <a:prstGeom prst="rect">
            <a:avLst/>
          </a:prstGeom>
          <a:solidFill>
            <a:srgbClr val="FFFEEB"/>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9" name="Shape 15"/>
          <p:cNvSpPr/>
          <p:nvPr/>
        </p:nvSpPr>
        <p:spPr>
          <a:xfrm>
            <a:off x="800100" y="3462528"/>
            <a:ext cx="28346" cy="495605"/>
          </a:xfrm>
          <a:prstGeom prst="rect">
            <a:avLst/>
          </a:prstGeom>
          <a:solidFill>
            <a:srgbClr val="FFD70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0" name="Text 16"/>
          <p:cNvSpPr txBox="1"/>
          <p:nvPr/>
        </p:nvSpPr>
        <p:spPr>
          <a:xfrm>
            <a:off x="923544" y="3510077"/>
            <a:ext cx="4710989" cy="391363"/>
          </a:xfrm>
          <a:prstGeom prst="rect">
            <a:avLst/>
          </a:prstGeom>
          <a:noFill/>
          <a:ln/>
        </p:spPr>
        <p:txBody>
          <a:bodyPr wrap="square" lIns="0" tIns="0" rIns="0" bIns="0" rtlCol="0" anchor="ctr"/>
          <a:lstStyle/>
          <a:p>
            <a:pPr marL="0" indent="0" algn="l">
              <a:buNone/>
            </a:pPr>
            <a:r>
              <a:rPr lang="en-US" sz="1000" dirty="0">
                <a:solidFill>
                  <a:srgbClr val="555555"/>
                </a:solidFill>
                <a:latin typeface="メイリオ" panose="020B0604030504040204" pitchFamily="50" charset="-128"/>
                <a:ea typeface="メイリオ" panose="020B0604030504040204" pitchFamily="50" charset="-128"/>
                <a:cs typeface="Noto Sans JP" pitchFamily="34" charset="-120"/>
              </a:rPr>
              <a:t>3候補地の中で最も高い支持率を獲得。水辺環境と良好なアクセス性が評価要因。</a:t>
            </a:r>
            <a:endParaRPr lang="en-US" sz="1000" dirty="0">
              <a:latin typeface="メイリオ" panose="020B0604030504040204" pitchFamily="50" charset="-128"/>
              <a:ea typeface="メイリオ" panose="020B0604030504040204" pitchFamily="50" charset="-128"/>
            </a:endParaRPr>
          </a:p>
        </p:txBody>
      </p:sp>
      <p:sp>
        <p:nvSpPr>
          <p:cNvPr id="21" name="Shape 17"/>
          <p:cNvSpPr/>
          <p:nvPr/>
        </p:nvSpPr>
        <p:spPr>
          <a:xfrm>
            <a:off x="6048756" y="2329586"/>
            <a:ext cx="5381244" cy="1647749"/>
          </a:xfrm>
          <a:prstGeom prst="roundRect">
            <a:avLst>
              <a:gd name="adj" fmla="val 1925"/>
            </a:avLst>
          </a:prstGeom>
          <a:solidFill>
            <a:srgbClr val="F4F8FB"/>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2" name="Shape 18"/>
          <p:cNvSpPr/>
          <p:nvPr/>
        </p:nvSpPr>
        <p:spPr>
          <a:xfrm>
            <a:off x="6048756" y="2329586"/>
            <a:ext cx="38405" cy="1647749"/>
          </a:xfrm>
          <a:prstGeom prst="rect">
            <a:avLst/>
          </a:prstGeom>
          <a:solidFill>
            <a:srgbClr val="D0E3F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3" name="Shape 19"/>
          <p:cNvSpPr/>
          <p:nvPr/>
        </p:nvSpPr>
        <p:spPr>
          <a:xfrm>
            <a:off x="6277356" y="2768498"/>
            <a:ext cx="4962449"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4" name="Text 20"/>
          <p:cNvSpPr txBox="1"/>
          <p:nvPr/>
        </p:nvSpPr>
        <p:spPr>
          <a:xfrm>
            <a:off x="6277356" y="2482291"/>
            <a:ext cx="1191463" cy="228600"/>
          </a:xfrm>
          <a:prstGeom prst="rect">
            <a:avLst/>
          </a:prstGeom>
          <a:noFill/>
          <a:ln/>
        </p:spPr>
        <p:txBody>
          <a:bodyPr wrap="square" lIns="0" tIns="0" rIns="0" bIns="0" rtlCol="0" anchor="ctr"/>
          <a:lstStyle/>
          <a:p>
            <a:pPr marL="0" indent="0" algn="l">
              <a:buNone/>
            </a:pPr>
            <a:r>
              <a:rPr lang="en-US" sz="1200" b="1" dirty="0">
                <a:solidFill>
                  <a:srgbClr val="555555"/>
                </a:solidFill>
                <a:latin typeface="メイリオ" panose="020B0604030504040204" pitchFamily="50" charset="-128"/>
                <a:ea typeface="メイリオ" panose="020B0604030504040204" pitchFamily="50" charset="-128"/>
                <a:cs typeface="Noto Sans JP" pitchFamily="34" charset="-120"/>
              </a:rPr>
              <a:t>他候補地の評価</a:t>
            </a:r>
            <a:endParaRPr lang="en-US" sz="1200" dirty="0">
              <a:latin typeface="メイリオ" panose="020B0604030504040204" pitchFamily="50" charset="-128"/>
              <a:ea typeface="メイリオ" panose="020B0604030504040204" pitchFamily="50" charset="-128"/>
            </a:endParaRPr>
          </a:p>
        </p:txBody>
      </p:sp>
      <p:pic>
        <p:nvPicPr>
          <p:cNvPr id="25" name="Image 2" descr="preencoded.png"/>
          <p:cNvPicPr>
            <a:picLocks noChangeAspect="1"/>
          </p:cNvPicPr>
          <p:nvPr/>
        </p:nvPicPr>
        <p:blipFill>
          <a:blip r:embed="rId5"/>
          <a:srcRect l="-2512" r="-2512"/>
          <a:stretch/>
        </p:blipFill>
        <p:spPr>
          <a:xfrm>
            <a:off x="6334049" y="2927604"/>
            <a:ext cx="105156" cy="133502"/>
          </a:xfrm>
          <a:prstGeom prst="rect">
            <a:avLst/>
          </a:prstGeom>
        </p:spPr>
      </p:pic>
      <p:sp>
        <p:nvSpPr>
          <p:cNvPr id="26" name="Text 21"/>
          <p:cNvSpPr txBox="1"/>
          <p:nvPr/>
        </p:nvSpPr>
        <p:spPr>
          <a:xfrm>
            <a:off x="6484925" y="2922422"/>
            <a:ext cx="1338682"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さくら運動公園付近:</a:t>
            </a:r>
            <a:endParaRPr lang="en-US" sz="1000" dirty="0">
              <a:latin typeface="メイリオ" panose="020B0604030504040204" pitchFamily="50" charset="-128"/>
              <a:ea typeface="メイリオ" panose="020B0604030504040204" pitchFamily="50" charset="-128"/>
            </a:endParaRPr>
          </a:p>
        </p:txBody>
      </p:sp>
      <p:sp>
        <p:nvSpPr>
          <p:cNvPr id="27" name="Text 22"/>
          <p:cNvSpPr txBox="1"/>
          <p:nvPr/>
        </p:nvSpPr>
        <p:spPr>
          <a:xfrm>
            <a:off x="10077602" y="2891942"/>
            <a:ext cx="1262786" cy="191110"/>
          </a:xfrm>
          <a:prstGeom prst="rect">
            <a:avLst/>
          </a:prstGeom>
          <a:noFill/>
          <a:ln/>
        </p:spPr>
        <p:txBody>
          <a:bodyPr wrap="square" lIns="0" tIns="0" rIns="0" bIns="0" rtlCol="0" anchor="ctr"/>
          <a:lstStyle/>
          <a:p>
            <a:pPr marL="0" indent="0" algn="l">
              <a:buNone/>
            </a:pPr>
            <a:r>
              <a:rPr lang="en-US" sz="1000" b="1" dirty="0">
                <a:solidFill>
                  <a:srgbClr val="0F2C5C"/>
                </a:solidFill>
                <a:latin typeface="メイリオ" panose="020B0604030504040204" pitchFamily="50" charset="-128"/>
                <a:ea typeface="メイリオ" panose="020B0604030504040204" pitchFamily="50" charset="-128"/>
                <a:cs typeface="Noto Sans JP" pitchFamily="34" charset="-120"/>
              </a:rPr>
              <a:t>42.0%（34/81件）</a:t>
            </a:r>
            <a:endParaRPr lang="en-US" sz="1000" dirty="0">
              <a:latin typeface="メイリオ" panose="020B0604030504040204" pitchFamily="50" charset="-128"/>
              <a:ea typeface="メイリオ" panose="020B0604030504040204" pitchFamily="50" charset="-128"/>
            </a:endParaRPr>
          </a:p>
        </p:txBody>
      </p:sp>
      <p:pic>
        <p:nvPicPr>
          <p:cNvPr id="28" name="Image 3" descr="preencoded.png"/>
          <p:cNvPicPr>
            <a:picLocks noChangeAspect="1"/>
          </p:cNvPicPr>
          <p:nvPr/>
        </p:nvPicPr>
        <p:blipFill>
          <a:blip r:embed="rId5"/>
          <a:srcRect l="-2512" r="-2512"/>
          <a:stretch/>
        </p:blipFill>
        <p:spPr>
          <a:xfrm>
            <a:off x="6334049" y="3222955"/>
            <a:ext cx="105156" cy="133502"/>
          </a:xfrm>
          <a:prstGeom prst="rect">
            <a:avLst/>
          </a:prstGeom>
        </p:spPr>
      </p:pic>
      <p:sp>
        <p:nvSpPr>
          <p:cNvPr id="29" name="Text 23"/>
          <p:cNvSpPr txBox="1"/>
          <p:nvPr/>
        </p:nvSpPr>
        <p:spPr>
          <a:xfrm>
            <a:off x="6484925" y="3217774"/>
            <a:ext cx="10716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茎崎運動公園内:</a:t>
            </a:r>
            <a:endParaRPr lang="en-US" sz="1000" dirty="0">
              <a:latin typeface="メイリオ" panose="020B0604030504040204" pitchFamily="50" charset="-128"/>
              <a:ea typeface="メイリオ" panose="020B0604030504040204" pitchFamily="50" charset="-128"/>
            </a:endParaRPr>
          </a:p>
        </p:txBody>
      </p:sp>
      <p:sp>
        <p:nvSpPr>
          <p:cNvPr id="30" name="Text 24"/>
          <p:cNvSpPr txBox="1"/>
          <p:nvPr/>
        </p:nvSpPr>
        <p:spPr>
          <a:xfrm>
            <a:off x="10077602" y="3187294"/>
            <a:ext cx="1262786" cy="191110"/>
          </a:xfrm>
          <a:prstGeom prst="rect">
            <a:avLst/>
          </a:prstGeom>
          <a:noFill/>
          <a:ln/>
        </p:spPr>
        <p:txBody>
          <a:bodyPr wrap="square" lIns="0" tIns="0" rIns="0" bIns="0" rtlCol="0" anchor="ctr"/>
          <a:lstStyle/>
          <a:p>
            <a:pPr marL="0" indent="0" algn="l">
              <a:buNone/>
            </a:pPr>
            <a:r>
              <a:rPr lang="en-US" sz="1000" b="1" dirty="0">
                <a:solidFill>
                  <a:srgbClr val="0F2C5C"/>
                </a:solidFill>
                <a:latin typeface="メイリオ" panose="020B0604030504040204" pitchFamily="50" charset="-128"/>
                <a:ea typeface="メイリオ" panose="020B0604030504040204" pitchFamily="50" charset="-128"/>
                <a:cs typeface="Noto Sans JP" pitchFamily="34" charset="-120"/>
              </a:rPr>
              <a:t>19.8%（16/81件）</a:t>
            </a:r>
            <a:endParaRPr lang="en-US" sz="1000" dirty="0">
              <a:latin typeface="メイリオ" panose="020B0604030504040204" pitchFamily="50" charset="-128"/>
              <a:ea typeface="メイリオ" panose="020B0604030504040204" pitchFamily="50" charset="-128"/>
            </a:endParaRPr>
          </a:p>
        </p:txBody>
      </p:sp>
      <p:pic>
        <p:nvPicPr>
          <p:cNvPr id="31" name="Image 4" descr="preencoded.png"/>
          <p:cNvPicPr>
            <a:picLocks noChangeAspect="1"/>
          </p:cNvPicPr>
          <p:nvPr/>
        </p:nvPicPr>
        <p:blipFill>
          <a:blip r:embed="rId6"/>
          <a:srcRect/>
          <a:stretch/>
        </p:blipFill>
        <p:spPr>
          <a:xfrm>
            <a:off x="6334049" y="3565855"/>
            <a:ext cx="133502" cy="133502"/>
          </a:xfrm>
          <a:prstGeom prst="rect">
            <a:avLst/>
          </a:prstGeom>
        </p:spPr>
      </p:pic>
      <p:sp>
        <p:nvSpPr>
          <p:cNvPr id="32" name="Text 25"/>
          <p:cNvSpPr txBox="1"/>
          <p:nvPr/>
        </p:nvSpPr>
        <p:spPr>
          <a:xfrm>
            <a:off x="6513271" y="3560674"/>
            <a:ext cx="672084"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回答母数:</a:t>
            </a:r>
            <a:endParaRPr lang="en-US" sz="1000" dirty="0">
              <a:latin typeface="メイリオ" panose="020B0604030504040204" pitchFamily="50" charset="-128"/>
              <a:ea typeface="メイリオ" panose="020B0604030504040204" pitchFamily="50" charset="-128"/>
            </a:endParaRPr>
          </a:p>
        </p:txBody>
      </p:sp>
      <p:sp>
        <p:nvSpPr>
          <p:cNvPr id="33" name="Text 26"/>
          <p:cNvSpPr txBox="1"/>
          <p:nvPr/>
        </p:nvSpPr>
        <p:spPr>
          <a:xfrm>
            <a:off x="10818266" y="3530194"/>
            <a:ext cx="529438" cy="191110"/>
          </a:xfrm>
          <a:prstGeom prst="rect">
            <a:avLst/>
          </a:prstGeom>
          <a:noFill/>
          <a:ln/>
        </p:spPr>
        <p:txBody>
          <a:bodyPr wrap="square" lIns="0" tIns="0" rIns="0" bIns="0" rtlCol="0" anchor="ctr"/>
          <a:lstStyle/>
          <a:p>
            <a:pPr marL="0" indent="0" algn="l">
              <a:buNone/>
            </a:pPr>
            <a:r>
              <a:rPr lang="en-US" sz="1000" b="1" dirty="0">
                <a:solidFill>
                  <a:srgbClr val="0F2C5C"/>
                </a:solidFill>
                <a:latin typeface="メイリオ" panose="020B0604030504040204" pitchFamily="50" charset="-128"/>
                <a:ea typeface="メイリオ" panose="020B0604030504040204" pitchFamily="50" charset="-128"/>
                <a:cs typeface="Noto Sans JP" pitchFamily="34" charset="-120"/>
              </a:rPr>
              <a:t>各81件</a:t>
            </a:r>
            <a:endParaRPr lang="en-US" sz="1000" dirty="0">
              <a:latin typeface="メイリオ" panose="020B0604030504040204" pitchFamily="50" charset="-128"/>
              <a:ea typeface="メイリオ" panose="020B0604030504040204" pitchFamily="50" charset="-128"/>
            </a:endParaRPr>
          </a:p>
        </p:txBody>
      </p:sp>
      <p:sp>
        <p:nvSpPr>
          <p:cNvPr id="34" name="Shape 27"/>
          <p:cNvSpPr/>
          <p:nvPr/>
        </p:nvSpPr>
        <p:spPr>
          <a:xfrm>
            <a:off x="571500" y="4282288"/>
            <a:ext cx="11048695" cy="485546"/>
          </a:xfrm>
          <a:prstGeom prst="roundRect">
            <a:avLst>
              <a:gd name="adj" fmla="val 14771"/>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5" name="Image 5" descr="preencoded.png"/>
          <p:cNvPicPr>
            <a:picLocks noChangeAspect="1"/>
          </p:cNvPicPr>
          <p:nvPr/>
        </p:nvPicPr>
        <p:blipFill>
          <a:blip r:embed="rId7"/>
          <a:srcRect/>
          <a:stretch/>
        </p:blipFill>
        <p:spPr>
          <a:xfrm>
            <a:off x="761695" y="4446880"/>
            <a:ext cx="171907" cy="171907"/>
          </a:xfrm>
          <a:prstGeom prst="rect">
            <a:avLst/>
          </a:prstGeom>
        </p:spPr>
      </p:pic>
      <p:sp>
        <p:nvSpPr>
          <p:cNvPr id="36" name="Text 28"/>
          <p:cNvSpPr txBox="1"/>
          <p:nvPr/>
        </p:nvSpPr>
        <p:spPr>
          <a:xfrm>
            <a:off x="933602" y="4396588"/>
            <a:ext cx="1672438" cy="247802"/>
          </a:xfrm>
          <a:prstGeom prst="rect">
            <a:avLst/>
          </a:prstGeom>
          <a:noFill/>
          <a:ln/>
        </p:spPr>
        <p:txBody>
          <a:bodyPr wrap="square" lIns="0" tIns="0" rIns="0" bIns="0" rtlCol="0" anchor="ctr"/>
          <a:lstStyle/>
          <a:p>
            <a:pPr marL="0" indent="0" algn="l">
              <a:buNone/>
            </a:pPr>
            <a:r>
              <a:rPr lang="en-US" sz="1300" b="1" dirty="0">
                <a:solidFill>
                  <a:srgbClr val="FFFFFF"/>
                </a:solidFill>
                <a:latin typeface="メイリオ" panose="020B0604030504040204" pitchFamily="50" charset="-128"/>
                <a:ea typeface="メイリオ" panose="020B0604030504040204" pitchFamily="50" charset="-128"/>
                <a:cs typeface="Noto Sans JP" pitchFamily="34" charset="-120"/>
              </a:rPr>
              <a:t>自由意見の分析結果</a:t>
            </a:r>
            <a:endParaRPr lang="en-US" sz="1300" dirty="0">
              <a:latin typeface="メイリオ" panose="020B0604030504040204" pitchFamily="50" charset="-128"/>
              <a:ea typeface="メイリオ" panose="020B0604030504040204" pitchFamily="50" charset="-128"/>
            </a:endParaRPr>
          </a:p>
        </p:txBody>
      </p:sp>
      <p:sp>
        <p:nvSpPr>
          <p:cNvPr id="37" name="Shape 29"/>
          <p:cNvSpPr/>
          <p:nvPr/>
        </p:nvSpPr>
        <p:spPr>
          <a:xfrm>
            <a:off x="571500" y="4835119"/>
            <a:ext cx="3562502" cy="1695298"/>
          </a:xfrm>
          <a:prstGeom prst="rect">
            <a:avLst/>
          </a:prstGeom>
          <a:solidFill>
            <a:srgbClr val="F9F9F9"/>
          </a:solidFill>
          <a:ln/>
          <a:effectLst>
            <a:outerShdw blurRad="381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38" name="Shape 30"/>
          <p:cNvSpPr/>
          <p:nvPr/>
        </p:nvSpPr>
        <p:spPr>
          <a:xfrm>
            <a:off x="571500" y="4835119"/>
            <a:ext cx="38405" cy="1695298"/>
          </a:xfrm>
          <a:prstGeom prst="rect">
            <a:avLst/>
          </a:prstGeom>
          <a:solidFill>
            <a:srgbClr val="55A4D9"/>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39" name="Image 6" descr="preencoded.png"/>
          <p:cNvPicPr>
            <a:picLocks noChangeAspect="1"/>
          </p:cNvPicPr>
          <p:nvPr/>
        </p:nvPicPr>
        <p:blipFill>
          <a:blip r:embed="rId8">
            <a:alphaModFix amt="80000"/>
          </a:blip>
          <a:srcRect/>
          <a:stretch/>
        </p:blipFill>
        <p:spPr>
          <a:xfrm>
            <a:off x="800100" y="5106695"/>
            <a:ext cx="267005" cy="267005"/>
          </a:xfrm>
          <a:prstGeom prst="rect">
            <a:avLst/>
          </a:prstGeom>
        </p:spPr>
      </p:pic>
      <p:sp>
        <p:nvSpPr>
          <p:cNvPr id="40" name="Text 31"/>
          <p:cNvSpPr txBox="1"/>
          <p:nvPr/>
        </p:nvSpPr>
        <p:spPr>
          <a:xfrm>
            <a:off x="800100" y="5549265"/>
            <a:ext cx="1329538"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最大の懸念事項</a:t>
            </a:r>
            <a:endParaRPr lang="en-US" sz="1300" dirty="0">
              <a:latin typeface="メイリオ" panose="020B0604030504040204" pitchFamily="50" charset="-128"/>
              <a:ea typeface="メイリオ" panose="020B0604030504040204" pitchFamily="50" charset="-128"/>
            </a:endParaRPr>
          </a:p>
        </p:txBody>
      </p:sp>
      <p:sp>
        <p:nvSpPr>
          <p:cNvPr id="41" name="Text 32"/>
          <p:cNvSpPr txBox="1"/>
          <p:nvPr/>
        </p:nvSpPr>
        <p:spPr>
          <a:xfrm>
            <a:off x="800100" y="5884850"/>
            <a:ext cx="1314907" cy="495605"/>
          </a:xfrm>
          <a:prstGeom prst="rect">
            <a:avLst/>
          </a:prstGeom>
          <a:noFill/>
          <a:ln/>
        </p:spPr>
        <p:txBody>
          <a:bodyPr wrap="square" lIns="0" tIns="0" rIns="0" bIns="0" rtlCol="0" anchor="ctr"/>
          <a:lstStyle/>
          <a:p>
            <a:pPr marL="0" indent="0" algn="l">
              <a:buNone/>
            </a:pPr>
            <a:r>
              <a:rPr lang="en-US" sz="2700" b="1" dirty="0">
                <a:solidFill>
                  <a:srgbClr val="55A4D9"/>
                </a:solidFill>
                <a:latin typeface="メイリオ" panose="020B0604030504040204" pitchFamily="50" charset="-128"/>
                <a:ea typeface="メイリオ" panose="020B0604030504040204" pitchFamily="50" charset="-128"/>
                <a:cs typeface="Noto Sans JP" pitchFamily="34" charset="-120"/>
              </a:rPr>
              <a:t>34.3%</a:t>
            </a:r>
            <a:endParaRPr lang="en-US" sz="2700" dirty="0">
              <a:latin typeface="メイリオ" panose="020B0604030504040204" pitchFamily="50" charset="-128"/>
              <a:ea typeface="メイリオ" panose="020B0604030504040204" pitchFamily="50" charset="-128"/>
            </a:endParaRPr>
          </a:p>
        </p:txBody>
      </p:sp>
      <p:sp>
        <p:nvSpPr>
          <p:cNvPr id="42" name="Text 33"/>
          <p:cNvSpPr txBox="1"/>
          <p:nvPr/>
        </p:nvSpPr>
        <p:spPr>
          <a:xfrm>
            <a:off x="2126062" y="5932399"/>
            <a:ext cx="1402690" cy="200254"/>
          </a:xfrm>
          <a:prstGeom prst="rect">
            <a:avLst/>
          </a:prstGeom>
          <a:noFill/>
          <a:ln/>
        </p:spPr>
        <p:txBody>
          <a:bodyPr wrap="square" lIns="0" tIns="0" rIns="0" bIns="0" rtlCol="0" anchor="ctr"/>
          <a:lstStyle/>
          <a:p>
            <a:pPr marL="0" indent="0" algn="l">
              <a:buNone/>
            </a:pPr>
            <a:r>
              <a:rPr lang="en-US" sz="1100" dirty="0">
                <a:solidFill>
                  <a:srgbClr val="5A5A5A"/>
                </a:solidFill>
                <a:latin typeface="メイリオ" panose="020B0604030504040204" pitchFamily="50" charset="-128"/>
                <a:ea typeface="メイリオ" panose="020B0604030504040204" pitchFamily="50" charset="-128"/>
                <a:cs typeface="Noto Sans JP" pitchFamily="34" charset="-120"/>
              </a:rPr>
              <a:t>が利用者のマナーと</a:t>
            </a:r>
            <a:endParaRPr lang="en-US" sz="1100" dirty="0">
              <a:latin typeface="メイリオ" panose="020B0604030504040204" pitchFamily="50" charset="-128"/>
              <a:ea typeface="メイリオ" panose="020B0604030504040204" pitchFamily="50" charset="-128"/>
            </a:endParaRPr>
          </a:p>
        </p:txBody>
      </p:sp>
      <p:sp>
        <p:nvSpPr>
          <p:cNvPr id="43" name="Text 34"/>
          <p:cNvSpPr txBox="1"/>
          <p:nvPr/>
        </p:nvSpPr>
        <p:spPr>
          <a:xfrm>
            <a:off x="2126062" y="6132652"/>
            <a:ext cx="1546250" cy="200254"/>
          </a:xfrm>
          <a:prstGeom prst="rect">
            <a:avLst/>
          </a:prstGeom>
          <a:noFill/>
          <a:ln/>
        </p:spPr>
        <p:txBody>
          <a:bodyPr wrap="square" lIns="0" tIns="0" rIns="0" bIns="0" rtlCol="0" anchor="ctr"/>
          <a:lstStyle/>
          <a:p>
            <a:pPr marL="0" indent="0" algn="l">
              <a:buNone/>
            </a:pPr>
            <a:r>
              <a:rPr lang="en-US" sz="1100" dirty="0">
                <a:solidFill>
                  <a:srgbClr val="5A5A5A"/>
                </a:solidFill>
                <a:latin typeface="メイリオ" panose="020B0604030504040204" pitchFamily="50" charset="-128"/>
                <a:ea typeface="メイリオ" panose="020B0604030504040204" pitchFamily="50" charset="-128"/>
                <a:cs typeface="Noto Sans JP" pitchFamily="34" charset="-120"/>
              </a:rPr>
              <a:t>衛生管理に関する懸念</a:t>
            </a:r>
            <a:endParaRPr lang="en-US" sz="1100" dirty="0">
              <a:latin typeface="メイリオ" panose="020B0604030504040204" pitchFamily="50" charset="-128"/>
              <a:ea typeface="メイリオ" panose="020B0604030504040204" pitchFamily="50" charset="-128"/>
            </a:endParaRPr>
          </a:p>
        </p:txBody>
      </p:sp>
      <p:sp>
        <p:nvSpPr>
          <p:cNvPr id="44" name="Shape 35"/>
          <p:cNvSpPr/>
          <p:nvPr/>
        </p:nvSpPr>
        <p:spPr>
          <a:xfrm>
            <a:off x="4317797" y="4835119"/>
            <a:ext cx="3562502" cy="1695298"/>
          </a:xfrm>
          <a:prstGeom prst="rect">
            <a:avLst/>
          </a:prstGeom>
          <a:solidFill>
            <a:srgbClr val="F9F9F9"/>
          </a:solidFill>
          <a:ln/>
          <a:effectLst>
            <a:outerShdw blurRad="381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45" name="Shape 36"/>
          <p:cNvSpPr/>
          <p:nvPr/>
        </p:nvSpPr>
        <p:spPr>
          <a:xfrm>
            <a:off x="4317797" y="4835119"/>
            <a:ext cx="38405" cy="1695298"/>
          </a:xfrm>
          <a:prstGeom prst="rect">
            <a:avLst/>
          </a:prstGeom>
          <a:solidFill>
            <a:srgbClr val="55A4D9"/>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46" name="Image 7" descr="preencoded.png"/>
          <p:cNvPicPr>
            <a:picLocks noChangeAspect="1"/>
          </p:cNvPicPr>
          <p:nvPr/>
        </p:nvPicPr>
        <p:blipFill>
          <a:blip r:embed="rId9">
            <a:alphaModFix amt="80000"/>
          </a:blip>
          <a:srcRect l="-881" r="-881"/>
          <a:stretch/>
        </p:blipFill>
        <p:spPr>
          <a:xfrm>
            <a:off x="4546397" y="5106695"/>
            <a:ext cx="237744" cy="267005"/>
          </a:xfrm>
          <a:prstGeom prst="rect">
            <a:avLst/>
          </a:prstGeom>
        </p:spPr>
      </p:pic>
      <p:sp>
        <p:nvSpPr>
          <p:cNvPr id="47" name="Text 37"/>
          <p:cNvSpPr txBox="1"/>
          <p:nvPr/>
        </p:nvSpPr>
        <p:spPr>
          <a:xfrm>
            <a:off x="4546397" y="5549265"/>
            <a:ext cx="1500530"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最優先施設・整備</a:t>
            </a:r>
            <a:endParaRPr lang="en-US" sz="1300" dirty="0">
              <a:latin typeface="メイリオ" panose="020B0604030504040204" pitchFamily="50" charset="-128"/>
              <a:ea typeface="メイリオ" panose="020B0604030504040204" pitchFamily="50" charset="-128"/>
            </a:endParaRPr>
          </a:p>
        </p:txBody>
      </p:sp>
      <p:sp>
        <p:nvSpPr>
          <p:cNvPr id="48" name="Text 38"/>
          <p:cNvSpPr txBox="1"/>
          <p:nvPr/>
        </p:nvSpPr>
        <p:spPr>
          <a:xfrm>
            <a:off x="4546397" y="5884850"/>
            <a:ext cx="1314907" cy="495605"/>
          </a:xfrm>
          <a:prstGeom prst="rect">
            <a:avLst/>
          </a:prstGeom>
          <a:noFill/>
          <a:ln/>
        </p:spPr>
        <p:txBody>
          <a:bodyPr wrap="square" lIns="0" tIns="0" rIns="0" bIns="0" rtlCol="0" anchor="ctr"/>
          <a:lstStyle/>
          <a:p>
            <a:pPr marL="0" indent="0" algn="l">
              <a:buNone/>
            </a:pPr>
            <a:r>
              <a:rPr lang="en-US" sz="2700" b="1" dirty="0">
                <a:solidFill>
                  <a:srgbClr val="55A4D9"/>
                </a:solidFill>
                <a:latin typeface="メイリオ" panose="020B0604030504040204" pitchFamily="50" charset="-128"/>
                <a:ea typeface="メイリオ" panose="020B0604030504040204" pitchFamily="50" charset="-128"/>
                <a:cs typeface="Noto Sans JP" pitchFamily="34" charset="-120"/>
              </a:rPr>
              <a:t>30.8%</a:t>
            </a:r>
            <a:endParaRPr lang="en-US" sz="2700" dirty="0">
              <a:latin typeface="メイリオ" panose="020B0604030504040204" pitchFamily="50" charset="-128"/>
              <a:ea typeface="メイリオ" panose="020B0604030504040204" pitchFamily="50" charset="-128"/>
            </a:endParaRPr>
          </a:p>
        </p:txBody>
      </p:sp>
      <p:sp>
        <p:nvSpPr>
          <p:cNvPr id="49" name="Text 39"/>
          <p:cNvSpPr txBox="1"/>
          <p:nvPr/>
        </p:nvSpPr>
        <p:spPr>
          <a:xfrm>
            <a:off x="5899031" y="5932399"/>
            <a:ext cx="1546250" cy="200254"/>
          </a:xfrm>
          <a:prstGeom prst="rect">
            <a:avLst/>
          </a:prstGeom>
          <a:noFill/>
          <a:ln/>
        </p:spPr>
        <p:txBody>
          <a:bodyPr wrap="square" lIns="0" tIns="0" rIns="0" bIns="0" rtlCol="0" anchor="ctr"/>
          <a:lstStyle/>
          <a:p>
            <a:pPr marL="0" indent="0" algn="l">
              <a:buNone/>
            </a:pPr>
            <a:r>
              <a:rPr lang="en-US" sz="1100" dirty="0">
                <a:solidFill>
                  <a:srgbClr val="5A5A5A"/>
                </a:solidFill>
                <a:latin typeface="メイリオ" panose="020B0604030504040204" pitchFamily="50" charset="-128"/>
                <a:ea typeface="メイリオ" panose="020B0604030504040204" pitchFamily="50" charset="-128"/>
                <a:cs typeface="Noto Sans JP" pitchFamily="34" charset="-120"/>
              </a:rPr>
              <a:t>が利用者の快適性向上</a:t>
            </a:r>
            <a:endParaRPr lang="en-US" sz="1100" dirty="0">
              <a:latin typeface="メイリオ" panose="020B0604030504040204" pitchFamily="50" charset="-128"/>
              <a:ea typeface="メイリオ" panose="020B0604030504040204" pitchFamily="50" charset="-128"/>
            </a:endParaRPr>
          </a:p>
        </p:txBody>
      </p:sp>
      <p:sp>
        <p:nvSpPr>
          <p:cNvPr id="50" name="Text 40"/>
          <p:cNvSpPr txBox="1"/>
          <p:nvPr/>
        </p:nvSpPr>
        <p:spPr>
          <a:xfrm>
            <a:off x="5899031" y="6132652"/>
            <a:ext cx="831190" cy="200254"/>
          </a:xfrm>
          <a:prstGeom prst="rect">
            <a:avLst/>
          </a:prstGeom>
          <a:noFill/>
          <a:ln/>
        </p:spPr>
        <p:txBody>
          <a:bodyPr wrap="square" lIns="0" tIns="0" rIns="0" bIns="0" rtlCol="0" anchor="ctr"/>
          <a:lstStyle/>
          <a:p>
            <a:pPr marL="0" indent="0" algn="l">
              <a:buNone/>
            </a:pPr>
            <a:r>
              <a:rPr lang="en-US" sz="1100" dirty="0">
                <a:solidFill>
                  <a:srgbClr val="5A5A5A"/>
                </a:solidFill>
                <a:latin typeface="メイリオ" panose="020B0604030504040204" pitchFamily="50" charset="-128"/>
                <a:ea typeface="メイリオ" panose="020B0604030504040204" pitchFamily="50" charset="-128"/>
                <a:cs typeface="Noto Sans JP" pitchFamily="34" charset="-120"/>
              </a:rPr>
              <a:t>設備を重視</a:t>
            </a:r>
            <a:endParaRPr lang="en-US" sz="1100" dirty="0">
              <a:latin typeface="メイリオ" panose="020B0604030504040204" pitchFamily="50" charset="-128"/>
              <a:ea typeface="メイリオ" panose="020B0604030504040204" pitchFamily="50" charset="-128"/>
            </a:endParaRPr>
          </a:p>
        </p:txBody>
      </p:sp>
      <p:sp>
        <p:nvSpPr>
          <p:cNvPr id="51" name="Shape 41"/>
          <p:cNvSpPr/>
          <p:nvPr/>
        </p:nvSpPr>
        <p:spPr>
          <a:xfrm>
            <a:off x="8064094" y="4835119"/>
            <a:ext cx="3562502" cy="1695298"/>
          </a:xfrm>
          <a:prstGeom prst="rect">
            <a:avLst/>
          </a:prstGeom>
          <a:solidFill>
            <a:srgbClr val="F9F9F9"/>
          </a:solidFill>
          <a:ln/>
          <a:effectLst>
            <a:outerShdw blurRad="381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52" name="Shape 42"/>
          <p:cNvSpPr/>
          <p:nvPr/>
        </p:nvSpPr>
        <p:spPr>
          <a:xfrm>
            <a:off x="8064094" y="4835119"/>
            <a:ext cx="38405" cy="1695298"/>
          </a:xfrm>
          <a:prstGeom prst="rect">
            <a:avLst/>
          </a:prstGeom>
          <a:solidFill>
            <a:srgbClr val="55A4D9"/>
          </a:solidFill>
          <a:ln/>
        </p:spPr>
        <p:txBody>
          <a:bodyPr/>
          <a:lstStyle/>
          <a:p>
            <a:endParaRPr lang="ja-JP" altLang="en-US">
              <a:latin typeface="メイリオ" panose="020B0604030504040204" pitchFamily="50" charset="-128"/>
              <a:ea typeface="メイリオ" panose="020B0604030504040204" pitchFamily="50" charset="-128"/>
            </a:endParaRPr>
          </a:p>
        </p:txBody>
      </p:sp>
      <p:pic>
        <p:nvPicPr>
          <p:cNvPr id="53" name="Image 8" descr="preencoded.png"/>
          <p:cNvPicPr>
            <a:picLocks noChangeAspect="1"/>
          </p:cNvPicPr>
          <p:nvPr/>
        </p:nvPicPr>
        <p:blipFill>
          <a:blip r:embed="rId10">
            <a:alphaModFix amt="80000"/>
          </a:blip>
          <a:srcRect/>
          <a:stretch/>
        </p:blipFill>
        <p:spPr>
          <a:xfrm>
            <a:off x="8292694" y="5106695"/>
            <a:ext cx="333756" cy="267005"/>
          </a:xfrm>
          <a:prstGeom prst="rect">
            <a:avLst/>
          </a:prstGeom>
        </p:spPr>
      </p:pic>
      <p:sp>
        <p:nvSpPr>
          <p:cNvPr id="54" name="Text 43"/>
          <p:cNvSpPr txBox="1"/>
          <p:nvPr/>
        </p:nvSpPr>
        <p:spPr>
          <a:xfrm>
            <a:off x="8292694" y="5549265"/>
            <a:ext cx="1500530"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地域連携への期待</a:t>
            </a:r>
            <a:endParaRPr lang="en-US" sz="1300" dirty="0">
              <a:latin typeface="メイリオ" panose="020B0604030504040204" pitchFamily="50" charset="-128"/>
              <a:ea typeface="メイリオ" panose="020B0604030504040204" pitchFamily="50" charset="-128"/>
            </a:endParaRPr>
          </a:p>
        </p:txBody>
      </p:sp>
      <p:sp>
        <p:nvSpPr>
          <p:cNvPr id="55" name="Text 44"/>
          <p:cNvSpPr txBox="1"/>
          <p:nvPr/>
        </p:nvSpPr>
        <p:spPr>
          <a:xfrm>
            <a:off x="8292694" y="5884850"/>
            <a:ext cx="1314907" cy="495605"/>
          </a:xfrm>
          <a:prstGeom prst="rect">
            <a:avLst/>
          </a:prstGeom>
          <a:noFill/>
          <a:ln/>
        </p:spPr>
        <p:txBody>
          <a:bodyPr wrap="square" lIns="0" tIns="0" rIns="0" bIns="0" rtlCol="0" anchor="ctr"/>
          <a:lstStyle/>
          <a:p>
            <a:pPr marL="0" indent="0" algn="l">
              <a:buNone/>
            </a:pPr>
            <a:r>
              <a:rPr lang="en-US" sz="2700" b="1" dirty="0">
                <a:solidFill>
                  <a:srgbClr val="55A4D9"/>
                </a:solidFill>
                <a:latin typeface="メイリオ" panose="020B0604030504040204" pitchFamily="50" charset="-128"/>
                <a:ea typeface="メイリオ" panose="020B0604030504040204" pitchFamily="50" charset="-128"/>
                <a:cs typeface="Noto Sans JP" pitchFamily="34" charset="-120"/>
              </a:rPr>
              <a:t>22.8%</a:t>
            </a:r>
            <a:endParaRPr lang="en-US" sz="2700" dirty="0">
              <a:latin typeface="メイリオ" panose="020B0604030504040204" pitchFamily="50" charset="-128"/>
              <a:ea typeface="メイリオ" panose="020B0604030504040204" pitchFamily="50" charset="-128"/>
            </a:endParaRPr>
          </a:p>
        </p:txBody>
      </p:sp>
      <p:sp>
        <p:nvSpPr>
          <p:cNvPr id="56" name="Text 45"/>
          <p:cNvSpPr txBox="1"/>
          <p:nvPr/>
        </p:nvSpPr>
        <p:spPr>
          <a:xfrm>
            <a:off x="9658207" y="5932399"/>
            <a:ext cx="1688897" cy="200254"/>
          </a:xfrm>
          <a:prstGeom prst="rect">
            <a:avLst/>
          </a:prstGeom>
          <a:noFill/>
          <a:ln/>
        </p:spPr>
        <p:txBody>
          <a:bodyPr wrap="square" lIns="0" tIns="0" rIns="0" bIns="0" rtlCol="0" anchor="ctr"/>
          <a:lstStyle/>
          <a:p>
            <a:pPr marL="0" indent="0" algn="l">
              <a:buNone/>
            </a:pPr>
            <a:r>
              <a:rPr lang="en-US" sz="1100" dirty="0">
                <a:solidFill>
                  <a:srgbClr val="5A5A5A"/>
                </a:solidFill>
                <a:latin typeface="メイリオ" panose="020B0604030504040204" pitchFamily="50" charset="-128"/>
                <a:ea typeface="メイリオ" panose="020B0604030504040204" pitchFamily="50" charset="-128"/>
                <a:cs typeface="Noto Sans JP" pitchFamily="34" charset="-120"/>
              </a:rPr>
              <a:t>が付加価値・地域連携の</a:t>
            </a:r>
            <a:endParaRPr lang="en-US" sz="1100" dirty="0">
              <a:latin typeface="メイリオ" panose="020B0604030504040204" pitchFamily="50" charset="-128"/>
              <a:ea typeface="メイリオ" panose="020B0604030504040204" pitchFamily="50" charset="-128"/>
            </a:endParaRPr>
          </a:p>
        </p:txBody>
      </p:sp>
      <p:sp>
        <p:nvSpPr>
          <p:cNvPr id="57" name="Text 46"/>
          <p:cNvSpPr txBox="1"/>
          <p:nvPr/>
        </p:nvSpPr>
        <p:spPr>
          <a:xfrm>
            <a:off x="9658207" y="6132652"/>
            <a:ext cx="831190" cy="200254"/>
          </a:xfrm>
          <a:prstGeom prst="rect">
            <a:avLst/>
          </a:prstGeom>
          <a:noFill/>
          <a:ln/>
        </p:spPr>
        <p:txBody>
          <a:bodyPr wrap="square" lIns="0" tIns="0" rIns="0" bIns="0" rtlCol="0" anchor="ctr"/>
          <a:lstStyle/>
          <a:p>
            <a:pPr marL="0" indent="0" algn="l">
              <a:buNone/>
            </a:pPr>
            <a:r>
              <a:rPr lang="en-US" sz="1100" dirty="0">
                <a:solidFill>
                  <a:srgbClr val="5A5A5A"/>
                </a:solidFill>
                <a:latin typeface="メイリオ" panose="020B0604030504040204" pitchFamily="50" charset="-128"/>
                <a:ea typeface="メイリオ" panose="020B0604030504040204" pitchFamily="50" charset="-128"/>
                <a:cs typeface="Noto Sans JP" pitchFamily="34" charset="-120"/>
              </a:rPr>
              <a:t>創出を期待</a:t>
            </a:r>
            <a:endParaRPr lang="en-US" sz="1100" dirty="0">
              <a:latin typeface="メイリオ" panose="020B0604030504040204" pitchFamily="50" charset="-128"/>
              <a:ea typeface="メイリオ" panose="020B0604030504040204" pitchFamily="50" charset="-128"/>
            </a:endParaRPr>
          </a:p>
        </p:txBody>
      </p:sp>
      <p:sp>
        <p:nvSpPr>
          <p:cNvPr id="58" name="Text 47"/>
          <p:cNvSpPr txBox="1"/>
          <p:nvPr/>
        </p:nvSpPr>
        <p:spPr>
          <a:xfrm>
            <a:off x="11546129" y="6560972"/>
            <a:ext cx="1764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3</a:t>
            </a:r>
            <a:endParaRPr lang="en-US" sz="1000" dirty="0">
              <a:latin typeface="メイリオ" panose="020B0604030504040204" pitchFamily="50" charset="-128"/>
              <a:ea typeface="メイリオ" panose="020B0604030504040204" pitchFamily="50" charset="-128"/>
            </a:endParaRPr>
          </a:p>
        </p:txBody>
      </p:sp>
      <p:sp>
        <p:nvSpPr>
          <p:cNvPr id="59" name="Shape 48"/>
          <p:cNvSpPr/>
          <p:nvPr/>
        </p:nvSpPr>
        <p:spPr>
          <a:xfrm>
            <a:off x="0" y="6742176"/>
            <a:ext cx="12191695" cy="114300"/>
          </a:xfrm>
          <a:prstGeom prst="rect">
            <a:avLst/>
          </a:prstGeom>
          <a:solidFill>
            <a:srgbClr val="0F2C5C"/>
          </a:solidFill>
          <a:ln/>
        </p:spPr>
        <p:txBody>
          <a:bodyPr/>
          <a:lstStyle/>
          <a:p>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p>
        </p:txBody>
      </p:sp>
      <p:sp>
        <p:nvSpPr>
          <p:cNvPr id="5" name="Text 3"/>
          <p:cNvSpPr txBox="1"/>
          <p:nvPr/>
        </p:nvSpPr>
        <p:spPr>
          <a:xfrm>
            <a:off x="571500" y="237744"/>
            <a:ext cx="4181551"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候補地アンケート結果の補足</a:t>
            </a:r>
            <a:endParaRPr lang="en-US" sz="2400" dirty="0">
              <a:latin typeface="メイリオ" panose="020B0604030504040204" pitchFamily="50" charset="-128"/>
              <a:ea typeface="メイリオ" panose="020B0604030504040204" pitchFamily="50" charset="-128"/>
            </a:endParaRPr>
          </a:p>
        </p:txBody>
      </p:sp>
      <p:sp>
        <p:nvSpPr>
          <p:cNvPr id="6" name="Shape 4"/>
          <p:cNvSpPr/>
          <p:nvPr/>
        </p:nvSpPr>
        <p:spPr>
          <a:xfrm>
            <a:off x="571500" y="952576"/>
            <a:ext cx="11048695" cy="867537"/>
          </a:xfrm>
          <a:prstGeom prst="rect">
            <a:avLst/>
          </a:prstGeom>
          <a:solidFill>
            <a:srgbClr val="F9F9F9"/>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Text 6"/>
          <p:cNvSpPr txBox="1"/>
          <p:nvPr/>
        </p:nvSpPr>
        <p:spPr>
          <a:xfrm>
            <a:off x="800100" y="961796"/>
            <a:ext cx="10744200" cy="6858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各候補地（さくら運動公園付近、八坂・川口公園付近、茎崎運動公園内）における市民評価の比較結果です。 各81件の回答について「適地だと思う」「適地ではないと思う」「どちらでもない」の分布を分析しました。 八坂・川口公園付近は「適地だと思う」の回答が最多（53件、65.4%）となり最も高い支持率を獲得しています。</a:t>
            </a:r>
            <a:endParaRPr lang="en-US" sz="1200" dirty="0">
              <a:latin typeface="メイリオ" panose="020B0604030504040204" pitchFamily="50" charset="-128"/>
              <a:ea typeface="メイリオ" panose="020B0604030504040204" pitchFamily="50" charset="-128"/>
            </a:endParaRPr>
          </a:p>
        </p:txBody>
      </p:sp>
      <p:sp>
        <p:nvSpPr>
          <p:cNvPr id="9" name="Shape 7"/>
          <p:cNvSpPr/>
          <p:nvPr/>
        </p:nvSpPr>
        <p:spPr>
          <a:xfrm>
            <a:off x="571500" y="1633499"/>
            <a:ext cx="11048695" cy="1604849"/>
          </a:xfrm>
          <a:prstGeom prst="roundRect">
            <a:avLst>
              <a:gd name="adj" fmla="val 896"/>
            </a:avLst>
          </a:prstGeom>
          <a:solidFill>
            <a:srgbClr val="F0F7FF"/>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Shape 8"/>
          <p:cNvSpPr/>
          <p:nvPr/>
        </p:nvSpPr>
        <p:spPr>
          <a:xfrm>
            <a:off x="571500" y="1633499"/>
            <a:ext cx="38405" cy="1604849"/>
          </a:xfrm>
          <a:prstGeom prst="rect">
            <a:avLst/>
          </a:prstGeom>
          <a:solidFill>
            <a:srgbClr val="2C83D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Text 9"/>
          <p:cNvSpPr txBox="1"/>
          <p:nvPr/>
        </p:nvSpPr>
        <p:spPr>
          <a:xfrm>
            <a:off x="800100" y="1704746"/>
            <a:ext cx="2786177" cy="247802"/>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支持率（「適地だと思う」の割合）</a:t>
            </a:r>
            <a:endParaRPr lang="en-US" sz="1300" dirty="0">
              <a:latin typeface="メイリオ" panose="020B0604030504040204" pitchFamily="50" charset="-128"/>
              <a:ea typeface="メイリオ" panose="020B0604030504040204" pitchFamily="50" charset="-128"/>
            </a:endParaRPr>
          </a:p>
        </p:txBody>
      </p:sp>
      <p:sp>
        <p:nvSpPr>
          <p:cNvPr id="12" name="Text 10"/>
          <p:cNvSpPr txBox="1"/>
          <p:nvPr/>
        </p:nvSpPr>
        <p:spPr>
          <a:xfrm>
            <a:off x="2047342" y="2147621"/>
            <a:ext cx="1314907" cy="495605"/>
          </a:xfrm>
          <a:prstGeom prst="rect">
            <a:avLst/>
          </a:prstGeom>
          <a:noFill/>
          <a:ln/>
        </p:spPr>
        <p:txBody>
          <a:bodyPr wrap="square" lIns="0" tIns="0" rIns="0" bIns="0" rtlCol="0" anchor="ctr"/>
          <a:lstStyle/>
          <a:p>
            <a:pPr marL="0" indent="0" algn="ctr">
              <a:buNone/>
            </a:pPr>
            <a:r>
              <a:rPr lang="en-US" sz="2700" b="1" dirty="0">
                <a:solidFill>
                  <a:srgbClr val="55A4D9"/>
                </a:solidFill>
                <a:latin typeface="メイリオ" panose="020B0604030504040204" pitchFamily="50" charset="-128"/>
                <a:ea typeface="メイリオ" panose="020B0604030504040204" pitchFamily="50" charset="-128"/>
                <a:cs typeface="Noto Sans JP" pitchFamily="34" charset="-120"/>
              </a:rPr>
              <a:t>42.0%</a:t>
            </a:r>
            <a:endParaRPr lang="en-US" sz="2700" dirty="0">
              <a:latin typeface="メイリオ" panose="020B0604030504040204" pitchFamily="50" charset="-128"/>
              <a:ea typeface="メイリオ" panose="020B0604030504040204" pitchFamily="50" charset="-128"/>
            </a:endParaRPr>
          </a:p>
        </p:txBody>
      </p:sp>
      <p:sp>
        <p:nvSpPr>
          <p:cNvPr id="13" name="Text 11"/>
          <p:cNvSpPr txBox="1"/>
          <p:nvPr/>
        </p:nvSpPr>
        <p:spPr>
          <a:xfrm>
            <a:off x="1885493" y="2729179"/>
            <a:ext cx="1495958" cy="228600"/>
          </a:xfrm>
          <a:prstGeom prst="rect">
            <a:avLst/>
          </a:prstGeom>
          <a:noFill/>
          <a:ln/>
        </p:spPr>
        <p:txBody>
          <a:bodyPr wrap="square" lIns="0" tIns="0" rIns="0" bIns="0" rtlCol="0" anchor="ctr"/>
          <a:lstStyle/>
          <a:p>
            <a:pPr marL="0" indent="0" algn="ctr">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さくら運動公園付近</a:t>
            </a:r>
            <a:endParaRPr lang="en-US" sz="1200" dirty="0">
              <a:latin typeface="メイリオ" panose="020B0604030504040204" pitchFamily="50" charset="-128"/>
              <a:ea typeface="メイリオ" panose="020B0604030504040204" pitchFamily="50" charset="-128"/>
            </a:endParaRPr>
          </a:p>
        </p:txBody>
      </p:sp>
      <p:sp>
        <p:nvSpPr>
          <p:cNvPr id="14" name="Shape 12"/>
          <p:cNvSpPr/>
          <p:nvPr/>
        </p:nvSpPr>
        <p:spPr>
          <a:xfrm>
            <a:off x="4520794" y="2042616"/>
            <a:ext cx="3191256" cy="1100787"/>
          </a:xfrm>
          <a:prstGeom prst="roundRect">
            <a:avLst>
              <a:gd name="adj" fmla="val 4916"/>
            </a:avLst>
          </a:prstGeom>
          <a:solidFill>
            <a:srgbClr val="2C83D0">
              <a:alpha val="10000"/>
            </a:srgbClr>
          </a:solidFill>
          <a:ln/>
          <a:effectLst>
            <a:outerShdw blurRad="101600" dist="25400" dir="5400000" algn="bl" rotWithShape="0">
              <a:srgbClr val="000000">
                <a:alpha val="8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sp>
        <p:nvSpPr>
          <p:cNvPr id="15" name="Text 13"/>
          <p:cNvSpPr txBox="1"/>
          <p:nvPr/>
        </p:nvSpPr>
        <p:spPr>
          <a:xfrm>
            <a:off x="5502859" y="2104644"/>
            <a:ext cx="1528877" cy="581558"/>
          </a:xfrm>
          <a:prstGeom prst="rect">
            <a:avLst/>
          </a:prstGeom>
          <a:noFill/>
          <a:ln/>
        </p:spPr>
        <p:txBody>
          <a:bodyPr wrap="square" lIns="0" tIns="0" rIns="0" bIns="0" rtlCol="0" anchor="ctr"/>
          <a:lstStyle/>
          <a:p>
            <a:pPr marL="0" indent="0" algn="ctr">
              <a:buNone/>
            </a:pPr>
            <a:r>
              <a:rPr lang="en-US" sz="3100" b="1" dirty="0">
                <a:solidFill>
                  <a:srgbClr val="2C83D0"/>
                </a:solidFill>
                <a:latin typeface="メイリオ" panose="020B0604030504040204" pitchFamily="50" charset="-128"/>
                <a:ea typeface="メイリオ" panose="020B0604030504040204" pitchFamily="50" charset="-128"/>
                <a:cs typeface="Noto Sans JP" pitchFamily="34" charset="-120"/>
              </a:rPr>
              <a:t>65.4%</a:t>
            </a:r>
            <a:endParaRPr lang="en-US" sz="3100" dirty="0">
              <a:latin typeface="メイリオ" panose="020B0604030504040204" pitchFamily="50" charset="-128"/>
              <a:ea typeface="メイリオ" panose="020B0604030504040204" pitchFamily="50" charset="-128"/>
            </a:endParaRPr>
          </a:p>
        </p:txBody>
      </p:sp>
      <p:sp>
        <p:nvSpPr>
          <p:cNvPr id="16" name="Text 14"/>
          <p:cNvSpPr txBox="1"/>
          <p:nvPr/>
        </p:nvSpPr>
        <p:spPr>
          <a:xfrm>
            <a:off x="5428793" y="2772156"/>
            <a:ext cx="1495958" cy="228600"/>
          </a:xfrm>
          <a:prstGeom prst="rect">
            <a:avLst/>
          </a:prstGeom>
          <a:noFill/>
          <a:ln/>
        </p:spPr>
        <p:txBody>
          <a:bodyPr wrap="square" lIns="0" tIns="0" rIns="0" bIns="0" rtlCol="0" anchor="ctr"/>
          <a:lstStyle/>
          <a:p>
            <a:pPr marL="0" indent="0" algn="ctr">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八坂・川口公園付近</a:t>
            </a:r>
            <a:endParaRPr lang="en-US" sz="1200" dirty="0">
              <a:latin typeface="メイリオ" panose="020B0604030504040204" pitchFamily="50" charset="-128"/>
              <a:ea typeface="メイリオ" panose="020B0604030504040204" pitchFamily="50" charset="-128"/>
            </a:endParaRPr>
          </a:p>
        </p:txBody>
      </p:sp>
      <p:sp>
        <p:nvSpPr>
          <p:cNvPr id="17" name="Text 15"/>
          <p:cNvSpPr txBox="1"/>
          <p:nvPr/>
        </p:nvSpPr>
        <p:spPr>
          <a:xfrm>
            <a:off x="9133942" y="2147621"/>
            <a:ext cx="1314907" cy="495605"/>
          </a:xfrm>
          <a:prstGeom prst="rect">
            <a:avLst/>
          </a:prstGeom>
          <a:noFill/>
          <a:ln/>
        </p:spPr>
        <p:txBody>
          <a:bodyPr wrap="square" lIns="0" tIns="0" rIns="0" bIns="0" rtlCol="0" anchor="ctr"/>
          <a:lstStyle/>
          <a:p>
            <a:pPr marL="0" indent="0" algn="ctr">
              <a:buNone/>
            </a:pPr>
            <a:r>
              <a:rPr lang="en-US" sz="2700" b="1" dirty="0">
                <a:solidFill>
                  <a:srgbClr val="55A4D9"/>
                </a:solidFill>
                <a:latin typeface="メイリオ" panose="020B0604030504040204" pitchFamily="50" charset="-128"/>
                <a:ea typeface="メイリオ" panose="020B0604030504040204" pitchFamily="50" charset="-128"/>
                <a:cs typeface="Noto Sans JP" pitchFamily="34" charset="-120"/>
              </a:rPr>
              <a:t>19.8%</a:t>
            </a:r>
            <a:endParaRPr lang="en-US" sz="2700" dirty="0">
              <a:latin typeface="メイリオ" panose="020B0604030504040204" pitchFamily="50" charset="-128"/>
              <a:ea typeface="メイリオ" panose="020B0604030504040204" pitchFamily="50" charset="-128"/>
            </a:endParaRPr>
          </a:p>
        </p:txBody>
      </p:sp>
      <p:sp>
        <p:nvSpPr>
          <p:cNvPr id="18" name="Text 16"/>
          <p:cNvSpPr txBox="1"/>
          <p:nvPr/>
        </p:nvSpPr>
        <p:spPr>
          <a:xfrm>
            <a:off x="9124798" y="2729179"/>
            <a:ext cx="1191463" cy="228600"/>
          </a:xfrm>
          <a:prstGeom prst="rect">
            <a:avLst/>
          </a:prstGeom>
          <a:noFill/>
          <a:ln/>
        </p:spPr>
        <p:txBody>
          <a:bodyPr wrap="square" lIns="0" tIns="0" rIns="0" bIns="0" rtlCol="0" anchor="ctr"/>
          <a:lstStyle/>
          <a:p>
            <a:pPr marL="0" indent="0" algn="ctr">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茎崎運動公園内</a:t>
            </a:r>
            <a:endParaRPr lang="en-US" sz="1200" dirty="0">
              <a:latin typeface="メイリオ" panose="020B0604030504040204" pitchFamily="50" charset="-128"/>
              <a:ea typeface="メイリオ" panose="020B0604030504040204" pitchFamily="50" charset="-128"/>
            </a:endParaRPr>
          </a:p>
        </p:txBody>
      </p:sp>
      <p:pic>
        <p:nvPicPr>
          <p:cNvPr id="19" name="Image 0" descr="preencoded.png"/>
          <p:cNvPicPr>
            <a:picLocks noChangeAspect="1"/>
          </p:cNvPicPr>
          <p:nvPr/>
        </p:nvPicPr>
        <p:blipFill>
          <a:blip r:embed="rId3"/>
          <a:srcRect l="-3" r="-3"/>
          <a:stretch/>
        </p:blipFill>
        <p:spPr>
          <a:xfrm>
            <a:off x="571500" y="3267532"/>
            <a:ext cx="6629400" cy="2381098"/>
          </a:xfrm>
          <a:prstGeom prst="rect">
            <a:avLst/>
          </a:prstGeom>
        </p:spPr>
      </p:pic>
      <p:sp>
        <p:nvSpPr>
          <p:cNvPr id="20" name="Shape 17"/>
          <p:cNvSpPr/>
          <p:nvPr/>
        </p:nvSpPr>
        <p:spPr>
          <a:xfrm>
            <a:off x="1806854" y="5819623"/>
            <a:ext cx="142646" cy="142646"/>
          </a:xfrm>
          <a:prstGeom prst="roundRect">
            <a:avLst>
              <a:gd name="adj" fmla="val 85470"/>
            </a:avLst>
          </a:prstGeom>
          <a:solidFill>
            <a:srgbClr val="4BC0C0">
              <a:alpha val="7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1" name="Text 18"/>
          <p:cNvSpPr txBox="1"/>
          <p:nvPr/>
        </p:nvSpPr>
        <p:spPr>
          <a:xfrm>
            <a:off x="2026310" y="5791276"/>
            <a:ext cx="900684"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適地だと思う</a:t>
            </a:r>
            <a:endParaRPr lang="en-US" sz="1000" dirty="0">
              <a:latin typeface="メイリオ" panose="020B0604030504040204" pitchFamily="50" charset="-128"/>
              <a:ea typeface="メイリオ" panose="020B0604030504040204" pitchFamily="50" charset="-128"/>
            </a:endParaRPr>
          </a:p>
        </p:txBody>
      </p:sp>
      <p:sp>
        <p:nvSpPr>
          <p:cNvPr id="22" name="Shape 19"/>
          <p:cNvSpPr/>
          <p:nvPr/>
        </p:nvSpPr>
        <p:spPr>
          <a:xfrm>
            <a:off x="3111703" y="5819623"/>
            <a:ext cx="142646" cy="142646"/>
          </a:xfrm>
          <a:prstGeom prst="roundRect">
            <a:avLst>
              <a:gd name="adj" fmla="val 85470"/>
            </a:avLst>
          </a:prstGeom>
          <a:solidFill>
            <a:srgbClr val="FF6384">
              <a:alpha val="7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3" name="Text 20"/>
          <p:cNvSpPr txBox="1"/>
          <p:nvPr/>
        </p:nvSpPr>
        <p:spPr>
          <a:xfrm>
            <a:off x="3331159" y="5791276"/>
            <a:ext cx="1300277"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000" dirty="0">
              <a:latin typeface="メイリオ" panose="020B0604030504040204" pitchFamily="50" charset="-128"/>
              <a:ea typeface="メイリオ" panose="020B0604030504040204" pitchFamily="50" charset="-128"/>
            </a:endParaRPr>
          </a:p>
        </p:txBody>
      </p:sp>
      <p:sp>
        <p:nvSpPr>
          <p:cNvPr id="24" name="Shape 21"/>
          <p:cNvSpPr/>
          <p:nvPr/>
        </p:nvSpPr>
        <p:spPr>
          <a:xfrm>
            <a:off x="4817059" y="5819623"/>
            <a:ext cx="142646" cy="142646"/>
          </a:xfrm>
          <a:prstGeom prst="roundRect">
            <a:avLst>
              <a:gd name="adj" fmla="val 85470"/>
            </a:avLst>
          </a:prstGeom>
          <a:solidFill>
            <a:srgbClr val="C9CBCF">
              <a:alpha val="7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5" name="Text 22"/>
          <p:cNvSpPr txBox="1"/>
          <p:nvPr/>
        </p:nvSpPr>
        <p:spPr>
          <a:xfrm>
            <a:off x="5035601" y="5791276"/>
            <a:ext cx="1034186"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どちらでもない</a:t>
            </a:r>
            <a:endParaRPr lang="en-US" sz="1000" dirty="0">
              <a:latin typeface="メイリオ" panose="020B0604030504040204" pitchFamily="50" charset="-128"/>
              <a:ea typeface="メイリオ" panose="020B0604030504040204" pitchFamily="50" charset="-128"/>
            </a:endParaRPr>
          </a:p>
        </p:txBody>
      </p:sp>
      <p:sp>
        <p:nvSpPr>
          <p:cNvPr id="26" name="Shape 23"/>
          <p:cNvSpPr/>
          <p:nvPr/>
        </p:nvSpPr>
        <p:spPr>
          <a:xfrm>
            <a:off x="7396582" y="3272104"/>
            <a:ext cx="1218895" cy="657454"/>
          </a:xfrm>
          <a:prstGeom prst="rect">
            <a:avLst/>
          </a:prstGeom>
          <a:solidFill>
            <a:srgbClr val="F2F2F2"/>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7" name="Text 24"/>
          <p:cNvSpPr txBox="1"/>
          <p:nvPr/>
        </p:nvSpPr>
        <p:spPr>
          <a:xfrm>
            <a:off x="7774229" y="3486074"/>
            <a:ext cx="581558" cy="228600"/>
          </a:xfrm>
          <a:prstGeom prst="rect">
            <a:avLst/>
          </a:prstGeom>
          <a:noFill/>
          <a:ln/>
        </p:spPr>
        <p:txBody>
          <a:bodyPr wrap="square" lIns="0" tIns="0" rIns="0" bIns="0" rtlCol="0" anchor="ctr"/>
          <a:lstStyle/>
          <a:p>
            <a:pPr marL="0" indent="0" algn="ctr">
              <a:buNone/>
            </a:pPr>
            <a:r>
              <a:rPr lang="en-US" sz="1200" b="1" dirty="0">
                <a:solidFill>
                  <a:srgbClr val="0F2C5C"/>
                </a:solidFill>
                <a:latin typeface="メイリオ" panose="020B0604030504040204" pitchFamily="50" charset="-128"/>
                <a:ea typeface="メイリオ" panose="020B0604030504040204" pitchFamily="50" charset="-128"/>
                <a:cs typeface="Noto Sans JP" pitchFamily="34" charset="-120"/>
              </a:rPr>
              <a:t>候補地</a:t>
            </a:r>
            <a:endParaRPr lang="en-US" sz="1200" dirty="0">
              <a:latin typeface="メイリオ" panose="020B0604030504040204" pitchFamily="50" charset="-128"/>
              <a:ea typeface="メイリオ" panose="020B0604030504040204" pitchFamily="50" charset="-128"/>
            </a:endParaRPr>
          </a:p>
        </p:txBody>
      </p:sp>
      <p:sp>
        <p:nvSpPr>
          <p:cNvPr id="28" name="Shape 25"/>
          <p:cNvSpPr/>
          <p:nvPr/>
        </p:nvSpPr>
        <p:spPr>
          <a:xfrm>
            <a:off x="8610905" y="3272104"/>
            <a:ext cx="875995" cy="657454"/>
          </a:xfrm>
          <a:prstGeom prst="rect">
            <a:avLst/>
          </a:prstGeom>
          <a:solidFill>
            <a:srgbClr val="F2F2F2"/>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Text 26"/>
          <p:cNvSpPr txBox="1"/>
          <p:nvPr/>
        </p:nvSpPr>
        <p:spPr>
          <a:xfrm>
            <a:off x="8739835" y="3371774"/>
            <a:ext cx="734263" cy="457200"/>
          </a:xfrm>
          <a:prstGeom prst="rect">
            <a:avLst/>
          </a:prstGeom>
          <a:noFill/>
          <a:ln/>
        </p:spPr>
        <p:txBody>
          <a:bodyPr wrap="square" lIns="0" tIns="0" rIns="0" bIns="0" rtlCol="0" anchor="ctr"/>
          <a:lstStyle/>
          <a:p>
            <a:pPr marL="0" indent="0" algn="ctr">
              <a:buNone/>
            </a:pPr>
            <a:r>
              <a:rPr lang="en-US" sz="1200" b="1" dirty="0">
                <a:solidFill>
                  <a:srgbClr val="0F2C5C"/>
                </a:solidFill>
                <a:latin typeface="メイリオ" panose="020B0604030504040204" pitchFamily="50" charset="-128"/>
                <a:ea typeface="メイリオ" panose="020B0604030504040204" pitchFamily="50" charset="-128"/>
                <a:cs typeface="Noto Sans JP" pitchFamily="34" charset="-120"/>
              </a:rPr>
              <a:t>適地だと思う</a:t>
            </a:r>
            <a:endParaRPr lang="en-US" sz="1200" dirty="0">
              <a:latin typeface="メイリオ" panose="020B0604030504040204" pitchFamily="50" charset="-128"/>
              <a:ea typeface="メイリオ" panose="020B0604030504040204" pitchFamily="50" charset="-128"/>
            </a:endParaRPr>
          </a:p>
        </p:txBody>
      </p:sp>
      <p:sp>
        <p:nvSpPr>
          <p:cNvPr id="30" name="Shape 27"/>
          <p:cNvSpPr/>
          <p:nvPr/>
        </p:nvSpPr>
        <p:spPr>
          <a:xfrm>
            <a:off x="9477756" y="3272104"/>
            <a:ext cx="1171346" cy="657454"/>
          </a:xfrm>
          <a:prstGeom prst="rect">
            <a:avLst/>
          </a:prstGeom>
          <a:solidFill>
            <a:srgbClr val="F2F2F2"/>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1" name="Text 28"/>
          <p:cNvSpPr txBox="1"/>
          <p:nvPr/>
        </p:nvSpPr>
        <p:spPr>
          <a:xfrm>
            <a:off x="9606686" y="3371774"/>
            <a:ext cx="1038758" cy="457200"/>
          </a:xfrm>
          <a:prstGeom prst="rect">
            <a:avLst/>
          </a:prstGeom>
          <a:noFill/>
          <a:ln/>
        </p:spPr>
        <p:txBody>
          <a:bodyPr wrap="square" lIns="0" tIns="0" rIns="0" bIns="0" rtlCol="0" anchor="ctr"/>
          <a:lstStyle/>
          <a:p>
            <a:pPr marL="0" indent="0" algn="ctr">
              <a:buNone/>
            </a:pPr>
            <a:r>
              <a:rPr lang="en-US" sz="1200" b="1" dirty="0">
                <a:solidFill>
                  <a:srgbClr val="0F2C5C"/>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200" dirty="0">
              <a:latin typeface="メイリオ" panose="020B0604030504040204" pitchFamily="50" charset="-128"/>
              <a:ea typeface="メイリオ" panose="020B0604030504040204" pitchFamily="50" charset="-128"/>
            </a:endParaRPr>
          </a:p>
        </p:txBody>
      </p:sp>
      <p:sp>
        <p:nvSpPr>
          <p:cNvPr id="32" name="Shape 29"/>
          <p:cNvSpPr/>
          <p:nvPr/>
        </p:nvSpPr>
        <p:spPr>
          <a:xfrm>
            <a:off x="10650017" y="3272104"/>
            <a:ext cx="972007" cy="657454"/>
          </a:xfrm>
          <a:prstGeom prst="rect">
            <a:avLst/>
          </a:prstGeom>
          <a:solidFill>
            <a:srgbClr val="F2F2F2"/>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3" name="Text 30"/>
          <p:cNvSpPr txBox="1"/>
          <p:nvPr/>
        </p:nvSpPr>
        <p:spPr>
          <a:xfrm>
            <a:off x="10754258" y="3371774"/>
            <a:ext cx="876910" cy="457200"/>
          </a:xfrm>
          <a:prstGeom prst="rect">
            <a:avLst/>
          </a:prstGeom>
          <a:noFill/>
          <a:ln/>
        </p:spPr>
        <p:txBody>
          <a:bodyPr wrap="square" lIns="0" tIns="0" rIns="0" bIns="0" rtlCol="0" anchor="ctr"/>
          <a:lstStyle/>
          <a:p>
            <a:pPr marL="0" indent="0" algn="ctr">
              <a:buNone/>
            </a:pPr>
            <a:r>
              <a:rPr lang="en-US" sz="1200" b="1" dirty="0">
                <a:solidFill>
                  <a:srgbClr val="0F2C5C"/>
                </a:solidFill>
                <a:latin typeface="メイリオ" panose="020B0604030504040204" pitchFamily="50" charset="-128"/>
                <a:ea typeface="メイリオ" panose="020B0604030504040204" pitchFamily="50" charset="-128"/>
                <a:cs typeface="Noto Sans JP" pitchFamily="34" charset="-120"/>
              </a:rPr>
              <a:t>どちらでもない</a:t>
            </a:r>
            <a:endParaRPr lang="en-US" sz="1200" dirty="0">
              <a:latin typeface="メイリオ" panose="020B0604030504040204" pitchFamily="50" charset="-128"/>
              <a:ea typeface="メイリオ" panose="020B0604030504040204" pitchFamily="50" charset="-128"/>
            </a:endParaRPr>
          </a:p>
        </p:txBody>
      </p:sp>
      <p:sp>
        <p:nvSpPr>
          <p:cNvPr id="34" name="Shape 31"/>
          <p:cNvSpPr/>
          <p:nvPr/>
        </p:nvSpPr>
        <p:spPr>
          <a:xfrm>
            <a:off x="7396582" y="3928643"/>
            <a:ext cx="1218895"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5" name="Text 32"/>
          <p:cNvSpPr txBox="1"/>
          <p:nvPr/>
        </p:nvSpPr>
        <p:spPr>
          <a:xfrm>
            <a:off x="7545629" y="4029227"/>
            <a:ext cx="1038758" cy="4572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さくら運動公園付近</a:t>
            </a:r>
            <a:endParaRPr lang="en-US" sz="1200" dirty="0">
              <a:latin typeface="メイリオ" panose="020B0604030504040204" pitchFamily="50" charset="-128"/>
              <a:ea typeface="メイリオ" panose="020B0604030504040204" pitchFamily="50" charset="-128"/>
            </a:endParaRPr>
          </a:p>
        </p:txBody>
      </p:sp>
      <p:sp>
        <p:nvSpPr>
          <p:cNvPr id="36" name="Shape 33"/>
          <p:cNvSpPr/>
          <p:nvPr/>
        </p:nvSpPr>
        <p:spPr>
          <a:xfrm>
            <a:off x="8610905" y="3928643"/>
            <a:ext cx="875995"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7" name="Text 34"/>
          <p:cNvSpPr txBox="1"/>
          <p:nvPr/>
        </p:nvSpPr>
        <p:spPr>
          <a:xfrm>
            <a:off x="8960206" y="4143527"/>
            <a:ext cx="286207"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34</a:t>
            </a:r>
            <a:endParaRPr lang="en-US" sz="1200" dirty="0">
              <a:latin typeface="メイリオ" panose="020B0604030504040204" pitchFamily="50" charset="-128"/>
              <a:ea typeface="メイリオ" panose="020B0604030504040204" pitchFamily="50" charset="-128"/>
            </a:endParaRPr>
          </a:p>
        </p:txBody>
      </p:sp>
      <p:sp>
        <p:nvSpPr>
          <p:cNvPr id="38" name="Shape 35"/>
          <p:cNvSpPr/>
          <p:nvPr/>
        </p:nvSpPr>
        <p:spPr>
          <a:xfrm>
            <a:off x="9477756" y="3928643"/>
            <a:ext cx="1171346"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9" name="Text 36"/>
          <p:cNvSpPr txBox="1"/>
          <p:nvPr/>
        </p:nvSpPr>
        <p:spPr>
          <a:xfrm>
            <a:off x="10021824" y="4143527"/>
            <a:ext cx="200254"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7</a:t>
            </a:r>
            <a:endParaRPr lang="en-US" sz="1200" dirty="0">
              <a:latin typeface="メイリオ" panose="020B0604030504040204" pitchFamily="50" charset="-128"/>
              <a:ea typeface="メイリオ" panose="020B0604030504040204" pitchFamily="50" charset="-128"/>
            </a:endParaRPr>
          </a:p>
        </p:txBody>
      </p:sp>
      <p:sp>
        <p:nvSpPr>
          <p:cNvPr id="40" name="Shape 37"/>
          <p:cNvSpPr/>
          <p:nvPr/>
        </p:nvSpPr>
        <p:spPr>
          <a:xfrm>
            <a:off x="10650017" y="3928643"/>
            <a:ext cx="972007"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1" name="Text 38"/>
          <p:cNvSpPr txBox="1"/>
          <p:nvPr/>
        </p:nvSpPr>
        <p:spPr>
          <a:xfrm>
            <a:off x="11047781" y="4143527"/>
            <a:ext cx="286207"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40</a:t>
            </a:r>
            <a:endParaRPr lang="en-US" sz="1200" dirty="0">
              <a:latin typeface="メイリオ" panose="020B0604030504040204" pitchFamily="50" charset="-128"/>
              <a:ea typeface="メイリオ" panose="020B0604030504040204" pitchFamily="50" charset="-128"/>
            </a:endParaRPr>
          </a:p>
        </p:txBody>
      </p:sp>
      <p:sp>
        <p:nvSpPr>
          <p:cNvPr id="42" name="Shape 39"/>
          <p:cNvSpPr/>
          <p:nvPr/>
        </p:nvSpPr>
        <p:spPr>
          <a:xfrm>
            <a:off x="7396582" y="4586097"/>
            <a:ext cx="4219956" cy="657454"/>
          </a:xfrm>
          <a:prstGeom prst="rect">
            <a:avLst/>
          </a:prstGeom>
          <a:solidFill>
            <a:srgbClr val="FAFAFA"/>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3" name="Shape 40"/>
          <p:cNvSpPr/>
          <p:nvPr/>
        </p:nvSpPr>
        <p:spPr>
          <a:xfrm>
            <a:off x="7396582" y="4586097"/>
            <a:ext cx="1218895"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4" name="Text 41"/>
          <p:cNvSpPr txBox="1"/>
          <p:nvPr/>
        </p:nvSpPr>
        <p:spPr>
          <a:xfrm>
            <a:off x="7545629" y="4686681"/>
            <a:ext cx="1038758" cy="4572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八坂・川口公園付近</a:t>
            </a:r>
            <a:endParaRPr lang="en-US" sz="1200" dirty="0">
              <a:latin typeface="メイリオ" panose="020B0604030504040204" pitchFamily="50" charset="-128"/>
              <a:ea typeface="メイリオ" panose="020B0604030504040204" pitchFamily="50" charset="-128"/>
            </a:endParaRPr>
          </a:p>
        </p:txBody>
      </p:sp>
      <p:sp>
        <p:nvSpPr>
          <p:cNvPr id="45" name="Shape 42"/>
          <p:cNvSpPr/>
          <p:nvPr/>
        </p:nvSpPr>
        <p:spPr>
          <a:xfrm>
            <a:off x="8610905" y="4586097"/>
            <a:ext cx="875995"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6" name="Text 43"/>
          <p:cNvSpPr txBox="1"/>
          <p:nvPr/>
        </p:nvSpPr>
        <p:spPr>
          <a:xfrm>
            <a:off x="8960206" y="4800981"/>
            <a:ext cx="286207"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53</a:t>
            </a:r>
            <a:endParaRPr lang="en-US" sz="1200" dirty="0">
              <a:latin typeface="メイリオ" panose="020B0604030504040204" pitchFamily="50" charset="-128"/>
              <a:ea typeface="メイリオ" panose="020B0604030504040204" pitchFamily="50" charset="-128"/>
            </a:endParaRPr>
          </a:p>
        </p:txBody>
      </p:sp>
      <p:sp>
        <p:nvSpPr>
          <p:cNvPr id="47" name="Shape 44"/>
          <p:cNvSpPr/>
          <p:nvPr/>
        </p:nvSpPr>
        <p:spPr>
          <a:xfrm>
            <a:off x="9477756" y="4586097"/>
            <a:ext cx="1171346"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8" name="Text 45"/>
          <p:cNvSpPr txBox="1"/>
          <p:nvPr/>
        </p:nvSpPr>
        <p:spPr>
          <a:xfrm>
            <a:off x="9978847" y="4800981"/>
            <a:ext cx="286207"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14</a:t>
            </a:r>
            <a:endParaRPr lang="en-US" sz="1200" dirty="0">
              <a:latin typeface="メイリオ" panose="020B0604030504040204" pitchFamily="50" charset="-128"/>
              <a:ea typeface="メイリオ" panose="020B0604030504040204" pitchFamily="50" charset="-128"/>
            </a:endParaRPr>
          </a:p>
        </p:txBody>
      </p:sp>
      <p:sp>
        <p:nvSpPr>
          <p:cNvPr id="49" name="Shape 46"/>
          <p:cNvSpPr/>
          <p:nvPr/>
        </p:nvSpPr>
        <p:spPr>
          <a:xfrm>
            <a:off x="10650017" y="4586097"/>
            <a:ext cx="972007"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0" name="Text 47"/>
          <p:cNvSpPr txBox="1"/>
          <p:nvPr/>
        </p:nvSpPr>
        <p:spPr>
          <a:xfrm>
            <a:off x="11047781" y="4800981"/>
            <a:ext cx="286207"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14</a:t>
            </a:r>
            <a:endParaRPr lang="en-US" sz="1200" dirty="0">
              <a:latin typeface="メイリオ" panose="020B0604030504040204" pitchFamily="50" charset="-128"/>
              <a:ea typeface="メイリオ" panose="020B0604030504040204" pitchFamily="50" charset="-128"/>
            </a:endParaRPr>
          </a:p>
        </p:txBody>
      </p:sp>
      <p:sp>
        <p:nvSpPr>
          <p:cNvPr id="51" name="Shape 48"/>
          <p:cNvSpPr/>
          <p:nvPr/>
        </p:nvSpPr>
        <p:spPr>
          <a:xfrm>
            <a:off x="7396582" y="5243551"/>
            <a:ext cx="1218895"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2" name="Text 49"/>
          <p:cNvSpPr txBox="1"/>
          <p:nvPr/>
        </p:nvSpPr>
        <p:spPr>
          <a:xfrm>
            <a:off x="7587270" y="5343220"/>
            <a:ext cx="1038758" cy="4572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茎崎運動公園内</a:t>
            </a:r>
            <a:endParaRPr lang="en-US" sz="1200" dirty="0">
              <a:latin typeface="メイリオ" panose="020B0604030504040204" pitchFamily="50" charset="-128"/>
              <a:ea typeface="メイリオ" panose="020B0604030504040204" pitchFamily="50" charset="-128"/>
            </a:endParaRPr>
          </a:p>
        </p:txBody>
      </p:sp>
      <p:sp>
        <p:nvSpPr>
          <p:cNvPr id="53" name="Shape 50"/>
          <p:cNvSpPr/>
          <p:nvPr/>
        </p:nvSpPr>
        <p:spPr>
          <a:xfrm>
            <a:off x="8610905" y="5243551"/>
            <a:ext cx="875995"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4" name="Text 51"/>
          <p:cNvSpPr txBox="1"/>
          <p:nvPr/>
        </p:nvSpPr>
        <p:spPr>
          <a:xfrm>
            <a:off x="9001847" y="5457520"/>
            <a:ext cx="286207"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16</a:t>
            </a:r>
            <a:endParaRPr lang="en-US" sz="1200" dirty="0">
              <a:latin typeface="メイリオ" panose="020B0604030504040204" pitchFamily="50" charset="-128"/>
              <a:ea typeface="メイリオ" panose="020B0604030504040204" pitchFamily="50" charset="-128"/>
            </a:endParaRPr>
          </a:p>
        </p:txBody>
      </p:sp>
      <p:sp>
        <p:nvSpPr>
          <p:cNvPr id="55" name="Shape 52"/>
          <p:cNvSpPr/>
          <p:nvPr/>
        </p:nvSpPr>
        <p:spPr>
          <a:xfrm>
            <a:off x="9477756" y="5243551"/>
            <a:ext cx="1171346"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6" name="Text 53"/>
          <p:cNvSpPr txBox="1"/>
          <p:nvPr/>
        </p:nvSpPr>
        <p:spPr>
          <a:xfrm>
            <a:off x="9978847" y="5457520"/>
            <a:ext cx="286207"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12</a:t>
            </a:r>
            <a:endParaRPr lang="en-US" sz="1200" dirty="0">
              <a:latin typeface="メイリオ" panose="020B0604030504040204" pitchFamily="50" charset="-128"/>
              <a:ea typeface="メイリオ" panose="020B0604030504040204" pitchFamily="50" charset="-128"/>
            </a:endParaRPr>
          </a:p>
        </p:txBody>
      </p:sp>
      <p:sp>
        <p:nvSpPr>
          <p:cNvPr id="57" name="Shape 54"/>
          <p:cNvSpPr/>
          <p:nvPr/>
        </p:nvSpPr>
        <p:spPr>
          <a:xfrm>
            <a:off x="10650017" y="5243551"/>
            <a:ext cx="972007"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8" name="Text 55"/>
          <p:cNvSpPr txBox="1"/>
          <p:nvPr/>
        </p:nvSpPr>
        <p:spPr>
          <a:xfrm>
            <a:off x="11047781" y="5457520"/>
            <a:ext cx="286207" cy="228600"/>
          </a:xfrm>
          <a:prstGeom prst="rect">
            <a:avLst/>
          </a:prstGeom>
          <a:noFill/>
          <a:ln/>
        </p:spPr>
        <p:txBody>
          <a:bodyPr wrap="square" lIns="0" tIns="0" rIns="0" bIns="0" rtlCol="0" anchor="ctr"/>
          <a:lstStyle/>
          <a:p>
            <a:pPr marL="0" indent="0" algn="ctr">
              <a:buNone/>
            </a:pPr>
            <a:r>
              <a:rPr lang="en-US" sz="1200" dirty="0">
                <a:solidFill>
                  <a:srgbClr val="000000"/>
                </a:solidFill>
                <a:latin typeface="メイリオ" panose="020B0604030504040204" pitchFamily="50" charset="-128"/>
                <a:ea typeface="メイリオ" panose="020B0604030504040204" pitchFamily="50" charset="-128"/>
                <a:cs typeface="Noto Sans JP" pitchFamily="34" charset="-120"/>
              </a:rPr>
              <a:t>53</a:t>
            </a:r>
            <a:endParaRPr lang="en-US" sz="1200" dirty="0">
              <a:latin typeface="メイリオ" panose="020B0604030504040204" pitchFamily="50" charset="-128"/>
              <a:ea typeface="メイリオ" panose="020B0604030504040204" pitchFamily="50" charset="-128"/>
            </a:endParaRPr>
          </a:p>
        </p:txBody>
      </p:sp>
      <p:sp>
        <p:nvSpPr>
          <p:cNvPr id="59" name="Shape 56"/>
          <p:cNvSpPr/>
          <p:nvPr/>
        </p:nvSpPr>
        <p:spPr>
          <a:xfrm>
            <a:off x="7396582" y="5901004"/>
            <a:ext cx="4219956" cy="657454"/>
          </a:xfrm>
          <a:prstGeom prst="rect">
            <a:avLst/>
          </a:prstGeom>
          <a:solidFill>
            <a:srgbClr val="F0F7FF"/>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0" name="Shape 57"/>
          <p:cNvSpPr/>
          <p:nvPr/>
        </p:nvSpPr>
        <p:spPr>
          <a:xfrm>
            <a:off x="7396582" y="5901004"/>
            <a:ext cx="1218895"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1" name="Text 58"/>
          <p:cNvSpPr txBox="1"/>
          <p:nvPr/>
        </p:nvSpPr>
        <p:spPr>
          <a:xfrm>
            <a:off x="7545629" y="6000674"/>
            <a:ext cx="1038758" cy="457200"/>
          </a:xfrm>
          <a:prstGeom prst="rect">
            <a:avLst/>
          </a:prstGeom>
          <a:noFill/>
          <a:ln/>
        </p:spPr>
        <p:txBody>
          <a:bodyPr wrap="square" lIns="0" tIns="0" rIns="0" bIns="0" rtlCol="0" anchor="ctr"/>
          <a:lstStyle/>
          <a:p>
            <a:pPr marL="0" indent="0" algn="ctr">
              <a:buNone/>
            </a:pPr>
            <a:r>
              <a:rPr lang="en-US" sz="1200" b="1" dirty="0">
                <a:solidFill>
                  <a:srgbClr val="000000"/>
                </a:solidFill>
                <a:latin typeface="メイリオ" panose="020B0604030504040204" pitchFamily="50" charset="-128"/>
                <a:ea typeface="メイリオ" panose="020B0604030504040204" pitchFamily="50" charset="-128"/>
                <a:cs typeface="Noto Sans JP" pitchFamily="34" charset="-120"/>
              </a:rPr>
              <a:t>各候補地の回答数</a:t>
            </a:r>
            <a:endParaRPr lang="en-US" sz="1200" dirty="0">
              <a:latin typeface="メイリオ" panose="020B0604030504040204" pitchFamily="50" charset="-128"/>
              <a:ea typeface="メイリオ" panose="020B0604030504040204" pitchFamily="50" charset="-128"/>
            </a:endParaRPr>
          </a:p>
        </p:txBody>
      </p:sp>
      <p:sp>
        <p:nvSpPr>
          <p:cNvPr id="62" name="Shape 59"/>
          <p:cNvSpPr/>
          <p:nvPr/>
        </p:nvSpPr>
        <p:spPr>
          <a:xfrm>
            <a:off x="8610905" y="5901004"/>
            <a:ext cx="875995"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3" name="Text 60"/>
          <p:cNvSpPr txBox="1"/>
          <p:nvPr/>
        </p:nvSpPr>
        <p:spPr>
          <a:xfrm>
            <a:off x="8955634" y="6114974"/>
            <a:ext cx="295351" cy="228600"/>
          </a:xfrm>
          <a:prstGeom prst="rect">
            <a:avLst/>
          </a:prstGeom>
          <a:noFill/>
          <a:ln/>
        </p:spPr>
        <p:txBody>
          <a:bodyPr wrap="square" lIns="0" tIns="0" rIns="0" bIns="0" rtlCol="0" anchor="ctr"/>
          <a:lstStyle/>
          <a:p>
            <a:pPr marL="0" indent="0" algn="ctr">
              <a:buNone/>
            </a:pPr>
            <a:r>
              <a:rPr lang="en-US" sz="1200" b="1" dirty="0">
                <a:solidFill>
                  <a:srgbClr val="000000"/>
                </a:solidFill>
                <a:latin typeface="メイリオ" panose="020B0604030504040204" pitchFamily="50" charset="-128"/>
                <a:ea typeface="メイリオ" panose="020B0604030504040204" pitchFamily="50" charset="-128"/>
                <a:cs typeface="Noto Sans JP" pitchFamily="34" charset="-120"/>
              </a:rPr>
              <a:t>81</a:t>
            </a:r>
            <a:endParaRPr lang="en-US" sz="1200" dirty="0">
              <a:latin typeface="メイリオ" panose="020B0604030504040204" pitchFamily="50" charset="-128"/>
              <a:ea typeface="メイリオ" panose="020B0604030504040204" pitchFamily="50" charset="-128"/>
            </a:endParaRPr>
          </a:p>
        </p:txBody>
      </p:sp>
      <p:sp>
        <p:nvSpPr>
          <p:cNvPr id="64" name="Shape 61"/>
          <p:cNvSpPr/>
          <p:nvPr/>
        </p:nvSpPr>
        <p:spPr>
          <a:xfrm>
            <a:off x="9477756" y="5901004"/>
            <a:ext cx="1171346"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5" name="Text 62"/>
          <p:cNvSpPr txBox="1"/>
          <p:nvPr/>
        </p:nvSpPr>
        <p:spPr>
          <a:xfrm>
            <a:off x="9975190" y="6114974"/>
            <a:ext cx="295351" cy="228600"/>
          </a:xfrm>
          <a:prstGeom prst="rect">
            <a:avLst/>
          </a:prstGeom>
          <a:noFill/>
          <a:ln/>
        </p:spPr>
        <p:txBody>
          <a:bodyPr wrap="square" lIns="0" tIns="0" rIns="0" bIns="0" rtlCol="0" anchor="ctr"/>
          <a:lstStyle/>
          <a:p>
            <a:pPr marL="0" indent="0" algn="ctr">
              <a:buNone/>
            </a:pPr>
            <a:r>
              <a:rPr lang="en-US" sz="1200" b="1" dirty="0">
                <a:solidFill>
                  <a:srgbClr val="000000"/>
                </a:solidFill>
                <a:latin typeface="メイリオ" panose="020B0604030504040204" pitchFamily="50" charset="-128"/>
                <a:ea typeface="メイリオ" panose="020B0604030504040204" pitchFamily="50" charset="-128"/>
                <a:cs typeface="Noto Sans JP" pitchFamily="34" charset="-120"/>
              </a:rPr>
              <a:t>81</a:t>
            </a:r>
            <a:endParaRPr lang="en-US" sz="1200" dirty="0">
              <a:latin typeface="メイリオ" panose="020B0604030504040204" pitchFamily="50" charset="-128"/>
              <a:ea typeface="メイリオ" panose="020B0604030504040204" pitchFamily="50" charset="-128"/>
            </a:endParaRPr>
          </a:p>
        </p:txBody>
      </p:sp>
      <p:sp>
        <p:nvSpPr>
          <p:cNvPr id="66" name="Shape 63"/>
          <p:cNvSpPr/>
          <p:nvPr/>
        </p:nvSpPr>
        <p:spPr>
          <a:xfrm>
            <a:off x="10650017" y="5901004"/>
            <a:ext cx="972007" cy="657454"/>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7" name="Text 64"/>
          <p:cNvSpPr txBox="1"/>
          <p:nvPr/>
        </p:nvSpPr>
        <p:spPr>
          <a:xfrm>
            <a:off x="11044123" y="6114974"/>
            <a:ext cx="295351" cy="228600"/>
          </a:xfrm>
          <a:prstGeom prst="rect">
            <a:avLst/>
          </a:prstGeom>
          <a:noFill/>
          <a:ln/>
        </p:spPr>
        <p:txBody>
          <a:bodyPr wrap="square" lIns="0" tIns="0" rIns="0" bIns="0" rtlCol="0" anchor="ctr"/>
          <a:lstStyle/>
          <a:p>
            <a:pPr marL="0" indent="0" algn="ctr">
              <a:buNone/>
            </a:pPr>
            <a:r>
              <a:rPr lang="en-US" sz="1200" b="1" dirty="0">
                <a:solidFill>
                  <a:srgbClr val="000000"/>
                </a:solidFill>
                <a:latin typeface="メイリオ" panose="020B0604030504040204" pitchFamily="50" charset="-128"/>
                <a:ea typeface="メイリオ" panose="020B0604030504040204" pitchFamily="50" charset="-128"/>
                <a:cs typeface="Noto Sans JP" pitchFamily="34" charset="-120"/>
              </a:rPr>
              <a:t>81</a:t>
            </a:r>
            <a:endParaRPr lang="en-US" sz="1200" dirty="0">
              <a:latin typeface="メイリオ" panose="020B0604030504040204" pitchFamily="50" charset="-128"/>
              <a:ea typeface="メイリオ" panose="020B0604030504040204" pitchFamily="50" charset="-128"/>
            </a:endParaRPr>
          </a:p>
        </p:txBody>
      </p:sp>
      <p:sp>
        <p:nvSpPr>
          <p:cNvPr id="68" name="Text 65"/>
          <p:cNvSpPr txBox="1"/>
          <p:nvPr/>
        </p:nvSpPr>
        <p:spPr>
          <a:xfrm>
            <a:off x="11546129" y="6543599"/>
            <a:ext cx="1764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4</a:t>
            </a:r>
            <a:endParaRPr lang="en-US" sz="1000" dirty="0">
              <a:latin typeface="メイリオ" panose="020B0604030504040204" pitchFamily="50" charset="-128"/>
              <a:ea typeface="メイリオ" panose="020B0604030504040204" pitchFamily="50" charset="-128"/>
            </a:endParaRPr>
          </a:p>
        </p:txBody>
      </p:sp>
      <p:sp>
        <p:nvSpPr>
          <p:cNvPr id="69" name="Shape 66"/>
          <p:cNvSpPr/>
          <p:nvPr/>
        </p:nvSpPr>
        <p:spPr>
          <a:xfrm>
            <a:off x="0" y="6743852"/>
            <a:ext cx="12191695" cy="114300"/>
          </a:xfrm>
          <a:prstGeom prst="rect">
            <a:avLst/>
          </a:prstGeom>
          <a:solidFill>
            <a:srgbClr val="0F2C5C"/>
          </a:solidFill>
          <a:ln/>
        </p:spPr>
        <p:txBody>
          <a:bodyPr/>
          <a:lstStyle/>
          <a:p>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113843" y="-323417"/>
            <a:ext cx="12191695" cy="6858000"/>
          </a:xfrm>
          <a:prstGeom prst="rect">
            <a:avLst/>
          </a:prstGeom>
          <a:solidFill>
            <a:srgbClr val="FFFFFF"/>
          </a:solidFill>
          <a:ln/>
        </p:spPr>
        <p:txBody>
          <a:bodyPr/>
          <a:lstStyle/>
          <a:p>
            <a:endParaRPr lang="ja-JP" altLang="en-US"/>
          </a:p>
        </p:txBody>
      </p:sp>
      <p:sp>
        <p:nvSpPr>
          <p:cNvPr id="3" name="Text 1"/>
          <p:cNvSpPr txBox="1"/>
          <p:nvPr/>
        </p:nvSpPr>
        <p:spPr>
          <a:xfrm>
            <a:off x="1143000" y="2087575"/>
            <a:ext cx="4839005" cy="715061"/>
          </a:xfrm>
          <a:prstGeom prst="rect">
            <a:avLst/>
          </a:prstGeom>
          <a:noFill/>
          <a:ln/>
        </p:spPr>
        <p:txBody>
          <a:bodyPr wrap="square" lIns="0" tIns="0" rIns="0" bIns="0" rtlCol="0" anchor="ctr"/>
          <a:lstStyle/>
          <a:p>
            <a:pPr marL="0" indent="0" algn="l">
              <a:buNone/>
            </a:pPr>
            <a:r>
              <a:rPr lang="en-US" sz="3900" b="1" dirty="0">
                <a:solidFill>
                  <a:srgbClr val="0F2C5C"/>
                </a:solidFill>
                <a:latin typeface="メイリオ" panose="020B0604030504040204" pitchFamily="50" charset="-128"/>
                <a:ea typeface="メイリオ" panose="020B0604030504040204" pitchFamily="50" charset="-128"/>
                <a:cs typeface="Noto Sans JP" pitchFamily="34" charset="-120"/>
              </a:rPr>
              <a:t>自由意見の分析結果</a:t>
            </a:r>
            <a:endParaRPr lang="en-US" sz="3900" dirty="0">
              <a:latin typeface="メイリオ" panose="020B0604030504040204" pitchFamily="50" charset="-128"/>
              <a:ea typeface="メイリオ" panose="020B0604030504040204" pitchFamily="50" charset="-128"/>
            </a:endParaRPr>
          </a:p>
        </p:txBody>
      </p:sp>
      <p:sp>
        <p:nvSpPr>
          <p:cNvPr id="4" name="Text 2"/>
          <p:cNvSpPr txBox="1"/>
          <p:nvPr/>
        </p:nvSpPr>
        <p:spPr>
          <a:xfrm>
            <a:off x="1143000" y="3008376"/>
            <a:ext cx="5524805" cy="381305"/>
          </a:xfrm>
          <a:prstGeom prst="rect">
            <a:avLst/>
          </a:prstGeom>
          <a:noFill/>
          <a:ln/>
        </p:spPr>
        <p:txBody>
          <a:bodyPr wrap="square" lIns="0" tIns="0" rIns="0" bIns="0" rtlCol="0" anchor="ctr"/>
          <a:lstStyle/>
          <a:p>
            <a:pPr marL="0" indent="0" algn="l">
              <a:buNone/>
            </a:pPr>
            <a:r>
              <a:rPr lang="en-US" sz="2100" dirty="0">
                <a:solidFill>
                  <a:srgbClr val="5A5A5A"/>
                </a:solidFill>
                <a:latin typeface="メイリオ" panose="020B0604030504040204" pitchFamily="50" charset="-128"/>
                <a:ea typeface="メイリオ" panose="020B0604030504040204" pitchFamily="50" charset="-128"/>
                <a:cs typeface="Noto Sans JP" pitchFamily="34" charset="-120"/>
              </a:rPr>
              <a:t>アンケートから抽出した主要な意見傾向分析</a:t>
            </a:r>
            <a:endParaRPr lang="en-US" sz="2100" dirty="0">
              <a:latin typeface="メイリオ" panose="020B0604030504040204" pitchFamily="50" charset="-128"/>
              <a:ea typeface="メイリオ" panose="020B0604030504040204" pitchFamily="50" charset="-128"/>
            </a:endParaRPr>
          </a:p>
        </p:txBody>
      </p:sp>
      <p:pic>
        <p:nvPicPr>
          <p:cNvPr id="5" name="Image 0" descr="preencoded.png"/>
          <p:cNvPicPr>
            <a:picLocks noChangeAspect="1"/>
          </p:cNvPicPr>
          <p:nvPr/>
        </p:nvPicPr>
        <p:blipFill>
          <a:blip r:embed="rId3"/>
          <a:srcRect/>
          <a:stretch/>
        </p:blipFill>
        <p:spPr>
          <a:xfrm>
            <a:off x="1143000" y="4341571"/>
            <a:ext cx="228600" cy="228600"/>
          </a:xfrm>
          <a:prstGeom prst="rect">
            <a:avLst/>
          </a:prstGeom>
        </p:spPr>
      </p:pic>
      <p:sp>
        <p:nvSpPr>
          <p:cNvPr id="6" name="Text 3"/>
          <p:cNvSpPr txBox="1"/>
          <p:nvPr/>
        </p:nvSpPr>
        <p:spPr>
          <a:xfrm>
            <a:off x="1485900" y="4206240"/>
            <a:ext cx="1858061" cy="562356"/>
          </a:xfrm>
          <a:prstGeom prst="rect">
            <a:avLst/>
          </a:prstGeom>
          <a:noFill/>
          <a:ln/>
        </p:spPr>
        <p:txBody>
          <a:bodyPr wrap="square" lIns="0" tIns="0" rIns="0" bIns="0" rtlCol="0" anchor="ctr"/>
          <a:lstStyle/>
          <a:p>
            <a:pPr marL="0" indent="0" algn="l">
              <a:buNone/>
            </a:pPr>
            <a:r>
              <a:rPr lang="en-US" sz="1500" dirty="0">
                <a:solidFill>
                  <a:srgbClr val="0F2C5C"/>
                </a:solidFill>
                <a:latin typeface="メイリオ" panose="020B0604030504040204" pitchFamily="50" charset="-128"/>
                <a:ea typeface="メイリオ" panose="020B0604030504040204" pitchFamily="50" charset="-128"/>
                <a:cs typeface="Noto Sans JP" pitchFamily="34" charset="-120"/>
              </a:rPr>
              <a:t>マナー・衛生管理の懸念</a:t>
            </a:r>
            <a:endParaRPr lang="en-US" sz="1500" dirty="0">
              <a:latin typeface="メイリオ" panose="020B0604030504040204" pitchFamily="50" charset="-128"/>
              <a:ea typeface="メイリオ" panose="020B0604030504040204" pitchFamily="50" charset="-128"/>
            </a:endParaRPr>
          </a:p>
        </p:txBody>
      </p:sp>
      <p:sp>
        <p:nvSpPr>
          <p:cNvPr id="7" name="Text 4"/>
          <p:cNvSpPr txBox="1"/>
          <p:nvPr/>
        </p:nvSpPr>
        <p:spPr>
          <a:xfrm>
            <a:off x="3585362" y="4274820"/>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34.3%</a:t>
            </a:r>
            <a:endParaRPr lang="en-US" sz="1800" dirty="0">
              <a:latin typeface="メイリオ" panose="020B0604030504040204" pitchFamily="50" charset="-128"/>
              <a:ea typeface="メイリオ" panose="020B0604030504040204" pitchFamily="50" charset="-128"/>
            </a:endParaRPr>
          </a:p>
        </p:txBody>
      </p:sp>
      <p:pic>
        <p:nvPicPr>
          <p:cNvPr id="8" name="Image 1" descr="preencoded.png"/>
          <p:cNvPicPr>
            <a:picLocks noChangeAspect="1"/>
          </p:cNvPicPr>
          <p:nvPr/>
        </p:nvPicPr>
        <p:blipFill>
          <a:blip r:embed="rId4"/>
          <a:srcRect t="-45" b="-45"/>
          <a:stretch/>
        </p:blipFill>
        <p:spPr>
          <a:xfrm>
            <a:off x="4665269" y="4341571"/>
            <a:ext cx="256946" cy="228600"/>
          </a:xfrm>
          <a:prstGeom prst="rect">
            <a:avLst/>
          </a:prstGeom>
        </p:spPr>
      </p:pic>
      <p:sp>
        <p:nvSpPr>
          <p:cNvPr id="9" name="Text 5"/>
          <p:cNvSpPr txBox="1"/>
          <p:nvPr/>
        </p:nvSpPr>
        <p:spPr>
          <a:xfrm>
            <a:off x="5036515" y="4206240"/>
            <a:ext cx="1709929" cy="562356"/>
          </a:xfrm>
          <a:prstGeom prst="rect">
            <a:avLst/>
          </a:prstGeom>
          <a:noFill/>
          <a:ln/>
        </p:spPr>
        <p:txBody>
          <a:bodyPr wrap="square" lIns="0" tIns="0" rIns="0" bIns="0" rtlCol="0" anchor="ctr"/>
          <a:lstStyle/>
          <a:p>
            <a:pPr marL="0" indent="0" algn="l">
              <a:buNone/>
            </a:pPr>
            <a:r>
              <a:rPr lang="en-US" sz="1500" dirty="0">
                <a:solidFill>
                  <a:srgbClr val="0F2C5C"/>
                </a:solidFill>
                <a:latin typeface="メイリオ" panose="020B0604030504040204" pitchFamily="50" charset="-128"/>
                <a:ea typeface="メイリオ" panose="020B0604030504040204" pitchFamily="50" charset="-128"/>
                <a:cs typeface="Noto Sans JP" pitchFamily="34" charset="-120"/>
              </a:rPr>
              <a:t>快適性向上設備の要望</a:t>
            </a:r>
            <a:endParaRPr lang="en-US" sz="1500" dirty="0">
              <a:latin typeface="メイリオ" panose="020B0604030504040204" pitchFamily="50" charset="-128"/>
              <a:ea typeface="メイリオ" panose="020B0604030504040204" pitchFamily="50" charset="-128"/>
            </a:endParaRPr>
          </a:p>
        </p:txBody>
      </p:sp>
      <p:sp>
        <p:nvSpPr>
          <p:cNvPr id="10" name="Text 6"/>
          <p:cNvSpPr txBox="1"/>
          <p:nvPr/>
        </p:nvSpPr>
        <p:spPr>
          <a:xfrm>
            <a:off x="6949440" y="4274820"/>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30.8%</a:t>
            </a:r>
            <a:endParaRPr lang="en-US" sz="1800" dirty="0">
              <a:latin typeface="メイリオ" panose="020B0604030504040204" pitchFamily="50" charset="-128"/>
              <a:ea typeface="メイリオ" panose="020B0604030504040204" pitchFamily="50" charset="-128"/>
            </a:endParaRPr>
          </a:p>
        </p:txBody>
      </p:sp>
      <p:pic>
        <p:nvPicPr>
          <p:cNvPr id="11" name="Image 2" descr="preencoded.png"/>
          <p:cNvPicPr>
            <a:picLocks noChangeAspect="1"/>
          </p:cNvPicPr>
          <p:nvPr/>
        </p:nvPicPr>
        <p:blipFill>
          <a:blip r:embed="rId5"/>
          <a:srcRect l="-80" r="-80"/>
          <a:stretch/>
        </p:blipFill>
        <p:spPr>
          <a:xfrm>
            <a:off x="8029346" y="4341571"/>
            <a:ext cx="286207" cy="228600"/>
          </a:xfrm>
          <a:prstGeom prst="rect">
            <a:avLst/>
          </a:prstGeom>
        </p:spPr>
      </p:pic>
      <p:sp>
        <p:nvSpPr>
          <p:cNvPr id="12" name="Text 7"/>
          <p:cNvSpPr txBox="1"/>
          <p:nvPr/>
        </p:nvSpPr>
        <p:spPr>
          <a:xfrm>
            <a:off x="8429854" y="4206240"/>
            <a:ext cx="1319057" cy="562356"/>
          </a:xfrm>
          <a:prstGeom prst="rect">
            <a:avLst/>
          </a:prstGeom>
          <a:noFill/>
          <a:ln/>
        </p:spPr>
        <p:txBody>
          <a:bodyPr wrap="square" lIns="0" tIns="0" rIns="0" bIns="0" rtlCol="0" anchor="ctr"/>
          <a:lstStyle/>
          <a:p>
            <a:pPr marL="0" indent="0" algn="l">
              <a:buNone/>
            </a:pPr>
            <a:r>
              <a:rPr lang="en-US" sz="1500" dirty="0">
                <a:solidFill>
                  <a:srgbClr val="0F2C5C"/>
                </a:solidFill>
                <a:latin typeface="メイリオ" panose="020B0604030504040204" pitchFamily="50" charset="-128"/>
                <a:ea typeface="メイリオ" panose="020B0604030504040204" pitchFamily="50" charset="-128"/>
                <a:cs typeface="Noto Sans JP" pitchFamily="34" charset="-120"/>
              </a:rPr>
              <a:t>地域連携への期待</a:t>
            </a:r>
            <a:endParaRPr lang="en-US" sz="1500" dirty="0">
              <a:latin typeface="メイリオ" panose="020B0604030504040204" pitchFamily="50" charset="-128"/>
              <a:ea typeface="メイリオ" panose="020B0604030504040204" pitchFamily="50" charset="-128"/>
            </a:endParaRPr>
          </a:p>
        </p:txBody>
      </p:sp>
      <p:sp>
        <p:nvSpPr>
          <p:cNvPr id="13" name="Text 8"/>
          <p:cNvSpPr txBox="1"/>
          <p:nvPr/>
        </p:nvSpPr>
        <p:spPr>
          <a:xfrm>
            <a:off x="9968789" y="4274820"/>
            <a:ext cx="876910" cy="333756"/>
          </a:xfrm>
          <a:prstGeom prst="rect">
            <a:avLst/>
          </a:prstGeom>
          <a:noFill/>
          <a:ln/>
        </p:spPr>
        <p:txBody>
          <a:bodyPr wrap="square" lIns="0" tIns="0" rIns="0" bIns="0" rtlCol="0" anchor="ctr"/>
          <a:lstStyle/>
          <a:p>
            <a:pPr marL="0" indent="0" algn="l">
              <a:buNone/>
            </a:pPr>
            <a:r>
              <a:rPr lang="en-US" sz="1800" b="1" dirty="0">
                <a:solidFill>
                  <a:srgbClr val="0F2C5C"/>
                </a:solidFill>
                <a:latin typeface="メイリオ" panose="020B0604030504040204" pitchFamily="50" charset="-128"/>
                <a:ea typeface="メイリオ" panose="020B0604030504040204" pitchFamily="50" charset="-128"/>
                <a:cs typeface="Noto Sans JP" pitchFamily="34" charset="-120"/>
              </a:rPr>
              <a:t>22.8%</a:t>
            </a:r>
            <a:endParaRPr lang="en-US" sz="1800" dirty="0">
              <a:latin typeface="メイリオ" panose="020B0604030504040204" pitchFamily="50" charset="-128"/>
              <a:ea typeface="メイリオ" panose="020B0604030504040204" pitchFamily="50" charset="-128"/>
            </a:endParaRPr>
          </a:p>
        </p:txBody>
      </p:sp>
      <p:pic>
        <p:nvPicPr>
          <p:cNvPr id="14" name="Image 3" descr="preencoded.png"/>
          <p:cNvPicPr>
            <a:picLocks noChangeAspect="1"/>
          </p:cNvPicPr>
          <p:nvPr/>
        </p:nvPicPr>
        <p:blipFill>
          <a:blip r:embed="rId6">
            <a:alphaModFix amt="10000"/>
          </a:blip>
          <a:srcRect l="-16" r="-16"/>
          <a:stretch/>
        </p:blipFill>
        <p:spPr>
          <a:xfrm>
            <a:off x="9620402" y="1114654"/>
            <a:ext cx="1429207" cy="1143000"/>
          </a:xfrm>
          <a:prstGeom prst="rect">
            <a:avLst/>
          </a:prstGeom>
        </p:spPr>
      </p:pic>
      <p:sp>
        <p:nvSpPr>
          <p:cNvPr id="15" name="Text 9"/>
          <p:cNvSpPr txBox="1"/>
          <p:nvPr/>
        </p:nvSpPr>
        <p:spPr>
          <a:xfrm>
            <a:off x="1143000" y="6248095"/>
            <a:ext cx="200254" cy="228600"/>
          </a:xfrm>
          <a:prstGeom prst="rect">
            <a:avLst/>
          </a:prstGeom>
          <a:noFill/>
          <a:ln/>
        </p:spPr>
        <p:txBody>
          <a:bodyPr wrap="square" lIns="0" tIns="0" rIns="0" bIns="0" rtlCol="0" anchor="ctr"/>
          <a:lstStyle/>
          <a:p>
            <a:pPr marL="0" indent="0" algn="l">
              <a:buNone/>
            </a:pPr>
            <a:r>
              <a:rPr lang="en-US" sz="1200" dirty="0">
                <a:solidFill>
                  <a:srgbClr val="5A5A5A"/>
                </a:solidFill>
                <a:latin typeface="メイリオ" panose="020B0604030504040204" pitchFamily="50" charset="-128"/>
                <a:ea typeface="メイリオ" panose="020B0604030504040204" pitchFamily="50" charset="-128"/>
                <a:cs typeface="Noto Sans JP" pitchFamily="34" charset="-120"/>
              </a:rPr>
              <a:t>5</a:t>
            </a:r>
            <a:endParaRPr lang="en-US" sz="1200" dirty="0">
              <a:latin typeface="メイリオ" panose="020B0604030504040204" pitchFamily="50" charset="-128"/>
              <a:ea typeface="メイリオ" panose="020B0604030504040204" pitchFamily="50" charset="-128"/>
            </a:endParaRPr>
          </a:p>
        </p:txBody>
      </p:sp>
      <p:pic>
        <p:nvPicPr>
          <p:cNvPr id="16" name="Image 4" descr="preencoded.png"/>
          <p:cNvPicPr>
            <a:picLocks noChangeAspect="1"/>
          </p:cNvPicPr>
          <p:nvPr/>
        </p:nvPicPr>
        <p:blipFill>
          <a:blip r:embed="rId7"/>
          <a:srcRect/>
          <a:stretch/>
        </p:blipFill>
        <p:spPr>
          <a:xfrm>
            <a:off x="9905695" y="6248095"/>
            <a:ext cx="1143000" cy="228600"/>
          </a:xfrm>
          <a:prstGeom prst="rect">
            <a:avLst/>
          </a:prstGeom>
        </p:spPr>
      </p:pic>
      <p:sp>
        <p:nvSpPr>
          <p:cNvPr id="17" name="Shape 10"/>
          <p:cNvSpPr/>
          <p:nvPr/>
        </p:nvSpPr>
        <p:spPr>
          <a:xfrm>
            <a:off x="0" y="6743700"/>
            <a:ext cx="12191695" cy="114300"/>
          </a:xfrm>
          <a:prstGeom prst="rect">
            <a:avLst/>
          </a:prstGeom>
          <a:solidFill>
            <a:srgbClr val="0F2C5C"/>
          </a:solidFill>
          <a:ln/>
        </p:spPr>
        <p:txBody>
          <a:bodyPr/>
          <a:lstStyle/>
          <a:p>
            <a:endParaRPr lang="ja-JP" altLang="en-US"/>
          </a:p>
        </p:txBody>
      </p:sp>
      <p:sp>
        <p:nvSpPr>
          <p:cNvPr id="18" name="Shape 11"/>
          <p:cNvSpPr/>
          <p:nvPr/>
        </p:nvSpPr>
        <p:spPr>
          <a:xfrm>
            <a:off x="0" y="6687007"/>
            <a:ext cx="1714500" cy="57607"/>
          </a:xfrm>
          <a:prstGeom prst="rect">
            <a:avLst/>
          </a:prstGeom>
          <a:solidFill>
            <a:srgbClr val="55A4D9"/>
          </a:solidFill>
          <a:ln/>
        </p:spPr>
        <p:txBody>
          <a:bodyPr/>
          <a:lstStyle/>
          <a:p>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Shape 1"/>
          <p:cNvSpPr/>
          <p:nvPr/>
        </p:nvSpPr>
        <p:spPr>
          <a:xfrm>
            <a:off x="0" y="0"/>
            <a:ext cx="12191695" cy="923544"/>
          </a:xfrm>
          <a:prstGeom prst="rect">
            <a:avLst/>
          </a:prstGeom>
          <a:solidFill>
            <a:srgbClr val="F9F9F9"/>
          </a:solidFill>
          <a:ln/>
        </p:spPr>
        <p:txBody>
          <a:bodyPr/>
          <a:lstStyle/>
          <a:p>
            <a:endParaRPr lang="ja-JP" altLang="en-US"/>
          </a:p>
        </p:txBody>
      </p:sp>
      <p:sp>
        <p:nvSpPr>
          <p:cNvPr id="4" name="Shape 2"/>
          <p:cNvSpPr/>
          <p:nvPr/>
        </p:nvSpPr>
        <p:spPr>
          <a:xfrm>
            <a:off x="0" y="914400"/>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3"/>
          <p:cNvSpPr txBox="1"/>
          <p:nvPr/>
        </p:nvSpPr>
        <p:spPr>
          <a:xfrm>
            <a:off x="571500" y="237744"/>
            <a:ext cx="2981858"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カテゴリ分類の説明</a:t>
            </a:r>
            <a:endParaRPr lang="en-US" sz="2400" dirty="0">
              <a:latin typeface="メイリオ" panose="020B0604030504040204" pitchFamily="50" charset="-128"/>
              <a:ea typeface="メイリオ" panose="020B0604030504040204" pitchFamily="50" charset="-128"/>
            </a:endParaRPr>
          </a:p>
        </p:txBody>
      </p:sp>
      <p:sp>
        <p:nvSpPr>
          <p:cNvPr id="6" name="Shape 4"/>
          <p:cNvSpPr/>
          <p:nvPr/>
        </p:nvSpPr>
        <p:spPr>
          <a:xfrm>
            <a:off x="0" y="923545"/>
            <a:ext cx="12191695" cy="728776"/>
          </a:xfrm>
          <a:prstGeom prst="rect">
            <a:avLst/>
          </a:prstGeom>
          <a:solidFill>
            <a:srgbClr val="FFFFFF"/>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Shape 5"/>
          <p:cNvSpPr/>
          <p:nvPr/>
        </p:nvSpPr>
        <p:spPr>
          <a:xfrm>
            <a:off x="0" y="1647749"/>
            <a:ext cx="12191695" cy="9144"/>
          </a:xfrm>
          <a:prstGeom prst="rect">
            <a:avLst/>
          </a:prstGeom>
          <a:solidFill>
            <a:srgbClr val="E0E0E0"/>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Text 6"/>
          <p:cNvSpPr txBox="1"/>
          <p:nvPr/>
        </p:nvSpPr>
        <p:spPr>
          <a:xfrm>
            <a:off x="571500" y="1047369"/>
            <a:ext cx="11058754" cy="476402"/>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本調査では、回答内容を以下のカテゴリに分類して分析を実施しました。各質問タイプごとに独自の分類基準を設け、回答を体系的に整理しています。カテゴリ分類は、市民からの多様な意見を体系的に整理し、傾向を把握するために実施されました。</a:t>
            </a:r>
            <a:endParaRPr lang="en-US" sz="1200" dirty="0">
              <a:latin typeface="メイリオ" panose="020B0604030504040204" pitchFamily="50" charset="-128"/>
              <a:ea typeface="メイリオ" panose="020B0604030504040204" pitchFamily="50" charset="-128"/>
            </a:endParaRPr>
          </a:p>
        </p:txBody>
      </p:sp>
      <p:pic>
        <p:nvPicPr>
          <p:cNvPr id="9" name="Image 0" descr="preencoded.png"/>
          <p:cNvPicPr>
            <a:picLocks noChangeAspect="1"/>
          </p:cNvPicPr>
          <p:nvPr/>
        </p:nvPicPr>
        <p:blipFill>
          <a:blip r:embed="rId3"/>
          <a:srcRect/>
          <a:stretch/>
        </p:blipFill>
        <p:spPr>
          <a:xfrm>
            <a:off x="571500" y="1730883"/>
            <a:ext cx="142646" cy="190195"/>
          </a:xfrm>
          <a:prstGeom prst="rect">
            <a:avLst/>
          </a:prstGeom>
        </p:spPr>
      </p:pic>
      <p:sp>
        <p:nvSpPr>
          <p:cNvPr id="10" name="Text 7"/>
          <p:cNvSpPr txBox="1"/>
          <p:nvPr/>
        </p:nvSpPr>
        <p:spPr>
          <a:xfrm>
            <a:off x="809244" y="1738198"/>
            <a:ext cx="7491679" cy="257861"/>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候補地評価：各候補地について、明確な賛否と中立的意見を区分し、場所ごとの支持率を算出。</a:t>
            </a:r>
            <a:endParaRPr lang="en-US" sz="1300" dirty="0">
              <a:latin typeface="メイリオ" panose="020B0604030504040204" pitchFamily="50" charset="-128"/>
              <a:ea typeface="メイリオ" panose="020B0604030504040204" pitchFamily="50" charset="-128"/>
            </a:endParaRPr>
          </a:p>
        </p:txBody>
      </p:sp>
      <p:sp>
        <p:nvSpPr>
          <p:cNvPr id="11" name="Shape 8"/>
          <p:cNvSpPr/>
          <p:nvPr/>
        </p:nvSpPr>
        <p:spPr>
          <a:xfrm>
            <a:off x="576072" y="2063725"/>
            <a:ext cx="4343400" cy="418795"/>
          </a:xfrm>
          <a:prstGeom prst="rect">
            <a:avLst/>
          </a:prstGeom>
          <a:solidFill>
            <a:srgbClr val="0F2C5C"/>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2" name="Text 9"/>
          <p:cNvSpPr txBox="1"/>
          <p:nvPr/>
        </p:nvSpPr>
        <p:spPr>
          <a:xfrm>
            <a:off x="714146" y="2164309"/>
            <a:ext cx="688543" cy="200254"/>
          </a:xfrm>
          <a:prstGeom prst="rect">
            <a:avLst/>
          </a:prstGeom>
          <a:noFill/>
          <a:ln/>
        </p:spPr>
        <p:txBody>
          <a:bodyPr wrap="square" lIns="0" tIns="0" rIns="0" bIns="0" rtlCol="0" anchor="ctr"/>
          <a:lstStyle/>
          <a:p>
            <a:pPr marL="0" indent="0" algn="l">
              <a:buNone/>
            </a:pPr>
            <a:r>
              <a:rPr lang="en-US" sz="1100" b="1" dirty="0">
                <a:solidFill>
                  <a:srgbClr val="FFFFFF"/>
                </a:solidFill>
                <a:latin typeface="メイリオ" panose="020B0604030504040204" pitchFamily="50" charset="-128"/>
                <a:ea typeface="メイリオ" panose="020B0604030504040204" pitchFamily="50" charset="-128"/>
                <a:cs typeface="Noto Sans JP" pitchFamily="34" charset="-120"/>
              </a:rPr>
              <a:t>カテゴリ</a:t>
            </a:r>
            <a:endParaRPr lang="en-US" sz="1100" dirty="0">
              <a:latin typeface="メイリオ" panose="020B0604030504040204" pitchFamily="50" charset="-128"/>
              <a:ea typeface="メイリオ" panose="020B0604030504040204" pitchFamily="50" charset="-128"/>
            </a:endParaRPr>
          </a:p>
        </p:txBody>
      </p:sp>
      <p:sp>
        <p:nvSpPr>
          <p:cNvPr id="13" name="Shape 10"/>
          <p:cNvSpPr/>
          <p:nvPr/>
        </p:nvSpPr>
        <p:spPr>
          <a:xfrm>
            <a:off x="4919472" y="2063725"/>
            <a:ext cx="6705295" cy="418795"/>
          </a:xfrm>
          <a:prstGeom prst="rect">
            <a:avLst/>
          </a:prstGeom>
          <a:solidFill>
            <a:srgbClr val="0F2C5C"/>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Text 11"/>
          <p:cNvSpPr txBox="1"/>
          <p:nvPr/>
        </p:nvSpPr>
        <p:spPr>
          <a:xfrm>
            <a:off x="5057546" y="2164309"/>
            <a:ext cx="403250" cy="200254"/>
          </a:xfrm>
          <a:prstGeom prst="rect">
            <a:avLst/>
          </a:prstGeom>
          <a:noFill/>
          <a:ln/>
        </p:spPr>
        <p:txBody>
          <a:bodyPr wrap="square" lIns="0" tIns="0" rIns="0" bIns="0" rtlCol="0" anchor="ctr"/>
          <a:lstStyle/>
          <a:p>
            <a:pPr marL="0" indent="0" algn="l">
              <a:buNone/>
            </a:pPr>
            <a:r>
              <a:rPr lang="en-US" sz="1100" b="1" dirty="0">
                <a:solidFill>
                  <a:srgbClr val="FFFFFF"/>
                </a:solidFill>
                <a:latin typeface="メイリオ" panose="020B0604030504040204" pitchFamily="50" charset="-128"/>
                <a:ea typeface="メイリオ" panose="020B0604030504040204" pitchFamily="50" charset="-128"/>
                <a:cs typeface="Noto Sans JP" pitchFamily="34" charset="-120"/>
              </a:rPr>
              <a:t>説明</a:t>
            </a:r>
            <a:endParaRPr lang="en-US" sz="1100" dirty="0">
              <a:latin typeface="メイリオ" panose="020B0604030504040204" pitchFamily="50" charset="-128"/>
              <a:ea typeface="メイリオ" panose="020B0604030504040204" pitchFamily="50" charset="-128"/>
            </a:endParaRPr>
          </a:p>
        </p:txBody>
      </p:sp>
      <p:sp>
        <p:nvSpPr>
          <p:cNvPr id="15" name="Shape 12"/>
          <p:cNvSpPr/>
          <p:nvPr/>
        </p:nvSpPr>
        <p:spPr>
          <a:xfrm>
            <a:off x="576072" y="2477948"/>
            <a:ext cx="4343400"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6" name="Text 13"/>
          <p:cNvSpPr txBox="1"/>
          <p:nvPr/>
        </p:nvSpPr>
        <p:spPr>
          <a:xfrm>
            <a:off x="714146" y="2559329"/>
            <a:ext cx="900684"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適地だと思う</a:t>
            </a:r>
            <a:endParaRPr lang="en-US" sz="1000" dirty="0">
              <a:latin typeface="メイリオ" panose="020B0604030504040204" pitchFamily="50" charset="-128"/>
              <a:ea typeface="メイリオ" panose="020B0604030504040204" pitchFamily="50" charset="-128"/>
            </a:endParaRPr>
          </a:p>
        </p:txBody>
      </p:sp>
      <p:sp>
        <p:nvSpPr>
          <p:cNvPr id="17" name="Shape 14"/>
          <p:cNvSpPr/>
          <p:nvPr/>
        </p:nvSpPr>
        <p:spPr>
          <a:xfrm>
            <a:off x="4919472" y="2477948"/>
            <a:ext cx="6705295"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8" name="Text 15"/>
          <p:cNvSpPr txBox="1"/>
          <p:nvPr/>
        </p:nvSpPr>
        <p:spPr>
          <a:xfrm>
            <a:off x="5057546" y="2559329"/>
            <a:ext cx="21003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候補地としての適性が高いと評価</a:t>
            </a:r>
            <a:endParaRPr lang="en-US" sz="1000" dirty="0">
              <a:latin typeface="メイリオ" panose="020B0604030504040204" pitchFamily="50" charset="-128"/>
              <a:ea typeface="メイリオ" panose="020B0604030504040204" pitchFamily="50" charset="-128"/>
            </a:endParaRPr>
          </a:p>
        </p:txBody>
      </p:sp>
      <p:sp>
        <p:nvSpPr>
          <p:cNvPr id="19" name="Shape 16"/>
          <p:cNvSpPr/>
          <p:nvPr/>
        </p:nvSpPr>
        <p:spPr>
          <a:xfrm>
            <a:off x="576072" y="2840050"/>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0" name="Shape 17"/>
          <p:cNvSpPr/>
          <p:nvPr/>
        </p:nvSpPr>
        <p:spPr>
          <a:xfrm>
            <a:off x="576072" y="2840050"/>
            <a:ext cx="4343400"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1" name="Text 18"/>
          <p:cNvSpPr txBox="1"/>
          <p:nvPr/>
        </p:nvSpPr>
        <p:spPr>
          <a:xfrm>
            <a:off x="714146" y="2921432"/>
            <a:ext cx="103418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どちらでもない</a:t>
            </a:r>
            <a:endParaRPr lang="en-US" sz="1000" dirty="0">
              <a:latin typeface="メイリオ" panose="020B0604030504040204" pitchFamily="50" charset="-128"/>
              <a:ea typeface="メイリオ" panose="020B0604030504040204" pitchFamily="50" charset="-128"/>
            </a:endParaRPr>
          </a:p>
        </p:txBody>
      </p:sp>
      <p:sp>
        <p:nvSpPr>
          <p:cNvPr id="22" name="Shape 19"/>
          <p:cNvSpPr/>
          <p:nvPr/>
        </p:nvSpPr>
        <p:spPr>
          <a:xfrm>
            <a:off x="4919472" y="2840050"/>
            <a:ext cx="6705295"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3" name="Text 20"/>
          <p:cNvSpPr txBox="1"/>
          <p:nvPr/>
        </p:nvSpPr>
        <p:spPr>
          <a:xfrm>
            <a:off x="5057546" y="2921432"/>
            <a:ext cx="21003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明確な賛否を示さない中間的評価</a:t>
            </a:r>
            <a:endParaRPr lang="en-US" sz="1000" dirty="0">
              <a:latin typeface="メイリオ" panose="020B0604030504040204" pitchFamily="50" charset="-128"/>
              <a:ea typeface="メイリオ" panose="020B0604030504040204" pitchFamily="50" charset="-128"/>
            </a:endParaRPr>
          </a:p>
        </p:txBody>
      </p:sp>
      <p:sp>
        <p:nvSpPr>
          <p:cNvPr id="24" name="Shape 21"/>
          <p:cNvSpPr/>
          <p:nvPr/>
        </p:nvSpPr>
        <p:spPr>
          <a:xfrm>
            <a:off x="576072" y="3202153"/>
            <a:ext cx="4343400"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5" name="Text 22"/>
          <p:cNvSpPr txBox="1"/>
          <p:nvPr/>
        </p:nvSpPr>
        <p:spPr>
          <a:xfrm>
            <a:off x="714146" y="3283534"/>
            <a:ext cx="13002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適地ではないと思う</a:t>
            </a:r>
            <a:endParaRPr lang="en-US" sz="1000" dirty="0">
              <a:latin typeface="メイリオ" panose="020B0604030504040204" pitchFamily="50" charset="-128"/>
              <a:ea typeface="メイリオ" panose="020B0604030504040204" pitchFamily="50" charset="-128"/>
            </a:endParaRPr>
          </a:p>
        </p:txBody>
      </p:sp>
      <p:sp>
        <p:nvSpPr>
          <p:cNvPr id="26" name="Shape 23"/>
          <p:cNvSpPr/>
          <p:nvPr/>
        </p:nvSpPr>
        <p:spPr>
          <a:xfrm>
            <a:off x="4919472" y="3202153"/>
            <a:ext cx="6705295"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7" name="Text 24"/>
          <p:cNvSpPr txBox="1"/>
          <p:nvPr/>
        </p:nvSpPr>
        <p:spPr>
          <a:xfrm>
            <a:off x="5057546" y="3283534"/>
            <a:ext cx="21003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候補地としての適性が低いと評価</a:t>
            </a:r>
            <a:endParaRPr lang="en-US" sz="1000" dirty="0">
              <a:latin typeface="メイリオ" panose="020B0604030504040204" pitchFamily="50" charset="-128"/>
              <a:ea typeface="メイリオ" panose="020B0604030504040204" pitchFamily="50" charset="-128"/>
            </a:endParaRPr>
          </a:p>
        </p:txBody>
      </p:sp>
      <p:pic>
        <p:nvPicPr>
          <p:cNvPr id="28" name="Image 1" descr="preencoded.png"/>
          <p:cNvPicPr>
            <a:picLocks noChangeAspect="1"/>
          </p:cNvPicPr>
          <p:nvPr/>
        </p:nvPicPr>
        <p:blipFill>
          <a:blip r:embed="rId4"/>
          <a:srcRect/>
          <a:stretch/>
        </p:blipFill>
        <p:spPr>
          <a:xfrm>
            <a:off x="571500" y="3907155"/>
            <a:ext cx="190195" cy="190195"/>
          </a:xfrm>
          <a:prstGeom prst="rect">
            <a:avLst/>
          </a:prstGeom>
        </p:spPr>
      </p:pic>
      <p:sp>
        <p:nvSpPr>
          <p:cNvPr id="29" name="Text 25"/>
          <p:cNvSpPr txBox="1"/>
          <p:nvPr/>
        </p:nvSpPr>
        <p:spPr>
          <a:xfrm>
            <a:off x="857707" y="3899230"/>
            <a:ext cx="7948879" cy="257861"/>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懸念事項：ドッグラン設置に関する市民の不安要素を5つの主要カテゴリに分類し、対応課題を特定。</a:t>
            </a:r>
            <a:endParaRPr lang="en-US" sz="1300" dirty="0">
              <a:latin typeface="メイリオ" panose="020B0604030504040204" pitchFamily="50" charset="-128"/>
              <a:ea typeface="メイリオ" panose="020B0604030504040204" pitchFamily="50" charset="-128"/>
            </a:endParaRPr>
          </a:p>
        </p:txBody>
      </p:sp>
      <p:sp>
        <p:nvSpPr>
          <p:cNvPr id="30" name="Shape 26"/>
          <p:cNvSpPr/>
          <p:nvPr/>
        </p:nvSpPr>
        <p:spPr>
          <a:xfrm>
            <a:off x="576072" y="4239997"/>
            <a:ext cx="3895344" cy="418795"/>
          </a:xfrm>
          <a:prstGeom prst="rect">
            <a:avLst/>
          </a:prstGeom>
          <a:solidFill>
            <a:srgbClr val="0F2C5C"/>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1" name="Text 27"/>
          <p:cNvSpPr txBox="1"/>
          <p:nvPr/>
        </p:nvSpPr>
        <p:spPr>
          <a:xfrm>
            <a:off x="714146" y="4340581"/>
            <a:ext cx="688543" cy="200254"/>
          </a:xfrm>
          <a:prstGeom prst="rect">
            <a:avLst/>
          </a:prstGeom>
          <a:noFill/>
          <a:ln/>
        </p:spPr>
        <p:txBody>
          <a:bodyPr wrap="square" lIns="0" tIns="0" rIns="0" bIns="0" rtlCol="0" anchor="ctr"/>
          <a:lstStyle/>
          <a:p>
            <a:pPr marL="0" indent="0" algn="l">
              <a:buNone/>
            </a:pPr>
            <a:r>
              <a:rPr lang="en-US" sz="1100" b="1" dirty="0">
                <a:solidFill>
                  <a:srgbClr val="FFFFFF"/>
                </a:solidFill>
                <a:latin typeface="メイリオ" panose="020B0604030504040204" pitchFamily="50" charset="-128"/>
                <a:ea typeface="メイリオ" panose="020B0604030504040204" pitchFamily="50" charset="-128"/>
                <a:cs typeface="Noto Sans JP" pitchFamily="34" charset="-120"/>
              </a:rPr>
              <a:t>カテゴリ</a:t>
            </a:r>
            <a:endParaRPr lang="en-US" sz="1100" dirty="0">
              <a:latin typeface="メイリオ" panose="020B0604030504040204" pitchFamily="50" charset="-128"/>
              <a:ea typeface="メイリオ" panose="020B0604030504040204" pitchFamily="50" charset="-128"/>
            </a:endParaRPr>
          </a:p>
        </p:txBody>
      </p:sp>
      <p:sp>
        <p:nvSpPr>
          <p:cNvPr id="32" name="Shape 28"/>
          <p:cNvSpPr/>
          <p:nvPr/>
        </p:nvSpPr>
        <p:spPr>
          <a:xfrm>
            <a:off x="4469587" y="4239997"/>
            <a:ext cx="7153351" cy="418795"/>
          </a:xfrm>
          <a:prstGeom prst="rect">
            <a:avLst/>
          </a:prstGeom>
          <a:solidFill>
            <a:srgbClr val="0F2C5C"/>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3" name="Text 29"/>
          <p:cNvSpPr txBox="1"/>
          <p:nvPr/>
        </p:nvSpPr>
        <p:spPr>
          <a:xfrm>
            <a:off x="4607662" y="4340581"/>
            <a:ext cx="403250" cy="200254"/>
          </a:xfrm>
          <a:prstGeom prst="rect">
            <a:avLst/>
          </a:prstGeom>
          <a:noFill/>
          <a:ln/>
        </p:spPr>
        <p:txBody>
          <a:bodyPr wrap="square" lIns="0" tIns="0" rIns="0" bIns="0" rtlCol="0" anchor="ctr"/>
          <a:lstStyle/>
          <a:p>
            <a:pPr marL="0" indent="0" algn="l">
              <a:buNone/>
            </a:pPr>
            <a:r>
              <a:rPr lang="en-US" sz="1100" b="1" dirty="0">
                <a:solidFill>
                  <a:srgbClr val="FFFFFF"/>
                </a:solidFill>
                <a:latin typeface="メイリオ" panose="020B0604030504040204" pitchFamily="50" charset="-128"/>
                <a:ea typeface="メイリオ" panose="020B0604030504040204" pitchFamily="50" charset="-128"/>
                <a:cs typeface="Noto Sans JP" pitchFamily="34" charset="-120"/>
              </a:rPr>
              <a:t>説明</a:t>
            </a:r>
            <a:endParaRPr lang="en-US" sz="1100" dirty="0">
              <a:latin typeface="メイリオ" panose="020B0604030504040204" pitchFamily="50" charset="-128"/>
              <a:ea typeface="メイリオ" panose="020B0604030504040204" pitchFamily="50" charset="-128"/>
            </a:endParaRPr>
          </a:p>
        </p:txBody>
      </p:sp>
      <p:sp>
        <p:nvSpPr>
          <p:cNvPr id="34" name="Shape 30"/>
          <p:cNvSpPr/>
          <p:nvPr/>
        </p:nvSpPr>
        <p:spPr>
          <a:xfrm>
            <a:off x="576072" y="4655134"/>
            <a:ext cx="38953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5" name="Text 31"/>
          <p:cNvSpPr txBox="1"/>
          <p:nvPr/>
        </p:nvSpPr>
        <p:spPr>
          <a:xfrm>
            <a:off x="714146" y="4735601"/>
            <a:ext cx="18717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① 利用者のマナー・衛生管理</a:t>
            </a:r>
            <a:endParaRPr lang="en-US" sz="1000" dirty="0">
              <a:latin typeface="メイリオ" panose="020B0604030504040204" pitchFamily="50" charset="-128"/>
              <a:ea typeface="メイリオ" panose="020B0604030504040204" pitchFamily="50" charset="-128"/>
            </a:endParaRPr>
          </a:p>
        </p:txBody>
      </p:sp>
      <p:sp>
        <p:nvSpPr>
          <p:cNvPr id="36" name="Shape 32"/>
          <p:cNvSpPr/>
          <p:nvPr/>
        </p:nvSpPr>
        <p:spPr>
          <a:xfrm>
            <a:off x="4469587" y="4655134"/>
            <a:ext cx="71533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7" name="Text 33"/>
          <p:cNvSpPr txBox="1"/>
          <p:nvPr/>
        </p:nvSpPr>
        <p:spPr>
          <a:xfrm>
            <a:off x="4607662" y="4735601"/>
            <a:ext cx="317662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フン処理、予防接種確認、モラルなどに関する懸念</a:t>
            </a:r>
            <a:endParaRPr lang="en-US" sz="1000" dirty="0">
              <a:latin typeface="メイリオ" panose="020B0604030504040204" pitchFamily="50" charset="-128"/>
              <a:ea typeface="メイリオ" panose="020B0604030504040204" pitchFamily="50" charset="-128"/>
            </a:endParaRPr>
          </a:p>
        </p:txBody>
      </p:sp>
      <p:sp>
        <p:nvSpPr>
          <p:cNvPr id="38" name="Shape 34"/>
          <p:cNvSpPr/>
          <p:nvPr/>
        </p:nvSpPr>
        <p:spPr>
          <a:xfrm>
            <a:off x="576072" y="5016322"/>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9" name="Shape 35"/>
          <p:cNvSpPr/>
          <p:nvPr/>
        </p:nvSpPr>
        <p:spPr>
          <a:xfrm>
            <a:off x="576072" y="5016322"/>
            <a:ext cx="38953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0" name="Text 36"/>
          <p:cNvSpPr txBox="1"/>
          <p:nvPr/>
        </p:nvSpPr>
        <p:spPr>
          <a:xfrm>
            <a:off x="714146" y="5097704"/>
            <a:ext cx="1739189"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② 安全管理・トラブル防止</a:t>
            </a:r>
            <a:endParaRPr lang="en-US" sz="1000" dirty="0">
              <a:latin typeface="メイリオ" panose="020B0604030504040204" pitchFamily="50" charset="-128"/>
              <a:ea typeface="メイリオ" panose="020B0604030504040204" pitchFamily="50" charset="-128"/>
            </a:endParaRPr>
          </a:p>
        </p:txBody>
      </p:sp>
      <p:sp>
        <p:nvSpPr>
          <p:cNvPr id="41" name="Shape 37"/>
          <p:cNvSpPr/>
          <p:nvPr/>
        </p:nvSpPr>
        <p:spPr>
          <a:xfrm>
            <a:off x="4469587" y="5016322"/>
            <a:ext cx="71533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2" name="Text 38"/>
          <p:cNvSpPr txBox="1"/>
          <p:nvPr/>
        </p:nvSpPr>
        <p:spPr>
          <a:xfrm>
            <a:off x="4607662" y="5097704"/>
            <a:ext cx="3567989"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犬同士のトラブル、大型犬・小型犬の分離、脱走防止など</a:t>
            </a:r>
            <a:endParaRPr lang="en-US" sz="1000" dirty="0">
              <a:latin typeface="メイリオ" panose="020B0604030504040204" pitchFamily="50" charset="-128"/>
              <a:ea typeface="メイリオ" panose="020B0604030504040204" pitchFamily="50" charset="-128"/>
            </a:endParaRPr>
          </a:p>
        </p:txBody>
      </p:sp>
      <p:sp>
        <p:nvSpPr>
          <p:cNvPr id="43" name="Shape 39"/>
          <p:cNvSpPr/>
          <p:nvPr/>
        </p:nvSpPr>
        <p:spPr>
          <a:xfrm>
            <a:off x="576072" y="5378425"/>
            <a:ext cx="38953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4" name="Text 40"/>
          <p:cNvSpPr txBox="1"/>
          <p:nvPr/>
        </p:nvSpPr>
        <p:spPr>
          <a:xfrm>
            <a:off x="714146" y="5459806"/>
            <a:ext cx="10716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③ 近隣への配慮</a:t>
            </a:r>
            <a:endParaRPr lang="en-US" sz="1000" dirty="0">
              <a:latin typeface="メイリオ" panose="020B0604030504040204" pitchFamily="50" charset="-128"/>
              <a:ea typeface="メイリオ" panose="020B0604030504040204" pitchFamily="50" charset="-128"/>
            </a:endParaRPr>
          </a:p>
        </p:txBody>
      </p:sp>
      <p:sp>
        <p:nvSpPr>
          <p:cNvPr id="45" name="Shape 41"/>
          <p:cNvSpPr/>
          <p:nvPr/>
        </p:nvSpPr>
        <p:spPr>
          <a:xfrm>
            <a:off x="4469587" y="5378425"/>
            <a:ext cx="71533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6" name="Text 42"/>
          <p:cNvSpPr txBox="1"/>
          <p:nvPr/>
        </p:nvSpPr>
        <p:spPr>
          <a:xfrm>
            <a:off x="4607662" y="5459806"/>
            <a:ext cx="2367382"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騒音、周辺住民への影響に関する懸念</a:t>
            </a:r>
            <a:endParaRPr lang="en-US" sz="1000" dirty="0">
              <a:latin typeface="メイリオ" panose="020B0604030504040204" pitchFamily="50" charset="-128"/>
              <a:ea typeface="メイリオ" panose="020B0604030504040204" pitchFamily="50" charset="-128"/>
            </a:endParaRPr>
          </a:p>
        </p:txBody>
      </p:sp>
      <p:sp>
        <p:nvSpPr>
          <p:cNvPr id="47" name="Shape 43"/>
          <p:cNvSpPr/>
          <p:nvPr/>
        </p:nvSpPr>
        <p:spPr>
          <a:xfrm>
            <a:off x="576072" y="5740527"/>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48" name="Shape 44"/>
          <p:cNvSpPr/>
          <p:nvPr/>
        </p:nvSpPr>
        <p:spPr>
          <a:xfrm>
            <a:off x="576072" y="5740527"/>
            <a:ext cx="38953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9" name="Text 45"/>
          <p:cNvSpPr txBox="1"/>
          <p:nvPr/>
        </p:nvSpPr>
        <p:spPr>
          <a:xfrm>
            <a:off x="714146" y="5821909"/>
            <a:ext cx="1205179"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④ 施設の維持管理</a:t>
            </a:r>
            <a:endParaRPr lang="en-US" sz="1000" dirty="0">
              <a:latin typeface="メイリオ" panose="020B0604030504040204" pitchFamily="50" charset="-128"/>
              <a:ea typeface="メイリオ" panose="020B0604030504040204" pitchFamily="50" charset="-128"/>
            </a:endParaRPr>
          </a:p>
        </p:txBody>
      </p:sp>
      <p:sp>
        <p:nvSpPr>
          <p:cNvPr id="50" name="Shape 46"/>
          <p:cNvSpPr/>
          <p:nvPr/>
        </p:nvSpPr>
        <p:spPr>
          <a:xfrm>
            <a:off x="4469587" y="5740527"/>
            <a:ext cx="71533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1" name="Text 47"/>
          <p:cNvSpPr txBox="1"/>
          <p:nvPr/>
        </p:nvSpPr>
        <p:spPr>
          <a:xfrm>
            <a:off x="4607662" y="5821909"/>
            <a:ext cx="29004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施設の清掃、メンテナンス、運営に関する懸念</a:t>
            </a:r>
            <a:endParaRPr lang="en-US" sz="1000" dirty="0">
              <a:latin typeface="メイリオ" panose="020B0604030504040204" pitchFamily="50" charset="-128"/>
              <a:ea typeface="メイリオ" panose="020B0604030504040204" pitchFamily="50" charset="-128"/>
            </a:endParaRPr>
          </a:p>
        </p:txBody>
      </p:sp>
      <p:sp>
        <p:nvSpPr>
          <p:cNvPr id="52" name="Shape 48"/>
          <p:cNvSpPr/>
          <p:nvPr/>
        </p:nvSpPr>
        <p:spPr>
          <a:xfrm>
            <a:off x="576072" y="6102629"/>
            <a:ext cx="38953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3" name="Text 49"/>
          <p:cNvSpPr txBox="1"/>
          <p:nvPr/>
        </p:nvSpPr>
        <p:spPr>
          <a:xfrm>
            <a:off x="714146" y="6183097"/>
            <a:ext cx="672084"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⑤ その他</a:t>
            </a:r>
            <a:endParaRPr lang="en-US" sz="1000" dirty="0">
              <a:latin typeface="メイリオ" panose="020B0604030504040204" pitchFamily="50" charset="-128"/>
              <a:ea typeface="メイリオ" panose="020B0604030504040204" pitchFamily="50" charset="-128"/>
            </a:endParaRPr>
          </a:p>
        </p:txBody>
      </p:sp>
      <p:sp>
        <p:nvSpPr>
          <p:cNvPr id="54" name="Shape 50"/>
          <p:cNvSpPr/>
          <p:nvPr/>
        </p:nvSpPr>
        <p:spPr>
          <a:xfrm>
            <a:off x="4469587" y="6102629"/>
            <a:ext cx="71533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5" name="Text 51"/>
          <p:cNvSpPr txBox="1"/>
          <p:nvPr/>
        </p:nvSpPr>
        <p:spPr>
          <a:xfrm>
            <a:off x="4607662" y="6183097"/>
            <a:ext cx="183428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上記に分類されない懸念事項</a:t>
            </a:r>
            <a:endParaRPr lang="en-US" sz="1000" dirty="0">
              <a:latin typeface="メイリオ" panose="020B0604030504040204" pitchFamily="50" charset="-128"/>
              <a:ea typeface="メイリオ" panose="020B0604030504040204" pitchFamily="50" charset="-128"/>
            </a:endParaRPr>
          </a:p>
        </p:txBody>
      </p:sp>
      <p:sp>
        <p:nvSpPr>
          <p:cNvPr id="56" name="Text 52"/>
          <p:cNvSpPr txBox="1"/>
          <p:nvPr/>
        </p:nvSpPr>
        <p:spPr>
          <a:xfrm>
            <a:off x="11546129" y="6516853"/>
            <a:ext cx="1764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6</a:t>
            </a:r>
            <a:endParaRPr lang="en-US" sz="1000" dirty="0">
              <a:latin typeface="メイリオ" panose="020B0604030504040204" pitchFamily="50" charset="-128"/>
              <a:ea typeface="メイリオ" panose="020B0604030504040204" pitchFamily="50" charset="-128"/>
            </a:endParaRPr>
          </a:p>
        </p:txBody>
      </p:sp>
      <p:sp>
        <p:nvSpPr>
          <p:cNvPr id="57" name="Shape 53"/>
          <p:cNvSpPr/>
          <p:nvPr/>
        </p:nvSpPr>
        <p:spPr>
          <a:xfrm>
            <a:off x="0" y="6745681"/>
            <a:ext cx="12191695" cy="114300"/>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Shape 1"/>
          <p:cNvSpPr/>
          <p:nvPr/>
        </p:nvSpPr>
        <p:spPr>
          <a:xfrm>
            <a:off x="0" y="0"/>
            <a:ext cx="12191695" cy="474192"/>
          </a:xfrm>
          <a:prstGeom prst="rect">
            <a:avLst/>
          </a:prstGeom>
          <a:solidFill>
            <a:srgbClr val="F9F9F9"/>
          </a:solidFill>
          <a:ln/>
        </p:spPr>
        <p:txBody>
          <a:bodyPr/>
          <a:lstStyle/>
          <a:p>
            <a:endParaRPr lang="ja-JP" altLang="en-US"/>
          </a:p>
        </p:txBody>
      </p:sp>
      <p:sp>
        <p:nvSpPr>
          <p:cNvPr id="4" name="Shape 2"/>
          <p:cNvSpPr/>
          <p:nvPr/>
        </p:nvSpPr>
        <p:spPr>
          <a:xfrm>
            <a:off x="0" y="514350"/>
            <a:ext cx="12191695" cy="9144"/>
          </a:xfrm>
          <a:prstGeom prst="rect">
            <a:avLst/>
          </a:prstGeom>
          <a:solidFill>
            <a:srgbClr val="E0E0E0"/>
          </a:solidFill>
          <a:ln/>
        </p:spPr>
        <p:txBody>
          <a:bodyPr/>
          <a:lstStyle/>
          <a:p>
            <a:endParaRPr lang="ja-JP" altLang="en-US"/>
          </a:p>
        </p:txBody>
      </p:sp>
      <p:sp>
        <p:nvSpPr>
          <p:cNvPr id="5" name="Text 3"/>
          <p:cNvSpPr txBox="1"/>
          <p:nvPr/>
        </p:nvSpPr>
        <p:spPr>
          <a:xfrm>
            <a:off x="571500" y="104394"/>
            <a:ext cx="4200754" cy="438912"/>
          </a:xfrm>
          <a:prstGeom prst="rect">
            <a:avLst/>
          </a:prstGeom>
          <a:noFill/>
          <a:ln/>
        </p:spPr>
        <p:txBody>
          <a:bodyPr wrap="square" lIns="0" tIns="0" rIns="0" bIns="0" rtlCol="0" anchor="ctr"/>
          <a:lstStyle/>
          <a:p>
            <a:pPr marL="0" indent="0" algn="l">
              <a:buNone/>
            </a:pPr>
            <a:r>
              <a:rPr lang="en-US" sz="2400" b="1" dirty="0">
                <a:solidFill>
                  <a:srgbClr val="0F2C5C"/>
                </a:solidFill>
                <a:latin typeface="メイリオ" panose="020B0604030504040204" pitchFamily="50" charset="-128"/>
                <a:ea typeface="メイリオ" panose="020B0604030504040204" pitchFamily="50" charset="-128"/>
                <a:cs typeface="Noto Sans JP" pitchFamily="34" charset="-120"/>
              </a:rPr>
              <a:t>カテゴリ分類の説明（続き）</a:t>
            </a:r>
            <a:endParaRPr lang="en-US" sz="2400" dirty="0">
              <a:latin typeface="メイリオ" panose="020B0604030504040204" pitchFamily="50" charset="-128"/>
              <a:ea typeface="メイリオ" panose="020B0604030504040204" pitchFamily="50" charset="-128"/>
            </a:endParaRPr>
          </a:p>
        </p:txBody>
      </p:sp>
      <p:pic>
        <p:nvPicPr>
          <p:cNvPr id="9" name="Image 0" descr="preencoded.png"/>
          <p:cNvPicPr>
            <a:picLocks noChangeAspect="1"/>
          </p:cNvPicPr>
          <p:nvPr/>
        </p:nvPicPr>
        <p:blipFill>
          <a:blip r:embed="rId3"/>
          <a:srcRect/>
          <a:stretch/>
        </p:blipFill>
        <p:spPr>
          <a:xfrm>
            <a:off x="571500" y="616458"/>
            <a:ext cx="190195" cy="190195"/>
          </a:xfrm>
          <a:prstGeom prst="rect">
            <a:avLst/>
          </a:prstGeom>
        </p:spPr>
      </p:pic>
      <p:sp>
        <p:nvSpPr>
          <p:cNvPr id="10" name="Text 7"/>
          <p:cNvSpPr txBox="1"/>
          <p:nvPr/>
        </p:nvSpPr>
        <p:spPr>
          <a:xfrm>
            <a:off x="857707" y="608533"/>
            <a:ext cx="8606333" cy="257861"/>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必要施設・整備：ドッグラン設置に必要なインフラや設備について、6つのカテゴリに分け、優先順位を検討。</a:t>
            </a:r>
            <a:endParaRPr lang="en-US" sz="1300" dirty="0">
              <a:latin typeface="メイリオ" panose="020B0604030504040204" pitchFamily="50" charset="-128"/>
              <a:ea typeface="メイリオ" panose="020B0604030504040204" pitchFamily="50" charset="-128"/>
            </a:endParaRPr>
          </a:p>
        </p:txBody>
      </p:sp>
      <p:sp>
        <p:nvSpPr>
          <p:cNvPr id="11" name="Shape 8"/>
          <p:cNvSpPr/>
          <p:nvPr/>
        </p:nvSpPr>
        <p:spPr>
          <a:xfrm>
            <a:off x="576072" y="863575"/>
            <a:ext cx="3323844" cy="418795"/>
          </a:xfrm>
          <a:prstGeom prst="rect">
            <a:avLst/>
          </a:prstGeom>
          <a:solidFill>
            <a:srgbClr val="0F2C5C"/>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2" name="Text 9"/>
          <p:cNvSpPr txBox="1"/>
          <p:nvPr/>
        </p:nvSpPr>
        <p:spPr>
          <a:xfrm>
            <a:off x="714146" y="964159"/>
            <a:ext cx="688543" cy="200254"/>
          </a:xfrm>
          <a:prstGeom prst="rect">
            <a:avLst/>
          </a:prstGeom>
          <a:noFill/>
          <a:ln/>
        </p:spPr>
        <p:txBody>
          <a:bodyPr wrap="square" lIns="0" tIns="0" rIns="0" bIns="0" rtlCol="0" anchor="ctr"/>
          <a:lstStyle/>
          <a:p>
            <a:pPr marL="0" indent="0" algn="l">
              <a:buNone/>
            </a:pPr>
            <a:r>
              <a:rPr lang="en-US" sz="1100" b="1" dirty="0">
                <a:solidFill>
                  <a:srgbClr val="FFFFFF"/>
                </a:solidFill>
                <a:latin typeface="メイリオ" panose="020B0604030504040204" pitchFamily="50" charset="-128"/>
                <a:ea typeface="メイリオ" panose="020B0604030504040204" pitchFamily="50" charset="-128"/>
                <a:cs typeface="Noto Sans JP" pitchFamily="34" charset="-120"/>
              </a:rPr>
              <a:t>カテゴリ</a:t>
            </a:r>
            <a:endParaRPr lang="en-US" sz="1100" dirty="0">
              <a:latin typeface="メイリオ" panose="020B0604030504040204" pitchFamily="50" charset="-128"/>
              <a:ea typeface="メイリオ" panose="020B0604030504040204" pitchFamily="50" charset="-128"/>
            </a:endParaRPr>
          </a:p>
        </p:txBody>
      </p:sp>
      <p:sp>
        <p:nvSpPr>
          <p:cNvPr id="13" name="Shape 10"/>
          <p:cNvSpPr/>
          <p:nvPr/>
        </p:nvSpPr>
        <p:spPr>
          <a:xfrm>
            <a:off x="3899002" y="863575"/>
            <a:ext cx="7724851" cy="418795"/>
          </a:xfrm>
          <a:prstGeom prst="rect">
            <a:avLst/>
          </a:prstGeom>
          <a:solidFill>
            <a:srgbClr val="0F2C5C"/>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Text 11"/>
          <p:cNvSpPr txBox="1"/>
          <p:nvPr/>
        </p:nvSpPr>
        <p:spPr>
          <a:xfrm>
            <a:off x="4037076" y="964159"/>
            <a:ext cx="403250" cy="200254"/>
          </a:xfrm>
          <a:prstGeom prst="rect">
            <a:avLst/>
          </a:prstGeom>
          <a:noFill/>
          <a:ln/>
        </p:spPr>
        <p:txBody>
          <a:bodyPr wrap="square" lIns="0" tIns="0" rIns="0" bIns="0" rtlCol="0" anchor="ctr"/>
          <a:lstStyle/>
          <a:p>
            <a:pPr marL="0" indent="0" algn="l">
              <a:buNone/>
            </a:pPr>
            <a:r>
              <a:rPr lang="en-US" sz="1100" b="1" dirty="0">
                <a:solidFill>
                  <a:srgbClr val="FFFFFF"/>
                </a:solidFill>
                <a:latin typeface="メイリオ" panose="020B0604030504040204" pitchFamily="50" charset="-128"/>
                <a:ea typeface="メイリオ" panose="020B0604030504040204" pitchFamily="50" charset="-128"/>
                <a:cs typeface="Noto Sans JP" pitchFamily="34" charset="-120"/>
              </a:rPr>
              <a:t>説明</a:t>
            </a:r>
            <a:endParaRPr lang="en-US" sz="1100" dirty="0">
              <a:latin typeface="メイリオ" panose="020B0604030504040204" pitchFamily="50" charset="-128"/>
              <a:ea typeface="メイリオ" panose="020B0604030504040204" pitchFamily="50" charset="-128"/>
            </a:endParaRPr>
          </a:p>
        </p:txBody>
      </p:sp>
      <p:sp>
        <p:nvSpPr>
          <p:cNvPr id="15" name="Shape 12"/>
          <p:cNvSpPr/>
          <p:nvPr/>
        </p:nvSpPr>
        <p:spPr>
          <a:xfrm>
            <a:off x="576072" y="1277798"/>
            <a:ext cx="33238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6" name="Text 13"/>
          <p:cNvSpPr txBox="1"/>
          <p:nvPr/>
        </p:nvSpPr>
        <p:spPr>
          <a:xfrm>
            <a:off x="714146" y="1359179"/>
            <a:ext cx="80558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① 基本設備</a:t>
            </a:r>
            <a:endParaRPr lang="en-US" sz="1000" dirty="0">
              <a:latin typeface="メイリオ" panose="020B0604030504040204" pitchFamily="50" charset="-128"/>
              <a:ea typeface="メイリオ" panose="020B0604030504040204" pitchFamily="50" charset="-128"/>
            </a:endParaRPr>
          </a:p>
        </p:txBody>
      </p:sp>
      <p:sp>
        <p:nvSpPr>
          <p:cNvPr id="17" name="Shape 14"/>
          <p:cNvSpPr/>
          <p:nvPr/>
        </p:nvSpPr>
        <p:spPr>
          <a:xfrm>
            <a:off x="3899002" y="1277798"/>
            <a:ext cx="77248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8" name="Text 15"/>
          <p:cNvSpPr txBox="1"/>
          <p:nvPr/>
        </p:nvSpPr>
        <p:spPr>
          <a:xfrm>
            <a:off x="4037076" y="1359179"/>
            <a:ext cx="30147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フェンス、ゲート、水飲み場、日陰スペースなど</a:t>
            </a:r>
            <a:endParaRPr lang="en-US" sz="1000" dirty="0">
              <a:latin typeface="メイリオ" panose="020B0604030504040204" pitchFamily="50" charset="-128"/>
              <a:ea typeface="メイリオ" panose="020B0604030504040204" pitchFamily="50" charset="-128"/>
            </a:endParaRPr>
          </a:p>
        </p:txBody>
      </p:sp>
      <p:sp>
        <p:nvSpPr>
          <p:cNvPr id="19" name="Shape 16"/>
          <p:cNvSpPr/>
          <p:nvPr/>
        </p:nvSpPr>
        <p:spPr>
          <a:xfrm>
            <a:off x="576072" y="1639900"/>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0" name="Shape 17"/>
          <p:cNvSpPr/>
          <p:nvPr/>
        </p:nvSpPr>
        <p:spPr>
          <a:xfrm>
            <a:off x="576072" y="1639900"/>
            <a:ext cx="33238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1" name="Text 18"/>
          <p:cNvSpPr txBox="1"/>
          <p:nvPr/>
        </p:nvSpPr>
        <p:spPr>
          <a:xfrm>
            <a:off x="714146" y="1721282"/>
            <a:ext cx="80558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② 衛生設備</a:t>
            </a:r>
            <a:endParaRPr lang="en-US" sz="1000" dirty="0">
              <a:latin typeface="メイリオ" panose="020B0604030504040204" pitchFamily="50" charset="-128"/>
              <a:ea typeface="メイリオ" panose="020B0604030504040204" pitchFamily="50" charset="-128"/>
            </a:endParaRPr>
          </a:p>
        </p:txBody>
      </p:sp>
      <p:sp>
        <p:nvSpPr>
          <p:cNvPr id="22" name="Shape 19"/>
          <p:cNvSpPr/>
          <p:nvPr/>
        </p:nvSpPr>
        <p:spPr>
          <a:xfrm>
            <a:off x="3899002" y="1639900"/>
            <a:ext cx="77248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3" name="Text 20"/>
          <p:cNvSpPr txBox="1"/>
          <p:nvPr/>
        </p:nvSpPr>
        <p:spPr>
          <a:xfrm>
            <a:off x="4037076" y="1721282"/>
            <a:ext cx="263438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手洗い場、足洗い場、排泄物処理設備など</a:t>
            </a:r>
            <a:endParaRPr lang="en-US" sz="1000" dirty="0">
              <a:latin typeface="メイリオ" panose="020B0604030504040204" pitchFamily="50" charset="-128"/>
              <a:ea typeface="メイリオ" panose="020B0604030504040204" pitchFamily="50" charset="-128"/>
            </a:endParaRPr>
          </a:p>
        </p:txBody>
      </p:sp>
      <p:sp>
        <p:nvSpPr>
          <p:cNvPr id="24" name="Shape 21"/>
          <p:cNvSpPr/>
          <p:nvPr/>
        </p:nvSpPr>
        <p:spPr>
          <a:xfrm>
            <a:off x="576072" y="2002003"/>
            <a:ext cx="33238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5" name="Text 22"/>
          <p:cNvSpPr txBox="1"/>
          <p:nvPr/>
        </p:nvSpPr>
        <p:spPr>
          <a:xfrm>
            <a:off x="714146" y="2083384"/>
            <a:ext cx="939089"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③ ゾーニング</a:t>
            </a:r>
            <a:endParaRPr lang="en-US" sz="1000" dirty="0">
              <a:latin typeface="メイリオ" panose="020B0604030504040204" pitchFamily="50" charset="-128"/>
              <a:ea typeface="メイリオ" panose="020B0604030504040204" pitchFamily="50" charset="-128"/>
            </a:endParaRPr>
          </a:p>
        </p:txBody>
      </p:sp>
      <p:sp>
        <p:nvSpPr>
          <p:cNvPr id="26" name="Shape 23"/>
          <p:cNvSpPr/>
          <p:nvPr/>
        </p:nvSpPr>
        <p:spPr>
          <a:xfrm>
            <a:off x="3899002" y="2002003"/>
            <a:ext cx="77248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7" name="Text 24"/>
          <p:cNvSpPr txBox="1"/>
          <p:nvPr/>
        </p:nvSpPr>
        <p:spPr>
          <a:xfrm>
            <a:off x="4037076" y="2083384"/>
            <a:ext cx="2691079"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大型犬/小型犬の区分、運動エリア分離など</a:t>
            </a:r>
            <a:endParaRPr lang="en-US" sz="1000" dirty="0">
              <a:latin typeface="メイリオ" panose="020B0604030504040204" pitchFamily="50" charset="-128"/>
              <a:ea typeface="メイリオ" panose="020B0604030504040204" pitchFamily="50" charset="-128"/>
            </a:endParaRPr>
          </a:p>
        </p:txBody>
      </p:sp>
      <p:sp>
        <p:nvSpPr>
          <p:cNvPr id="28" name="Shape 25"/>
          <p:cNvSpPr/>
          <p:nvPr/>
        </p:nvSpPr>
        <p:spPr>
          <a:xfrm>
            <a:off x="576072" y="2364105"/>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Shape 26"/>
          <p:cNvSpPr/>
          <p:nvPr/>
        </p:nvSpPr>
        <p:spPr>
          <a:xfrm>
            <a:off x="576072" y="2364105"/>
            <a:ext cx="33238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0" name="Text 27"/>
          <p:cNvSpPr txBox="1"/>
          <p:nvPr/>
        </p:nvSpPr>
        <p:spPr>
          <a:xfrm>
            <a:off x="714146" y="2444572"/>
            <a:ext cx="1205179"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④ 利用者向け設備</a:t>
            </a:r>
            <a:endParaRPr lang="en-US" sz="1000" dirty="0">
              <a:latin typeface="メイリオ" panose="020B0604030504040204" pitchFamily="50" charset="-128"/>
              <a:ea typeface="メイリオ" panose="020B0604030504040204" pitchFamily="50" charset="-128"/>
            </a:endParaRPr>
          </a:p>
        </p:txBody>
      </p:sp>
      <p:sp>
        <p:nvSpPr>
          <p:cNvPr id="31" name="Shape 28"/>
          <p:cNvSpPr/>
          <p:nvPr/>
        </p:nvSpPr>
        <p:spPr>
          <a:xfrm>
            <a:off x="3899002" y="2364105"/>
            <a:ext cx="77248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Text 29"/>
          <p:cNvSpPr txBox="1"/>
          <p:nvPr/>
        </p:nvSpPr>
        <p:spPr>
          <a:xfrm>
            <a:off x="4037076" y="2444572"/>
            <a:ext cx="2367382"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ベンチ、休憩所、更衣室、駐車場など</a:t>
            </a:r>
            <a:endParaRPr lang="en-US" sz="1000" dirty="0">
              <a:latin typeface="メイリオ" panose="020B0604030504040204" pitchFamily="50" charset="-128"/>
              <a:ea typeface="メイリオ" panose="020B0604030504040204" pitchFamily="50" charset="-128"/>
            </a:endParaRPr>
          </a:p>
        </p:txBody>
      </p:sp>
      <p:sp>
        <p:nvSpPr>
          <p:cNvPr id="33" name="Shape 30"/>
          <p:cNvSpPr/>
          <p:nvPr/>
        </p:nvSpPr>
        <p:spPr>
          <a:xfrm>
            <a:off x="576072" y="2726207"/>
            <a:ext cx="33238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4" name="Text 31"/>
          <p:cNvSpPr txBox="1"/>
          <p:nvPr/>
        </p:nvSpPr>
        <p:spPr>
          <a:xfrm>
            <a:off x="714146" y="2806675"/>
            <a:ext cx="10716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⑤ 管理運営体制</a:t>
            </a:r>
            <a:endParaRPr lang="en-US" sz="1000" dirty="0">
              <a:latin typeface="メイリオ" panose="020B0604030504040204" pitchFamily="50" charset="-128"/>
              <a:ea typeface="メイリオ" panose="020B0604030504040204" pitchFamily="50" charset="-128"/>
            </a:endParaRPr>
          </a:p>
        </p:txBody>
      </p:sp>
      <p:sp>
        <p:nvSpPr>
          <p:cNvPr id="35" name="Shape 32"/>
          <p:cNvSpPr/>
          <p:nvPr/>
        </p:nvSpPr>
        <p:spPr>
          <a:xfrm>
            <a:off x="3899002" y="2726207"/>
            <a:ext cx="77248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6" name="Text 33"/>
          <p:cNvSpPr txBox="1"/>
          <p:nvPr/>
        </p:nvSpPr>
        <p:spPr>
          <a:xfrm>
            <a:off x="4037076" y="2806675"/>
            <a:ext cx="29004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会員制、利用料、マナー啓発、管理者配置など</a:t>
            </a:r>
            <a:endParaRPr lang="en-US" sz="1000" dirty="0">
              <a:latin typeface="メイリオ" panose="020B0604030504040204" pitchFamily="50" charset="-128"/>
              <a:ea typeface="メイリオ" panose="020B0604030504040204" pitchFamily="50" charset="-128"/>
            </a:endParaRPr>
          </a:p>
        </p:txBody>
      </p:sp>
      <p:sp>
        <p:nvSpPr>
          <p:cNvPr id="37" name="Shape 34"/>
          <p:cNvSpPr/>
          <p:nvPr/>
        </p:nvSpPr>
        <p:spPr>
          <a:xfrm>
            <a:off x="576072" y="3088310"/>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38" name="Shape 35"/>
          <p:cNvSpPr/>
          <p:nvPr/>
        </p:nvSpPr>
        <p:spPr>
          <a:xfrm>
            <a:off x="576072" y="3088310"/>
            <a:ext cx="33238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9" name="Text 36"/>
          <p:cNvSpPr txBox="1"/>
          <p:nvPr/>
        </p:nvSpPr>
        <p:spPr>
          <a:xfrm>
            <a:off x="714146" y="3168777"/>
            <a:ext cx="672084"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⑥ その他</a:t>
            </a:r>
            <a:endParaRPr lang="en-US" sz="1000" dirty="0">
              <a:latin typeface="メイリオ" panose="020B0604030504040204" pitchFamily="50" charset="-128"/>
              <a:ea typeface="メイリオ" panose="020B0604030504040204" pitchFamily="50" charset="-128"/>
            </a:endParaRPr>
          </a:p>
        </p:txBody>
      </p:sp>
      <p:sp>
        <p:nvSpPr>
          <p:cNvPr id="40" name="Shape 37"/>
          <p:cNvSpPr/>
          <p:nvPr/>
        </p:nvSpPr>
        <p:spPr>
          <a:xfrm>
            <a:off x="3899002" y="3088310"/>
            <a:ext cx="77248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1" name="Text 38"/>
          <p:cNvSpPr txBox="1"/>
          <p:nvPr/>
        </p:nvSpPr>
        <p:spPr>
          <a:xfrm>
            <a:off x="4037076" y="3168777"/>
            <a:ext cx="2233879"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上記に分類されない設備・整備要望</a:t>
            </a:r>
            <a:endParaRPr lang="en-US" sz="1000" dirty="0">
              <a:latin typeface="メイリオ" panose="020B0604030504040204" pitchFamily="50" charset="-128"/>
              <a:ea typeface="メイリオ" panose="020B0604030504040204" pitchFamily="50" charset="-128"/>
            </a:endParaRPr>
          </a:p>
        </p:txBody>
      </p:sp>
      <p:pic>
        <p:nvPicPr>
          <p:cNvPr id="42" name="Image 1" descr="preencoded.png"/>
          <p:cNvPicPr>
            <a:picLocks noChangeAspect="1"/>
          </p:cNvPicPr>
          <p:nvPr/>
        </p:nvPicPr>
        <p:blipFill>
          <a:blip r:embed="rId4"/>
          <a:srcRect/>
          <a:stretch/>
        </p:blipFill>
        <p:spPr>
          <a:xfrm>
            <a:off x="571500" y="3554273"/>
            <a:ext cx="190195" cy="190195"/>
          </a:xfrm>
          <a:prstGeom prst="rect">
            <a:avLst/>
          </a:prstGeom>
        </p:spPr>
      </p:pic>
      <p:sp>
        <p:nvSpPr>
          <p:cNvPr id="43" name="Text 39"/>
          <p:cNvSpPr txBox="1"/>
          <p:nvPr/>
        </p:nvSpPr>
        <p:spPr>
          <a:xfrm>
            <a:off x="857707" y="3547262"/>
            <a:ext cx="7777886" cy="257861"/>
          </a:xfrm>
          <a:prstGeom prst="rect">
            <a:avLst/>
          </a:prstGeom>
          <a:noFill/>
          <a:ln/>
        </p:spPr>
        <p:txBody>
          <a:bodyPr wrap="square" lIns="0" tIns="0" rIns="0" bIns="0" rtlCol="0" anchor="ctr"/>
          <a:lstStyle/>
          <a:p>
            <a:pPr marL="0" indent="0" algn="l">
              <a:buNone/>
            </a:pPr>
            <a:r>
              <a:rPr lang="en-US" sz="1300" b="1" dirty="0">
                <a:solidFill>
                  <a:srgbClr val="0F2C5C"/>
                </a:solidFill>
                <a:latin typeface="メイリオ" panose="020B0604030504040204" pitchFamily="50" charset="-128"/>
                <a:ea typeface="メイリオ" panose="020B0604030504040204" pitchFamily="50" charset="-128"/>
                <a:cs typeface="Noto Sans JP" pitchFamily="34" charset="-120"/>
              </a:rPr>
              <a:t>自由意見：多様な意見を7つのカテゴリに整理し、ドッグラン設置への期待や具体的な提案を把握。</a:t>
            </a:r>
            <a:endParaRPr lang="en-US" sz="1300" dirty="0">
              <a:latin typeface="メイリオ" panose="020B0604030504040204" pitchFamily="50" charset="-128"/>
              <a:ea typeface="メイリオ" panose="020B0604030504040204" pitchFamily="50" charset="-128"/>
            </a:endParaRPr>
          </a:p>
        </p:txBody>
      </p:sp>
      <p:sp>
        <p:nvSpPr>
          <p:cNvPr id="44" name="Shape 40"/>
          <p:cNvSpPr/>
          <p:nvPr/>
        </p:nvSpPr>
        <p:spPr>
          <a:xfrm>
            <a:off x="576072" y="3764204"/>
            <a:ext cx="3381451" cy="418795"/>
          </a:xfrm>
          <a:prstGeom prst="rect">
            <a:avLst/>
          </a:prstGeom>
          <a:solidFill>
            <a:srgbClr val="0F2C5C"/>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5" name="Text 41"/>
          <p:cNvSpPr txBox="1"/>
          <p:nvPr/>
        </p:nvSpPr>
        <p:spPr>
          <a:xfrm>
            <a:off x="714146" y="3863873"/>
            <a:ext cx="688543" cy="200254"/>
          </a:xfrm>
          <a:prstGeom prst="rect">
            <a:avLst/>
          </a:prstGeom>
          <a:noFill/>
          <a:ln/>
        </p:spPr>
        <p:txBody>
          <a:bodyPr wrap="square" lIns="0" tIns="0" rIns="0" bIns="0" rtlCol="0" anchor="ctr"/>
          <a:lstStyle/>
          <a:p>
            <a:pPr marL="0" indent="0" algn="l">
              <a:buNone/>
            </a:pPr>
            <a:r>
              <a:rPr lang="en-US" sz="1100" b="1" dirty="0">
                <a:solidFill>
                  <a:srgbClr val="FFFFFF"/>
                </a:solidFill>
                <a:latin typeface="メイリオ" panose="020B0604030504040204" pitchFamily="50" charset="-128"/>
                <a:ea typeface="メイリオ" panose="020B0604030504040204" pitchFamily="50" charset="-128"/>
                <a:cs typeface="Noto Sans JP" pitchFamily="34" charset="-120"/>
              </a:rPr>
              <a:t>カテゴリ</a:t>
            </a:r>
            <a:endParaRPr lang="en-US" sz="1100" dirty="0">
              <a:latin typeface="メイリオ" panose="020B0604030504040204" pitchFamily="50" charset="-128"/>
              <a:ea typeface="メイリオ" panose="020B0604030504040204" pitchFamily="50" charset="-128"/>
            </a:endParaRPr>
          </a:p>
        </p:txBody>
      </p:sp>
      <p:sp>
        <p:nvSpPr>
          <p:cNvPr id="46" name="Shape 42"/>
          <p:cNvSpPr/>
          <p:nvPr/>
        </p:nvSpPr>
        <p:spPr>
          <a:xfrm>
            <a:off x="3955694" y="3764204"/>
            <a:ext cx="7667244" cy="418795"/>
          </a:xfrm>
          <a:prstGeom prst="rect">
            <a:avLst/>
          </a:prstGeom>
          <a:solidFill>
            <a:srgbClr val="0F2C5C"/>
          </a:solid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7" name="Text 43"/>
          <p:cNvSpPr txBox="1"/>
          <p:nvPr/>
        </p:nvSpPr>
        <p:spPr>
          <a:xfrm>
            <a:off x="4093769" y="3863873"/>
            <a:ext cx="403250" cy="200254"/>
          </a:xfrm>
          <a:prstGeom prst="rect">
            <a:avLst/>
          </a:prstGeom>
          <a:noFill/>
          <a:ln/>
        </p:spPr>
        <p:txBody>
          <a:bodyPr wrap="square" lIns="0" tIns="0" rIns="0" bIns="0" rtlCol="0" anchor="ctr"/>
          <a:lstStyle/>
          <a:p>
            <a:pPr marL="0" indent="0" algn="l">
              <a:buNone/>
            </a:pPr>
            <a:r>
              <a:rPr lang="en-US" sz="1100" b="1" dirty="0">
                <a:solidFill>
                  <a:srgbClr val="FFFFFF"/>
                </a:solidFill>
                <a:latin typeface="メイリオ" panose="020B0604030504040204" pitchFamily="50" charset="-128"/>
                <a:ea typeface="メイリオ" panose="020B0604030504040204" pitchFamily="50" charset="-128"/>
                <a:cs typeface="Noto Sans JP" pitchFamily="34" charset="-120"/>
              </a:rPr>
              <a:t>説明</a:t>
            </a:r>
            <a:endParaRPr lang="en-US" sz="1100" dirty="0">
              <a:latin typeface="メイリオ" panose="020B0604030504040204" pitchFamily="50" charset="-128"/>
              <a:ea typeface="メイリオ" panose="020B0604030504040204" pitchFamily="50" charset="-128"/>
            </a:endParaRPr>
          </a:p>
        </p:txBody>
      </p:sp>
      <p:sp>
        <p:nvSpPr>
          <p:cNvPr id="48" name="Shape 44"/>
          <p:cNvSpPr/>
          <p:nvPr/>
        </p:nvSpPr>
        <p:spPr>
          <a:xfrm>
            <a:off x="576072" y="4178427"/>
            <a:ext cx="33814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9" name="Text 45"/>
          <p:cNvSpPr txBox="1"/>
          <p:nvPr/>
        </p:nvSpPr>
        <p:spPr>
          <a:xfrm>
            <a:off x="714146" y="4259809"/>
            <a:ext cx="939089"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① 候補地提案</a:t>
            </a:r>
            <a:endParaRPr lang="en-US" sz="1000" dirty="0">
              <a:latin typeface="メイリオ" panose="020B0604030504040204" pitchFamily="50" charset="-128"/>
              <a:ea typeface="メイリオ" panose="020B0604030504040204" pitchFamily="50" charset="-128"/>
            </a:endParaRPr>
          </a:p>
        </p:txBody>
      </p:sp>
      <p:sp>
        <p:nvSpPr>
          <p:cNvPr id="50" name="Shape 46"/>
          <p:cNvSpPr/>
          <p:nvPr/>
        </p:nvSpPr>
        <p:spPr>
          <a:xfrm>
            <a:off x="3955694" y="4178427"/>
            <a:ext cx="76672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1" name="Text 47"/>
          <p:cNvSpPr txBox="1"/>
          <p:nvPr/>
        </p:nvSpPr>
        <p:spPr>
          <a:xfrm>
            <a:off x="4093769" y="4259809"/>
            <a:ext cx="263438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新たな候補地の提案、既存案への代替提案</a:t>
            </a:r>
            <a:endParaRPr lang="en-US" sz="1000" dirty="0">
              <a:latin typeface="メイリオ" panose="020B0604030504040204" pitchFamily="50" charset="-128"/>
              <a:ea typeface="メイリオ" panose="020B0604030504040204" pitchFamily="50" charset="-128"/>
            </a:endParaRPr>
          </a:p>
        </p:txBody>
      </p:sp>
      <p:sp>
        <p:nvSpPr>
          <p:cNvPr id="52" name="Shape 48"/>
          <p:cNvSpPr/>
          <p:nvPr/>
        </p:nvSpPr>
        <p:spPr>
          <a:xfrm>
            <a:off x="576072" y="4540529"/>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3" name="Shape 49"/>
          <p:cNvSpPr/>
          <p:nvPr/>
        </p:nvSpPr>
        <p:spPr>
          <a:xfrm>
            <a:off x="576072" y="4540529"/>
            <a:ext cx="33814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4" name="Text 50"/>
          <p:cNvSpPr txBox="1"/>
          <p:nvPr/>
        </p:nvSpPr>
        <p:spPr>
          <a:xfrm>
            <a:off x="714146" y="4620997"/>
            <a:ext cx="10716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② 施設への期待</a:t>
            </a:r>
            <a:endParaRPr lang="en-US" sz="1000" dirty="0">
              <a:latin typeface="メイリオ" panose="020B0604030504040204" pitchFamily="50" charset="-128"/>
              <a:ea typeface="メイリオ" panose="020B0604030504040204" pitchFamily="50" charset="-128"/>
            </a:endParaRPr>
          </a:p>
        </p:txBody>
      </p:sp>
      <p:sp>
        <p:nvSpPr>
          <p:cNvPr id="55" name="Shape 51"/>
          <p:cNvSpPr/>
          <p:nvPr/>
        </p:nvSpPr>
        <p:spPr>
          <a:xfrm>
            <a:off x="3955694" y="4540529"/>
            <a:ext cx="76672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6" name="Text 52"/>
          <p:cNvSpPr txBox="1"/>
          <p:nvPr/>
        </p:nvSpPr>
        <p:spPr>
          <a:xfrm>
            <a:off x="4093769" y="4620997"/>
            <a:ext cx="2500884"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整備への期待、前向きな意見、支持表明</a:t>
            </a:r>
            <a:endParaRPr lang="en-US" sz="1000" dirty="0">
              <a:latin typeface="メイリオ" panose="020B0604030504040204" pitchFamily="50" charset="-128"/>
              <a:ea typeface="メイリオ" panose="020B0604030504040204" pitchFamily="50" charset="-128"/>
            </a:endParaRPr>
          </a:p>
        </p:txBody>
      </p:sp>
      <p:sp>
        <p:nvSpPr>
          <p:cNvPr id="57" name="Shape 53"/>
          <p:cNvSpPr/>
          <p:nvPr/>
        </p:nvSpPr>
        <p:spPr>
          <a:xfrm>
            <a:off x="576072" y="4902632"/>
            <a:ext cx="33814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8" name="Text 54"/>
          <p:cNvSpPr txBox="1"/>
          <p:nvPr/>
        </p:nvSpPr>
        <p:spPr>
          <a:xfrm>
            <a:off x="714146" y="4983099"/>
            <a:ext cx="10716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③ 施設への懸念</a:t>
            </a:r>
            <a:endParaRPr lang="en-US" sz="1000" dirty="0">
              <a:latin typeface="メイリオ" panose="020B0604030504040204" pitchFamily="50" charset="-128"/>
              <a:ea typeface="メイリオ" panose="020B0604030504040204" pitchFamily="50" charset="-128"/>
            </a:endParaRPr>
          </a:p>
        </p:txBody>
      </p:sp>
      <p:sp>
        <p:nvSpPr>
          <p:cNvPr id="59" name="Shape 55"/>
          <p:cNvSpPr/>
          <p:nvPr/>
        </p:nvSpPr>
        <p:spPr>
          <a:xfrm>
            <a:off x="3955694" y="4902632"/>
            <a:ext cx="76672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0" name="Text 56"/>
          <p:cNvSpPr txBox="1"/>
          <p:nvPr/>
        </p:nvSpPr>
        <p:spPr>
          <a:xfrm>
            <a:off x="4093769" y="4983099"/>
            <a:ext cx="2367382"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整備への不安、否定的意見、問題提起</a:t>
            </a:r>
            <a:endParaRPr lang="en-US" sz="1000" dirty="0">
              <a:latin typeface="メイリオ" panose="020B0604030504040204" pitchFamily="50" charset="-128"/>
              <a:ea typeface="メイリオ" panose="020B0604030504040204" pitchFamily="50" charset="-128"/>
            </a:endParaRPr>
          </a:p>
        </p:txBody>
      </p:sp>
      <p:sp>
        <p:nvSpPr>
          <p:cNvPr id="61" name="Shape 57"/>
          <p:cNvSpPr/>
          <p:nvPr/>
        </p:nvSpPr>
        <p:spPr>
          <a:xfrm>
            <a:off x="576072" y="5264734"/>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62" name="Shape 58"/>
          <p:cNvSpPr/>
          <p:nvPr/>
        </p:nvSpPr>
        <p:spPr>
          <a:xfrm>
            <a:off x="576072" y="5264734"/>
            <a:ext cx="33814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3" name="Text 59"/>
          <p:cNvSpPr txBox="1"/>
          <p:nvPr/>
        </p:nvSpPr>
        <p:spPr>
          <a:xfrm>
            <a:off x="714146" y="5345201"/>
            <a:ext cx="1062533"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④ 運営アイデア</a:t>
            </a:r>
            <a:endParaRPr lang="en-US" sz="1000" dirty="0">
              <a:latin typeface="メイリオ" panose="020B0604030504040204" pitchFamily="50" charset="-128"/>
              <a:ea typeface="メイリオ" panose="020B0604030504040204" pitchFamily="50" charset="-128"/>
            </a:endParaRPr>
          </a:p>
        </p:txBody>
      </p:sp>
      <p:sp>
        <p:nvSpPr>
          <p:cNvPr id="64" name="Shape 60"/>
          <p:cNvSpPr/>
          <p:nvPr/>
        </p:nvSpPr>
        <p:spPr>
          <a:xfrm>
            <a:off x="3955694" y="5264734"/>
            <a:ext cx="76672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5" name="Text 61"/>
          <p:cNvSpPr txBox="1"/>
          <p:nvPr/>
        </p:nvSpPr>
        <p:spPr>
          <a:xfrm>
            <a:off x="4093769" y="5345201"/>
            <a:ext cx="2367382"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運営方法、ルール、管理体制への提案</a:t>
            </a:r>
            <a:endParaRPr lang="en-US" sz="1000" dirty="0">
              <a:latin typeface="メイリオ" panose="020B0604030504040204" pitchFamily="50" charset="-128"/>
              <a:ea typeface="メイリオ" panose="020B0604030504040204" pitchFamily="50" charset="-128"/>
            </a:endParaRPr>
          </a:p>
        </p:txBody>
      </p:sp>
      <p:sp>
        <p:nvSpPr>
          <p:cNvPr id="66" name="Shape 62"/>
          <p:cNvSpPr/>
          <p:nvPr/>
        </p:nvSpPr>
        <p:spPr>
          <a:xfrm>
            <a:off x="576072" y="5625922"/>
            <a:ext cx="33814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7" name="Text 63"/>
          <p:cNvSpPr txBox="1"/>
          <p:nvPr/>
        </p:nvSpPr>
        <p:spPr>
          <a:xfrm>
            <a:off x="714146" y="5707304"/>
            <a:ext cx="80558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⑤ 設備要望</a:t>
            </a:r>
            <a:endParaRPr lang="en-US" sz="1000" dirty="0">
              <a:latin typeface="メイリオ" panose="020B0604030504040204" pitchFamily="50" charset="-128"/>
              <a:ea typeface="メイリオ" panose="020B0604030504040204" pitchFamily="50" charset="-128"/>
            </a:endParaRPr>
          </a:p>
        </p:txBody>
      </p:sp>
      <p:sp>
        <p:nvSpPr>
          <p:cNvPr id="68" name="Shape 64"/>
          <p:cNvSpPr/>
          <p:nvPr/>
        </p:nvSpPr>
        <p:spPr>
          <a:xfrm>
            <a:off x="3955694" y="5625922"/>
            <a:ext cx="76672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9" name="Text 65"/>
          <p:cNvSpPr txBox="1"/>
          <p:nvPr/>
        </p:nvSpPr>
        <p:spPr>
          <a:xfrm>
            <a:off x="4093769" y="5707304"/>
            <a:ext cx="21003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具体的な設備やサービスへの要望</a:t>
            </a:r>
            <a:endParaRPr lang="en-US" sz="1000" dirty="0">
              <a:latin typeface="メイリオ" panose="020B0604030504040204" pitchFamily="50" charset="-128"/>
              <a:ea typeface="メイリオ" panose="020B0604030504040204" pitchFamily="50" charset="-128"/>
            </a:endParaRPr>
          </a:p>
        </p:txBody>
      </p:sp>
      <p:sp>
        <p:nvSpPr>
          <p:cNvPr id="70" name="Shape 66"/>
          <p:cNvSpPr/>
          <p:nvPr/>
        </p:nvSpPr>
        <p:spPr>
          <a:xfrm>
            <a:off x="576072" y="5988025"/>
            <a:ext cx="11039551" cy="362102"/>
          </a:xfrm>
          <a:prstGeom prst="rect">
            <a:avLst/>
          </a:prstGeom>
          <a:solidFill>
            <a:srgbClr val="F5F5F5"/>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Shape 67"/>
          <p:cNvSpPr/>
          <p:nvPr/>
        </p:nvSpPr>
        <p:spPr>
          <a:xfrm>
            <a:off x="576072" y="5988025"/>
            <a:ext cx="33814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2" name="Text 68"/>
          <p:cNvSpPr txBox="1"/>
          <p:nvPr/>
        </p:nvSpPr>
        <p:spPr>
          <a:xfrm>
            <a:off x="714146" y="6069406"/>
            <a:ext cx="1071677"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⑥ 市政への提言</a:t>
            </a:r>
            <a:endParaRPr lang="en-US" sz="1000" dirty="0">
              <a:latin typeface="メイリオ" panose="020B0604030504040204" pitchFamily="50" charset="-128"/>
              <a:ea typeface="メイリオ" panose="020B0604030504040204" pitchFamily="50" charset="-128"/>
            </a:endParaRPr>
          </a:p>
        </p:txBody>
      </p:sp>
      <p:sp>
        <p:nvSpPr>
          <p:cNvPr id="73" name="Shape 69"/>
          <p:cNvSpPr/>
          <p:nvPr/>
        </p:nvSpPr>
        <p:spPr>
          <a:xfrm>
            <a:off x="3955694" y="5988025"/>
            <a:ext cx="76672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4" name="Text 70"/>
          <p:cNvSpPr txBox="1"/>
          <p:nvPr/>
        </p:nvSpPr>
        <p:spPr>
          <a:xfrm>
            <a:off x="4093769" y="6069406"/>
            <a:ext cx="2500884"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市の方針、行政運営、予算に関する意見</a:t>
            </a:r>
            <a:endParaRPr lang="en-US" sz="1000" dirty="0">
              <a:latin typeface="メイリオ" panose="020B0604030504040204" pitchFamily="50" charset="-128"/>
              <a:ea typeface="メイリオ" panose="020B0604030504040204" pitchFamily="50" charset="-128"/>
            </a:endParaRPr>
          </a:p>
        </p:txBody>
      </p:sp>
      <p:sp>
        <p:nvSpPr>
          <p:cNvPr id="75" name="Shape 71"/>
          <p:cNvSpPr/>
          <p:nvPr/>
        </p:nvSpPr>
        <p:spPr>
          <a:xfrm>
            <a:off x="576072" y="6350127"/>
            <a:ext cx="3381451"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6" name="Text 72"/>
          <p:cNvSpPr txBox="1"/>
          <p:nvPr/>
        </p:nvSpPr>
        <p:spPr>
          <a:xfrm>
            <a:off x="714146" y="6431509"/>
            <a:ext cx="672084"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⑦ その他</a:t>
            </a:r>
            <a:endParaRPr lang="en-US" sz="1000" dirty="0">
              <a:latin typeface="メイリオ" panose="020B0604030504040204" pitchFamily="50" charset="-128"/>
              <a:ea typeface="メイリオ" panose="020B0604030504040204" pitchFamily="50" charset="-128"/>
            </a:endParaRPr>
          </a:p>
        </p:txBody>
      </p:sp>
      <p:sp>
        <p:nvSpPr>
          <p:cNvPr id="77" name="Shape 73"/>
          <p:cNvSpPr/>
          <p:nvPr/>
        </p:nvSpPr>
        <p:spPr>
          <a:xfrm>
            <a:off x="3955694" y="6350127"/>
            <a:ext cx="7667244" cy="362102"/>
          </a:xfrm>
          <a:prstGeom prst="rect">
            <a:avLst/>
          </a:prstGeom>
          <a:noFill/>
          <a:ln w="12700">
            <a:solidFill>
              <a:srgbClr val="E0E0E0"/>
            </a:solidFill>
            <a:prstDash val="soli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8" name="Text 74"/>
          <p:cNvSpPr txBox="1"/>
          <p:nvPr/>
        </p:nvSpPr>
        <p:spPr>
          <a:xfrm>
            <a:off x="4093769" y="6431509"/>
            <a:ext cx="1834286" cy="191110"/>
          </a:xfrm>
          <a:prstGeom prst="rect">
            <a:avLst/>
          </a:prstGeom>
          <a:noFill/>
          <a:ln/>
        </p:spPr>
        <p:txBody>
          <a:bodyPr wrap="square" lIns="0" tIns="0" rIns="0" bIns="0" rtlCol="0" anchor="ctr"/>
          <a:lstStyle/>
          <a:p>
            <a:pPr marL="0" indent="0" algn="l">
              <a:buNone/>
            </a:pPr>
            <a:r>
              <a:rPr lang="en-US" sz="1000" dirty="0">
                <a:solidFill>
                  <a:srgbClr val="333333"/>
                </a:solidFill>
                <a:latin typeface="メイリオ" panose="020B0604030504040204" pitchFamily="50" charset="-128"/>
                <a:ea typeface="メイリオ" panose="020B0604030504040204" pitchFamily="50" charset="-128"/>
                <a:cs typeface="Noto Sans JP" pitchFamily="34" charset="-120"/>
              </a:rPr>
              <a:t>上記に分類されない自由意見</a:t>
            </a:r>
            <a:endParaRPr lang="en-US" sz="1000" dirty="0">
              <a:latin typeface="メイリオ" panose="020B0604030504040204" pitchFamily="50" charset="-128"/>
              <a:ea typeface="メイリオ" panose="020B0604030504040204" pitchFamily="50" charset="-128"/>
            </a:endParaRPr>
          </a:p>
        </p:txBody>
      </p:sp>
      <p:sp>
        <p:nvSpPr>
          <p:cNvPr id="79" name="Text 75"/>
          <p:cNvSpPr txBox="1"/>
          <p:nvPr/>
        </p:nvSpPr>
        <p:spPr>
          <a:xfrm>
            <a:off x="11546129" y="6478600"/>
            <a:ext cx="1764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7</a:t>
            </a:r>
            <a:endParaRPr lang="en-US" sz="1000" dirty="0">
              <a:latin typeface="メイリオ" panose="020B0604030504040204" pitchFamily="50" charset="-128"/>
              <a:ea typeface="メイリオ" panose="020B0604030504040204" pitchFamily="50" charset="-128"/>
            </a:endParaRPr>
          </a:p>
        </p:txBody>
      </p:sp>
      <p:sp>
        <p:nvSpPr>
          <p:cNvPr id="80" name="Shape 76"/>
          <p:cNvSpPr/>
          <p:nvPr/>
        </p:nvSpPr>
        <p:spPr>
          <a:xfrm>
            <a:off x="0" y="6745529"/>
            <a:ext cx="12191695" cy="114300"/>
          </a:xfrm>
          <a:prstGeom prst="rect">
            <a:avLst/>
          </a:prstGeom>
          <a:solidFill>
            <a:srgbClr val="0F2C5C"/>
          </a:solidFill>
          <a:ln/>
        </p:spPr>
        <p:txBody>
          <a:bodyPr/>
          <a:lstStyle/>
          <a:p>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1"/>
          <p:cNvSpPr txBox="1"/>
          <p:nvPr/>
        </p:nvSpPr>
        <p:spPr>
          <a:xfrm>
            <a:off x="1143000" y="1820149"/>
            <a:ext cx="4810658" cy="715061"/>
          </a:xfrm>
          <a:prstGeom prst="rect">
            <a:avLst/>
          </a:prstGeom>
          <a:noFill/>
          <a:ln/>
        </p:spPr>
        <p:txBody>
          <a:bodyPr wrap="square" lIns="0" tIns="0" rIns="0" bIns="0" rtlCol="0" anchor="ctr"/>
          <a:lstStyle/>
          <a:p>
            <a:pPr marL="0" indent="0" algn="l">
              <a:buNone/>
            </a:pPr>
            <a:r>
              <a:rPr lang="en-US" sz="3900" b="1" dirty="0">
                <a:solidFill>
                  <a:srgbClr val="0F2C5C"/>
                </a:solidFill>
                <a:latin typeface="メイリオ" panose="020B0604030504040204" pitchFamily="50" charset="-128"/>
                <a:ea typeface="メイリオ" panose="020B0604030504040204" pitchFamily="50" charset="-128"/>
                <a:cs typeface="Noto Sans JP" pitchFamily="34" charset="-120"/>
              </a:rPr>
              <a:t>アンケート分析結果</a:t>
            </a:r>
            <a:endParaRPr lang="en-US" sz="3900" dirty="0">
              <a:latin typeface="メイリオ" panose="020B0604030504040204" pitchFamily="50" charset="-128"/>
              <a:ea typeface="メイリオ" panose="020B0604030504040204" pitchFamily="50" charset="-128"/>
            </a:endParaRPr>
          </a:p>
        </p:txBody>
      </p:sp>
      <p:sp>
        <p:nvSpPr>
          <p:cNvPr id="4" name="Text 2"/>
          <p:cNvSpPr txBox="1"/>
          <p:nvPr/>
        </p:nvSpPr>
        <p:spPr>
          <a:xfrm>
            <a:off x="1143000" y="2740035"/>
            <a:ext cx="4506163" cy="381305"/>
          </a:xfrm>
          <a:prstGeom prst="rect">
            <a:avLst/>
          </a:prstGeom>
          <a:noFill/>
          <a:ln/>
        </p:spPr>
        <p:txBody>
          <a:bodyPr wrap="square" lIns="0" tIns="0" rIns="0" bIns="0" rtlCol="0" anchor="ctr"/>
          <a:lstStyle/>
          <a:p>
            <a:pPr marL="0" indent="0" algn="l">
              <a:buNone/>
            </a:pPr>
            <a:r>
              <a:rPr lang="en-US" sz="2100" dirty="0">
                <a:solidFill>
                  <a:srgbClr val="5A5A5A"/>
                </a:solidFill>
                <a:latin typeface="メイリオ" panose="020B0604030504040204" pitchFamily="50" charset="-128"/>
                <a:ea typeface="メイリオ" panose="020B0604030504040204" pitchFamily="50" charset="-128"/>
                <a:cs typeface="Noto Sans JP" pitchFamily="34" charset="-120"/>
              </a:rPr>
              <a:t>質問1〜6の詳細分析とデータ可視化</a:t>
            </a:r>
            <a:endParaRPr lang="en-US" sz="2100" dirty="0">
              <a:latin typeface="メイリオ" panose="020B0604030504040204" pitchFamily="50" charset="-128"/>
              <a:ea typeface="メイリオ" panose="020B0604030504040204" pitchFamily="50" charset="-128"/>
            </a:endParaRPr>
          </a:p>
        </p:txBody>
      </p:sp>
      <p:sp>
        <p:nvSpPr>
          <p:cNvPr id="5" name="Text 3"/>
          <p:cNvSpPr txBox="1"/>
          <p:nvPr/>
        </p:nvSpPr>
        <p:spPr>
          <a:xfrm>
            <a:off x="1143000" y="3511789"/>
            <a:ext cx="1286561" cy="277063"/>
          </a:xfrm>
          <a:prstGeom prst="rect">
            <a:avLst/>
          </a:prstGeom>
          <a:noFill/>
          <a:ln/>
        </p:spPr>
        <p:txBody>
          <a:bodyPr wrap="square" lIns="0" tIns="0" rIns="0" bIns="0" rtlCol="0" anchor="ctr"/>
          <a:lstStyle/>
          <a:p>
            <a:pPr marL="0" indent="0" algn="l">
              <a:buNone/>
            </a:pPr>
            <a:r>
              <a:rPr lang="en-US" sz="1500" b="1" dirty="0">
                <a:solidFill>
                  <a:srgbClr val="0F2C5C"/>
                </a:solidFill>
                <a:latin typeface="メイリオ" panose="020B0604030504040204" pitchFamily="50" charset="-128"/>
                <a:ea typeface="メイリオ" panose="020B0604030504040204" pitchFamily="50" charset="-128"/>
                <a:cs typeface="Noto Sans JP" pitchFamily="34" charset="-120"/>
              </a:rPr>
              <a:t>主要分析内容</a:t>
            </a:r>
            <a:endParaRPr lang="en-US" sz="1500" dirty="0">
              <a:latin typeface="メイリオ" panose="020B0604030504040204" pitchFamily="50" charset="-128"/>
              <a:ea typeface="メイリオ" panose="020B0604030504040204" pitchFamily="50" charset="-128"/>
            </a:endParaRPr>
          </a:p>
        </p:txBody>
      </p:sp>
      <p:pic>
        <p:nvPicPr>
          <p:cNvPr id="6" name="Image 0" descr="preencoded.png"/>
          <p:cNvPicPr>
            <a:picLocks noChangeAspect="1"/>
          </p:cNvPicPr>
          <p:nvPr/>
        </p:nvPicPr>
        <p:blipFill>
          <a:blip r:embed="rId3"/>
          <a:srcRect/>
          <a:stretch/>
        </p:blipFill>
        <p:spPr>
          <a:xfrm>
            <a:off x="1143000" y="3903574"/>
            <a:ext cx="142646" cy="190195"/>
          </a:xfrm>
          <a:prstGeom prst="rect">
            <a:avLst/>
          </a:prstGeom>
        </p:spPr>
      </p:pic>
      <p:sp>
        <p:nvSpPr>
          <p:cNvPr id="7" name="Text 4"/>
          <p:cNvSpPr txBox="1"/>
          <p:nvPr/>
        </p:nvSpPr>
        <p:spPr>
          <a:xfrm>
            <a:off x="1370054" y="3898228"/>
            <a:ext cx="5134356" cy="277063"/>
          </a:xfrm>
          <a:prstGeom prst="rect">
            <a:avLst/>
          </a:prstGeom>
          <a:noFill/>
          <a:ln/>
        </p:spPr>
        <p:txBody>
          <a:bodyPr wrap="square" lIns="0" tIns="0" rIns="0" bIns="0" rtlCol="0" anchor="ctr"/>
          <a:lstStyle/>
          <a:p>
            <a:pPr marL="0" indent="0" algn="l">
              <a:buNone/>
            </a:pPr>
            <a:r>
              <a:rPr lang="en-US" sz="1500" dirty="0">
                <a:solidFill>
                  <a:srgbClr val="333333"/>
                </a:solidFill>
                <a:latin typeface="メイリオ" panose="020B0604030504040204" pitchFamily="50" charset="-128"/>
                <a:ea typeface="メイリオ" panose="020B0604030504040204" pitchFamily="50" charset="-128"/>
                <a:cs typeface="Noto Sans JP" pitchFamily="34" charset="-120"/>
              </a:rPr>
              <a:t>候補地評価（Q1-3）：各運動公園の設置支持率と理由分析</a:t>
            </a:r>
            <a:endParaRPr lang="en-US" sz="1500" dirty="0">
              <a:latin typeface="メイリオ" panose="020B0604030504040204" pitchFamily="50" charset="-128"/>
              <a:ea typeface="メイリオ" panose="020B0604030504040204" pitchFamily="50" charset="-128"/>
            </a:endParaRPr>
          </a:p>
        </p:txBody>
      </p:sp>
      <p:pic>
        <p:nvPicPr>
          <p:cNvPr id="8" name="Image 1" descr="preencoded.png"/>
          <p:cNvPicPr>
            <a:picLocks noChangeAspect="1"/>
          </p:cNvPicPr>
          <p:nvPr/>
        </p:nvPicPr>
        <p:blipFill>
          <a:blip r:embed="rId4"/>
          <a:srcRect/>
          <a:stretch/>
        </p:blipFill>
        <p:spPr>
          <a:xfrm>
            <a:off x="1143000" y="4303166"/>
            <a:ext cx="190195" cy="190195"/>
          </a:xfrm>
          <a:prstGeom prst="rect">
            <a:avLst/>
          </a:prstGeom>
        </p:spPr>
      </p:pic>
      <p:sp>
        <p:nvSpPr>
          <p:cNvPr id="9" name="Text 5"/>
          <p:cNvSpPr txBox="1"/>
          <p:nvPr/>
        </p:nvSpPr>
        <p:spPr>
          <a:xfrm>
            <a:off x="1417603" y="4297821"/>
            <a:ext cx="5505602" cy="277063"/>
          </a:xfrm>
          <a:prstGeom prst="rect">
            <a:avLst/>
          </a:prstGeom>
          <a:noFill/>
          <a:ln/>
        </p:spPr>
        <p:txBody>
          <a:bodyPr wrap="square" lIns="0" tIns="0" rIns="0" bIns="0" rtlCol="0" anchor="ctr"/>
          <a:lstStyle/>
          <a:p>
            <a:pPr marL="0" indent="0" algn="l">
              <a:buNone/>
            </a:pPr>
            <a:r>
              <a:rPr lang="en-US" sz="1500" dirty="0">
                <a:solidFill>
                  <a:srgbClr val="333333"/>
                </a:solidFill>
                <a:latin typeface="メイリオ" panose="020B0604030504040204" pitchFamily="50" charset="-128"/>
                <a:ea typeface="メイリオ" panose="020B0604030504040204" pitchFamily="50" charset="-128"/>
                <a:cs typeface="Noto Sans JP" pitchFamily="34" charset="-120"/>
              </a:rPr>
              <a:t>懸念事項・必要施設（Q4-5）：運営上の課題と優先すべき整備</a:t>
            </a:r>
            <a:endParaRPr lang="en-US" sz="1500" dirty="0">
              <a:latin typeface="メイリオ" panose="020B0604030504040204" pitchFamily="50" charset="-128"/>
              <a:ea typeface="メイリオ" panose="020B0604030504040204" pitchFamily="50" charset="-128"/>
            </a:endParaRPr>
          </a:p>
        </p:txBody>
      </p:sp>
      <p:pic>
        <p:nvPicPr>
          <p:cNvPr id="10" name="Image 2" descr="preencoded.png"/>
          <p:cNvPicPr>
            <a:picLocks noChangeAspect="1"/>
          </p:cNvPicPr>
          <p:nvPr/>
        </p:nvPicPr>
        <p:blipFill>
          <a:blip r:embed="rId5"/>
          <a:srcRect/>
          <a:stretch/>
        </p:blipFill>
        <p:spPr>
          <a:xfrm>
            <a:off x="1143000" y="4703674"/>
            <a:ext cx="190195" cy="190195"/>
          </a:xfrm>
          <a:prstGeom prst="rect">
            <a:avLst/>
          </a:prstGeom>
        </p:spPr>
      </p:pic>
      <p:sp>
        <p:nvSpPr>
          <p:cNvPr id="11" name="Text 6"/>
          <p:cNvSpPr txBox="1"/>
          <p:nvPr/>
        </p:nvSpPr>
        <p:spPr>
          <a:xfrm>
            <a:off x="1417603" y="4698328"/>
            <a:ext cx="4582058" cy="277063"/>
          </a:xfrm>
          <a:prstGeom prst="rect">
            <a:avLst/>
          </a:prstGeom>
          <a:noFill/>
          <a:ln/>
        </p:spPr>
        <p:txBody>
          <a:bodyPr wrap="square" lIns="0" tIns="0" rIns="0" bIns="0" rtlCol="0" anchor="ctr"/>
          <a:lstStyle/>
          <a:p>
            <a:pPr marL="0" indent="0" algn="l">
              <a:buNone/>
            </a:pPr>
            <a:r>
              <a:rPr lang="en-US" sz="1500" dirty="0">
                <a:solidFill>
                  <a:srgbClr val="333333"/>
                </a:solidFill>
                <a:latin typeface="メイリオ" panose="020B0604030504040204" pitchFamily="50" charset="-128"/>
                <a:ea typeface="メイリオ" panose="020B0604030504040204" pitchFamily="50" charset="-128"/>
                <a:cs typeface="Noto Sans JP" pitchFamily="34" charset="-120"/>
              </a:rPr>
              <a:t>自由意見（Q6）：地域連携・活性化への期待と要望</a:t>
            </a:r>
            <a:endParaRPr lang="en-US" sz="1500" dirty="0">
              <a:latin typeface="メイリオ" panose="020B0604030504040204" pitchFamily="50" charset="-128"/>
              <a:ea typeface="メイリオ" panose="020B0604030504040204" pitchFamily="50" charset="-128"/>
            </a:endParaRPr>
          </a:p>
        </p:txBody>
      </p:sp>
      <p:pic>
        <p:nvPicPr>
          <p:cNvPr id="12" name="Image 3" descr="preencoded.png"/>
          <p:cNvPicPr>
            <a:picLocks noChangeAspect="1"/>
          </p:cNvPicPr>
          <p:nvPr/>
        </p:nvPicPr>
        <p:blipFill>
          <a:blip r:embed="rId6">
            <a:alphaModFix amt="10000"/>
          </a:blip>
          <a:srcRect t="-9" b="-9"/>
          <a:stretch/>
        </p:blipFill>
        <p:spPr>
          <a:xfrm>
            <a:off x="9763049" y="1114654"/>
            <a:ext cx="1285646" cy="1143000"/>
          </a:xfrm>
          <a:prstGeom prst="rect">
            <a:avLst/>
          </a:prstGeom>
        </p:spPr>
      </p:pic>
      <p:pic>
        <p:nvPicPr>
          <p:cNvPr id="13" name="Image 4" descr="preencoded.png"/>
          <p:cNvPicPr>
            <a:picLocks noChangeAspect="1"/>
          </p:cNvPicPr>
          <p:nvPr/>
        </p:nvPicPr>
        <p:blipFill>
          <a:blip r:embed="rId7"/>
          <a:srcRect/>
          <a:stretch/>
        </p:blipFill>
        <p:spPr>
          <a:xfrm>
            <a:off x="9905695" y="6248095"/>
            <a:ext cx="1143000" cy="228600"/>
          </a:xfrm>
          <a:prstGeom prst="rect">
            <a:avLst/>
          </a:prstGeom>
        </p:spPr>
      </p:pic>
      <p:sp>
        <p:nvSpPr>
          <p:cNvPr id="14" name="Text 7"/>
          <p:cNvSpPr txBox="1"/>
          <p:nvPr/>
        </p:nvSpPr>
        <p:spPr>
          <a:xfrm>
            <a:off x="11737238" y="6333627"/>
            <a:ext cx="1764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8</a:t>
            </a:r>
            <a:endParaRPr lang="en-US" sz="1000" dirty="0">
              <a:latin typeface="メイリオ" panose="020B0604030504040204" pitchFamily="50" charset="-128"/>
              <a:ea typeface="メイリオ" panose="020B0604030504040204" pitchFamily="50" charset="-128"/>
            </a:endParaRPr>
          </a:p>
        </p:txBody>
      </p:sp>
      <p:sp>
        <p:nvSpPr>
          <p:cNvPr id="15" name="Shape 8"/>
          <p:cNvSpPr/>
          <p:nvPr/>
        </p:nvSpPr>
        <p:spPr>
          <a:xfrm>
            <a:off x="0" y="6743700"/>
            <a:ext cx="12191695" cy="114300"/>
          </a:xfrm>
          <a:prstGeom prst="rect">
            <a:avLst/>
          </a:prstGeom>
          <a:solidFill>
            <a:srgbClr val="0F2C5C"/>
          </a:solidFill>
          <a:ln/>
        </p:spPr>
        <p:txBody>
          <a:bodyPr/>
          <a:lstStyle/>
          <a:p>
            <a:endParaRPr lang="ja-JP" altLang="en-US"/>
          </a:p>
        </p:txBody>
      </p:sp>
      <p:sp>
        <p:nvSpPr>
          <p:cNvPr id="16" name="Shape 9"/>
          <p:cNvSpPr/>
          <p:nvPr/>
        </p:nvSpPr>
        <p:spPr>
          <a:xfrm>
            <a:off x="0" y="6687007"/>
            <a:ext cx="1714500" cy="57607"/>
          </a:xfrm>
          <a:prstGeom prst="rect">
            <a:avLst/>
          </a:prstGeom>
          <a:solidFill>
            <a:srgbClr val="55A4D9"/>
          </a:solidFill>
          <a:ln/>
        </p:spPr>
        <p:txBody>
          <a:bodyPr/>
          <a:lstStyle/>
          <a:p>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rcRect t="28155" b="28155"/>
          <a:stretch/>
        </p:blipFill>
        <p:spPr>
          <a:xfrm>
            <a:off x="0" y="-212445"/>
            <a:ext cx="12191695" cy="3429000"/>
          </a:xfrm>
          <a:prstGeom prst="rect">
            <a:avLst/>
          </a:prstGeom>
        </p:spPr>
      </p:pic>
      <p:sp>
        <p:nvSpPr>
          <p:cNvPr id="4" name="Shape 1"/>
          <p:cNvSpPr/>
          <p:nvPr/>
        </p:nvSpPr>
        <p:spPr>
          <a:xfrm>
            <a:off x="0" y="2141525"/>
            <a:ext cx="12191695" cy="1295705"/>
          </a:xfrm>
          <a:prstGeom prst="rect">
            <a:avLst/>
          </a:prstGeom>
          <a:solidFill>
            <a:srgbClr val="0F2C5C">
              <a:alpha val="80000"/>
            </a:srgbClr>
          </a:solidFill>
          <a:ln/>
        </p:spPr>
        <p:txBody>
          <a:bodyPr/>
          <a:lstStyle/>
          <a:p>
            <a:endParaRPr lang="ja-JP" altLang="en-US">
              <a:latin typeface="メイリオ" panose="020B0604030504040204" pitchFamily="50" charset="-128"/>
              <a:ea typeface="メイリオ" panose="020B0604030504040204" pitchFamily="50" charset="-128"/>
            </a:endParaRPr>
          </a:p>
        </p:txBody>
      </p:sp>
      <p:sp>
        <p:nvSpPr>
          <p:cNvPr id="5" name="Text 2"/>
          <p:cNvSpPr txBox="1"/>
          <p:nvPr/>
        </p:nvSpPr>
        <p:spPr>
          <a:xfrm>
            <a:off x="571500" y="2379269"/>
            <a:ext cx="2667305" cy="495605"/>
          </a:xfrm>
          <a:prstGeom prst="rect">
            <a:avLst/>
          </a:prstGeom>
          <a:noFill/>
          <a:ln/>
        </p:spPr>
        <p:txBody>
          <a:bodyPr wrap="square" lIns="0" tIns="0" rIns="0" bIns="0" rtlCol="0" anchor="ctr"/>
          <a:lstStyle/>
          <a:p>
            <a:pPr marL="0" indent="0" algn="l">
              <a:buNone/>
            </a:pPr>
            <a:r>
              <a:rPr lang="en-US" sz="2700" b="1" dirty="0">
                <a:solidFill>
                  <a:srgbClr val="FFFFFF"/>
                </a:solidFill>
                <a:latin typeface="メイリオ" panose="020B0604030504040204" pitchFamily="50" charset="-128"/>
                <a:ea typeface="メイリオ" panose="020B0604030504040204" pitchFamily="50" charset="-128"/>
                <a:cs typeface="Noto Sans JP" pitchFamily="34" charset="-120"/>
              </a:rPr>
              <a:t>さくら運動公園</a:t>
            </a:r>
            <a:endParaRPr lang="en-US" sz="2700" dirty="0">
              <a:latin typeface="メイリオ" panose="020B0604030504040204" pitchFamily="50" charset="-128"/>
              <a:ea typeface="メイリオ" panose="020B0604030504040204" pitchFamily="50" charset="-128"/>
            </a:endParaRPr>
          </a:p>
        </p:txBody>
      </p:sp>
      <p:sp>
        <p:nvSpPr>
          <p:cNvPr id="6" name="Text 3"/>
          <p:cNvSpPr txBox="1"/>
          <p:nvPr/>
        </p:nvSpPr>
        <p:spPr>
          <a:xfrm>
            <a:off x="571500" y="2950769"/>
            <a:ext cx="9387230" cy="247802"/>
          </a:xfrm>
          <a:prstGeom prst="rect">
            <a:avLst/>
          </a:prstGeom>
          <a:noFill/>
          <a:ln/>
        </p:spPr>
        <p:txBody>
          <a:bodyPr wrap="square" lIns="0" tIns="0" rIns="0" bIns="0" rtlCol="0" anchor="ctr"/>
          <a:lstStyle/>
          <a:p>
            <a:pPr marL="0" indent="0" algn="l">
              <a:buNone/>
            </a:pPr>
            <a:r>
              <a:rPr lang="en-US" sz="1300" dirty="0">
                <a:solidFill>
                  <a:srgbClr val="FFFFFF"/>
                </a:solidFill>
                <a:latin typeface="メイリオ" panose="020B0604030504040204" pitchFamily="50" charset="-128"/>
                <a:ea typeface="メイリオ" panose="020B0604030504040204" pitchFamily="50" charset="-128"/>
                <a:cs typeface="Noto Sans JP" pitchFamily="34" charset="-120"/>
              </a:rPr>
              <a:t>市中心部に位置する総合スポーツ拠点。多様な施設が集積し、既存インフラを活用した効率的なドッグラン整備が可能。</a:t>
            </a:r>
            <a:endParaRPr lang="en-US" sz="1300" dirty="0">
              <a:latin typeface="メイリオ" panose="020B0604030504040204" pitchFamily="50" charset="-128"/>
              <a:ea typeface="メイリオ" panose="020B0604030504040204" pitchFamily="50" charset="-128"/>
            </a:endParaRPr>
          </a:p>
        </p:txBody>
      </p:sp>
      <p:sp>
        <p:nvSpPr>
          <p:cNvPr id="7" name="Shape 4"/>
          <p:cNvSpPr/>
          <p:nvPr/>
        </p:nvSpPr>
        <p:spPr>
          <a:xfrm>
            <a:off x="589999" y="3491179"/>
            <a:ext cx="5333695" cy="3130601"/>
          </a:xfrm>
          <a:prstGeom prst="roundRect">
            <a:avLst>
              <a:gd name="adj" fmla="val 281"/>
            </a:avLst>
          </a:prstGeom>
          <a:solidFill>
            <a:srgbClr val="F9F9F9"/>
          </a:solidFill>
          <a:ln/>
          <a:effectLst>
            <a:outerShdw blurRad="1016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pic>
        <p:nvPicPr>
          <p:cNvPr id="8" name="Image 1" descr="preencoded.png"/>
          <p:cNvPicPr>
            <a:picLocks noChangeAspect="1"/>
          </p:cNvPicPr>
          <p:nvPr/>
        </p:nvPicPr>
        <p:blipFill>
          <a:blip r:embed="rId4"/>
          <a:srcRect/>
          <a:stretch/>
        </p:blipFill>
        <p:spPr>
          <a:xfrm>
            <a:off x="857707" y="3533546"/>
            <a:ext cx="190195" cy="190195"/>
          </a:xfrm>
          <a:prstGeom prst="rect">
            <a:avLst/>
          </a:prstGeom>
        </p:spPr>
      </p:pic>
      <p:sp>
        <p:nvSpPr>
          <p:cNvPr id="9" name="Text 5"/>
          <p:cNvSpPr txBox="1"/>
          <p:nvPr/>
        </p:nvSpPr>
        <p:spPr>
          <a:xfrm>
            <a:off x="1076038" y="3514134"/>
            <a:ext cx="1095451" cy="277063"/>
          </a:xfrm>
          <a:prstGeom prst="rect">
            <a:avLst/>
          </a:prstGeom>
          <a:noFill/>
          <a:ln/>
        </p:spPr>
        <p:txBody>
          <a:bodyPr wrap="square" lIns="0" tIns="0" rIns="0" bIns="0" rtlCol="0" anchor="ctr"/>
          <a:lstStyle/>
          <a:p>
            <a:pPr marL="0" indent="0" algn="l">
              <a:buNone/>
            </a:pPr>
            <a:r>
              <a:rPr lang="en-US" sz="1500" b="1" dirty="0">
                <a:solidFill>
                  <a:srgbClr val="0F2C5C"/>
                </a:solidFill>
                <a:latin typeface="メイリオ" panose="020B0604030504040204" pitchFamily="50" charset="-128"/>
                <a:ea typeface="メイリオ" panose="020B0604030504040204" pitchFamily="50" charset="-128"/>
                <a:cs typeface="Noto Sans JP" pitchFamily="34" charset="-120"/>
              </a:rPr>
              <a:t>主要データ</a:t>
            </a:r>
            <a:endParaRPr lang="en-US" sz="1500" dirty="0">
              <a:latin typeface="メイリオ" panose="020B0604030504040204" pitchFamily="50" charset="-128"/>
              <a:ea typeface="メイリオ" panose="020B0604030504040204" pitchFamily="50" charset="-128"/>
            </a:endParaRPr>
          </a:p>
        </p:txBody>
      </p:sp>
      <p:pic>
        <p:nvPicPr>
          <p:cNvPr id="10" name="Image 2" descr="preencoded.png"/>
          <p:cNvPicPr>
            <a:picLocks noChangeAspect="1"/>
          </p:cNvPicPr>
          <p:nvPr/>
        </p:nvPicPr>
        <p:blipFill>
          <a:blip r:embed="rId5"/>
          <a:srcRect l="-1773" r="-1773"/>
          <a:stretch/>
        </p:blipFill>
        <p:spPr>
          <a:xfrm>
            <a:off x="905256" y="4031894"/>
            <a:ext cx="133502" cy="171907"/>
          </a:xfrm>
          <a:prstGeom prst="rect">
            <a:avLst/>
          </a:prstGeom>
        </p:spPr>
      </p:pic>
      <p:sp>
        <p:nvSpPr>
          <p:cNvPr id="11" name="Text 6"/>
          <p:cNvSpPr txBox="1"/>
          <p:nvPr/>
        </p:nvSpPr>
        <p:spPr>
          <a:xfrm>
            <a:off x="1200607" y="3962400"/>
            <a:ext cx="500177"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所在地</a:t>
            </a:r>
            <a:endParaRPr lang="en-US" sz="1000" dirty="0">
              <a:latin typeface="メイリオ" panose="020B0604030504040204" pitchFamily="50" charset="-128"/>
              <a:ea typeface="メイリオ" panose="020B0604030504040204" pitchFamily="50" charset="-128"/>
            </a:endParaRPr>
          </a:p>
        </p:txBody>
      </p:sp>
      <p:sp>
        <p:nvSpPr>
          <p:cNvPr id="12" name="Text 7"/>
          <p:cNvSpPr txBox="1"/>
          <p:nvPr/>
        </p:nvSpPr>
        <p:spPr>
          <a:xfrm>
            <a:off x="1200607" y="4181856"/>
            <a:ext cx="1191463"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つくば市流星台</a:t>
            </a:r>
            <a:endParaRPr lang="en-US" sz="1200" dirty="0">
              <a:latin typeface="メイリオ" panose="020B0604030504040204" pitchFamily="50" charset="-128"/>
              <a:ea typeface="メイリオ" panose="020B0604030504040204" pitchFamily="50" charset="-128"/>
            </a:endParaRPr>
          </a:p>
        </p:txBody>
      </p:sp>
      <p:pic>
        <p:nvPicPr>
          <p:cNvPr id="13" name="Image 3" descr="preencoded.png"/>
          <p:cNvPicPr>
            <a:picLocks noChangeAspect="1"/>
          </p:cNvPicPr>
          <p:nvPr/>
        </p:nvPicPr>
        <p:blipFill>
          <a:blip r:embed="rId6"/>
          <a:srcRect l="-1773" r="-1773"/>
          <a:stretch/>
        </p:blipFill>
        <p:spPr>
          <a:xfrm>
            <a:off x="905256" y="4631741"/>
            <a:ext cx="133502" cy="171907"/>
          </a:xfrm>
          <a:prstGeom prst="rect">
            <a:avLst/>
          </a:prstGeom>
        </p:spPr>
      </p:pic>
      <p:sp>
        <p:nvSpPr>
          <p:cNvPr id="14" name="Text 8"/>
          <p:cNvSpPr txBox="1"/>
          <p:nvPr/>
        </p:nvSpPr>
        <p:spPr>
          <a:xfrm>
            <a:off x="1200607" y="4562246"/>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主な施設</a:t>
            </a:r>
            <a:endParaRPr lang="en-US" sz="1000" dirty="0">
              <a:latin typeface="メイリオ" panose="020B0604030504040204" pitchFamily="50" charset="-128"/>
              <a:ea typeface="メイリオ" panose="020B0604030504040204" pitchFamily="50" charset="-128"/>
            </a:endParaRPr>
          </a:p>
        </p:txBody>
      </p:sp>
      <p:sp>
        <p:nvSpPr>
          <p:cNvPr id="15" name="Text 9"/>
          <p:cNvSpPr txBox="1"/>
          <p:nvPr/>
        </p:nvSpPr>
        <p:spPr>
          <a:xfrm>
            <a:off x="1200607" y="4781702"/>
            <a:ext cx="4467758" cy="4572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野球場（ナイター照明付）／テニスコート（クレー3面・全天候型2面、ナイター可）／体育館／自由広場／遊具</a:t>
            </a:r>
            <a:endParaRPr lang="en-US" sz="1200" dirty="0">
              <a:latin typeface="メイリオ" panose="020B0604030504040204" pitchFamily="50" charset="-128"/>
              <a:ea typeface="メイリオ" panose="020B0604030504040204" pitchFamily="50" charset="-128"/>
            </a:endParaRPr>
          </a:p>
        </p:txBody>
      </p:sp>
      <p:pic>
        <p:nvPicPr>
          <p:cNvPr id="16" name="Image 4" descr="preencoded.png"/>
          <p:cNvPicPr>
            <a:picLocks noChangeAspect="1"/>
          </p:cNvPicPr>
          <p:nvPr/>
        </p:nvPicPr>
        <p:blipFill>
          <a:blip r:embed="rId7"/>
          <a:srcRect/>
          <a:stretch/>
        </p:blipFill>
        <p:spPr>
          <a:xfrm>
            <a:off x="886054" y="5460187"/>
            <a:ext cx="171907" cy="171907"/>
          </a:xfrm>
          <a:prstGeom prst="rect">
            <a:avLst/>
          </a:prstGeom>
        </p:spPr>
      </p:pic>
      <p:sp>
        <p:nvSpPr>
          <p:cNvPr id="17" name="Text 10"/>
          <p:cNvSpPr txBox="1"/>
          <p:nvPr/>
        </p:nvSpPr>
        <p:spPr>
          <a:xfrm>
            <a:off x="1200607" y="5391607"/>
            <a:ext cx="1081735"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アクセス/駐車場</a:t>
            </a:r>
            <a:endParaRPr lang="en-US" sz="1000" dirty="0">
              <a:latin typeface="メイリオ" panose="020B0604030504040204" pitchFamily="50" charset="-128"/>
              <a:ea typeface="メイリオ" panose="020B0604030504040204" pitchFamily="50" charset="-128"/>
            </a:endParaRPr>
          </a:p>
        </p:txBody>
      </p:sp>
      <p:sp>
        <p:nvSpPr>
          <p:cNvPr id="18" name="Text 11"/>
          <p:cNvSpPr txBox="1"/>
          <p:nvPr/>
        </p:nvSpPr>
        <p:spPr>
          <a:xfrm>
            <a:off x="1200607" y="5610149"/>
            <a:ext cx="2857500"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市中心部からアクセス良好、駐車場完備</a:t>
            </a:r>
            <a:endParaRPr lang="en-US" sz="1200" dirty="0">
              <a:latin typeface="メイリオ" panose="020B0604030504040204" pitchFamily="50" charset="-128"/>
              <a:ea typeface="メイリオ" panose="020B0604030504040204" pitchFamily="50" charset="-128"/>
            </a:endParaRPr>
          </a:p>
        </p:txBody>
      </p:sp>
      <p:pic>
        <p:nvPicPr>
          <p:cNvPr id="19" name="Image 5" descr="preencoded.png"/>
          <p:cNvPicPr>
            <a:picLocks noChangeAspect="1"/>
          </p:cNvPicPr>
          <p:nvPr/>
        </p:nvPicPr>
        <p:blipFill>
          <a:blip r:embed="rId8"/>
          <a:srcRect l="-760" r="-760"/>
          <a:stretch/>
        </p:blipFill>
        <p:spPr>
          <a:xfrm>
            <a:off x="895198" y="6060034"/>
            <a:ext cx="152705" cy="171907"/>
          </a:xfrm>
          <a:prstGeom prst="rect">
            <a:avLst/>
          </a:prstGeom>
        </p:spPr>
      </p:pic>
      <p:sp>
        <p:nvSpPr>
          <p:cNvPr id="20" name="Text 12"/>
          <p:cNvSpPr txBox="1"/>
          <p:nvPr/>
        </p:nvSpPr>
        <p:spPr>
          <a:xfrm>
            <a:off x="1200607" y="5991454"/>
            <a:ext cx="6336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周辺環境</a:t>
            </a:r>
            <a:endParaRPr lang="en-US" sz="1000" dirty="0">
              <a:latin typeface="メイリオ" panose="020B0604030504040204" pitchFamily="50" charset="-128"/>
              <a:ea typeface="メイリオ" panose="020B0604030504040204" pitchFamily="50" charset="-128"/>
            </a:endParaRPr>
          </a:p>
        </p:txBody>
      </p:sp>
      <p:sp>
        <p:nvSpPr>
          <p:cNvPr id="21" name="Text 13"/>
          <p:cNvSpPr txBox="1"/>
          <p:nvPr/>
        </p:nvSpPr>
        <p:spPr>
          <a:xfrm>
            <a:off x="1200607" y="6209995"/>
            <a:ext cx="3620110"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学園線沿いの複合スポーツ拠点、既存利用実績あり</a:t>
            </a:r>
            <a:endParaRPr lang="en-US" sz="1200" dirty="0">
              <a:latin typeface="メイリオ" panose="020B0604030504040204" pitchFamily="50" charset="-128"/>
              <a:ea typeface="メイリオ" panose="020B0604030504040204" pitchFamily="50" charset="-128"/>
            </a:endParaRPr>
          </a:p>
        </p:txBody>
      </p:sp>
      <p:sp>
        <p:nvSpPr>
          <p:cNvPr id="22" name="Shape 14"/>
          <p:cNvSpPr/>
          <p:nvPr/>
        </p:nvSpPr>
        <p:spPr>
          <a:xfrm>
            <a:off x="6286500" y="3488360"/>
            <a:ext cx="5333695" cy="3130601"/>
          </a:xfrm>
          <a:prstGeom prst="roundRect">
            <a:avLst>
              <a:gd name="adj" fmla="val 281"/>
            </a:avLst>
          </a:prstGeom>
          <a:solidFill>
            <a:srgbClr val="F9F9F9"/>
          </a:solidFill>
          <a:ln/>
          <a:effectLst>
            <a:outerShdw blurRad="101600" dist="25400" dir="5400000" algn="bl" rotWithShape="0">
              <a:srgbClr val="000000">
                <a:alpha val="5000"/>
              </a:srgbClr>
            </a:outerShdw>
          </a:effectLst>
        </p:spPr>
        <p:txBody>
          <a:bodyPr/>
          <a:lstStyle/>
          <a:p>
            <a:endParaRPr lang="ja-JP" altLang="en-US">
              <a:latin typeface="メイリオ" panose="020B0604030504040204" pitchFamily="50" charset="-128"/>
              <a:ea typeface="メイリオ" panose="020B0604030504040204" pitchFamily="50" charset="-128"/>
            </a:endParaRPr>
          </a:p>
        </p:txBody>
      </p:sp>
      <p:pic>
        <p:nvPicPr>
          <p:cNvPr id="23" name="Image 6" descr="preencoded.png"/>
          <p:cNvPicPr>
            <a:picLocks noChangeAspect="1"/>
          </p:cNvPicPr>
          <p:nvPr/>
        </p:nvPicPr>
        <p:blipFill>
          <a:blip r:embed="rId9"/>
          <a:srcRect l="-1282" r="-1282"/>
          <a:stretch/>
        </p:blipFill>
        <p:spPr>
          <a:xfrm>
            <a:off x="6572707" y="3533546"/>
            <a:ext cx="219456" cy="190195"/>
          </a:xfrm>
          <a:prstGeom prst="rect">
            <a:avLst/>
          </a:prstGeom>
        </p:spPr>
      </p:pic>
      <p:sp>
        <p:nvSpPr>
          <p:cNvPr id="24" name="Text 15"/>
          <p:cNvSpPr txBox="1"/>
          <p:nvPr/>
        </p:nvSpPr>
        <p:spPr>
          <a:xfrm>
            <a:off x="6833453" y="3528202"/>
            <a:ext cx="1666951" cy="277063"/>
          </a:xfrm>
          <a:prstGeom prst="rect">
            <a:avLst/>
          </a:prstGeom>
          <a:noFill/>
          <a:ln/>
        </p:spPr>
        <p:txBody>
          <a:bodyPr wrap="square" lIns="0" tIns="0" rIns="0" bIns="0" rtlCol="0" anchor="ctr"/>
          <a:lstStyle/>
          <a:p>
            <a:pPr marL="0" indent="0" algn="l">
              <a:buNone/>
            </a:pPr>
            <a:r>
              <a:rPr lang="en-US" sz="1500" b="1" dirty="0">
                <a:solidFill>
                  <a:srgbClr val="0F2C5C"/>
                </a:solidFill>
                <a:latin typeface="メイリオ" panose="020B0604030504040204" pitchFamily="50" charset="-128"/>
                <a:ea typeface="メイリオ" panose="020B0604030504040204" pitchFamily="50" charset="-128"/>
                <a:cs typeface="Noto Sans JP" pitchFamily="34" charset="-120"/>
              </a:rPr>
              <a:t>特徴・ハイライト</a:t>
            </a:r>
            <a:endParaRPr lang="en-US" sz="1500" dirty="0">
              <a:latin typeface="メイリオ" panose="020B0604030504040204" pitchFamily="50" charset="-128"/>
              <a:ea typeface="メイリオ" panose="020B0604030504040204" pitchFamily="50" charset="-128"/>
            </a:endParaRPr>
          </a:p>
        </p:txBody>
      </p:sp>
      <p:pic>
        <p:nvPicPr>
          <p:cNvPr id="25" name="Image 7" descr="preencoded.png"/>
          <p:cNvPicPr>
            <a:picLocks noChangeAspect="1"/>
          </p:cNvPicPr>
          <p:nvPr/>
        </p:nvPicPr>
        <p:blipFill>
          <a:blip r:embed="rId10"/>
          <a:srcRect/>
          <a:stretch/>
        </p:blipFill>
        <p:spPr>
          <a:xfrm>
            <a:off x="6601054" y="4031894"/>
            <a:ext cx="171907" cy="171907"/>
          </a:xfrm>
          <a:prstGeom prst="rect">
            <a:avLst/>
          </a:prstGeom>
        </p:spPr>
      </p:pic>
      <p:sp>
        <p:nvSpPr>
          <p:cNvPr id="26" name="Text 16"/>
          <p:cNvSpPr txBox="1"/>
          <p:nvPr/>
        </p:nvSpPr>
        <p:spPr>
          <a:xfrm>
            <a:off x="6915607" y="4018672"/>
            <a:ext cx="4077310"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スポーツ施設が集積し、イベント連携もしやすい総合拠点</a:t>
            </a:r>
            <a:endParaRPr lang="en-US" sz="1200" dirty="0">
              <a:latin typeface="メイリオ" panose="020B0604030504040204" pitchFamily="50" charset="-128"/>
              <a:ea typeface="メイリオ" panose="020B0604030504040204" pitchFamily="50" charset="-128"/>
            </a:endParaRPr>
          </a:p>
        </p:txBody>
      </p:sp>
      <p:pic>
        <p:nvPicPr>
          <p:cNvPr id="27" name="Image 8" descr="preencoded.png"/>
          <p:cNvPicPr>
            <a:picLocks noChangeAspect="1"/>
          </p:cNvPicPr>
          <p:nvPr/>
        </p:nvPicPr>
        <p:blipFill>
          <a:blip r:embed="rId10"/>
          <a:srcRect/>
          <a:stretch/>
        </p:blipFill>
        <p:spPr>
          <a:xfrm>
            <a:off x="6601054" y="4459834"/>
            <a:ext cx="171907" cy="171907"/>
          </a:xfrm>
          <a:prstGeom prst="rect">
            <a:avLst/>
          </a:prstGeom>
        </p:spPr>
      </p:pic>
      <p:sp>
        <p:nvSpPr>
          <p:cNvPr id="28" name="Text 17"/>
          <p:cNvSpPr txBox="1"/>
          <p:nvPr/>
        </p:nvSpPr>
        <p:spPr>
          <a:xfrm>
            <a:off x="6915607" y="4447526"/>
            <a:ext cx="4086454"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中心部近接で来訪性が高く、計画初期の立ち上げに適する</a:t>
            </a:r>
            <a:endParaRPr lang="en-US" sz="1200" dirty="0">
              <a:latin typeface="メイリオ" panose="020B0604030504040204" pitchFamily="50" charset="-128"/>
              <a:ea typeface="メイリオ" panose="020B0604030504040204" pitchFamily="50" charset="-128"/>
            </a:endParaRPr>
          </a:p>
        </p:txBody>
      </p:sp>
      <p:pic>
        <p:nvPicPr>
          <p:cNvPr id="29" name="Image 9" descr="preencoded.png"/>
          <p:cNvPicPr>
            <a:picLocks noChangeAspect="1"/>
          </p:cNvPicPr>
          <p:nvPr/>
        </p:nvPicPr>
        <p:blipFill>
          <a:blip r:embed="rId10"/>
          <a:srcRect/>
          <a:stretch/>
        </p:blipFill>
        <p:spPr>
          <a:xfrm>
            <a:off x="6601054" y="4888687"/>
            <a:ext cx="171907" cy="171907"/>
          </a:xfrm>
          <a:prstGeom prst="rect">
            <a:avLst/>
          </a:prstGeom>
        </p:spPr>
      </p:pic>
      <p:sp>
        <p:nvSpPr>
          <p:cNvPr id="30" name="Text 18"/>
          <p:cNvSpPr txBox="1"/>
          <p:nvPr/>
        </p:nvSpPr>
        <p:spPr>
          <a:xfrm>
            <a:off x="6915607" y="4876379"/>
            <a:ext cx="4381805"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既存の駐車場・照明などインフラ活用で整備コスト抑制が期待</a:t>
            </a:r>
            <a:endParaRPr lang="en-US" sz="1200" dirty="0">
              <a:latin typeface="メイリオ" panose="020B0604030504040204" pitchFamily="50" charset="-128"/>
              <a:ea typeface="メイリオ" panose="020B0604030504040204" pitchFamily="50" charset="-128"/>
            </a:endParaRPr>
          </a:p>
        </p:txBody>
      </p:sp>
      <p:pic>
        <p:nvPicPr>
          <p:cNvPr id="31" name="Image 10" descr="preencoded.png"/>
          <p:cNvPicPr>
            <a:picLocks noChangeAspect="1"/>
          </p:cNvPicPr>
          <p:nvPr/>
        </p:nvPicPr>
        <p:blipFill>
          <a:blip r:embed="rId10"/>
          <a:srcRect/>
          <a:stretch/>
        </p:blipFill>
        <p:spPr>
          <a:xfrm>
            <a:off x="6601054" y="5317541"/>
            <a:ext cx="171907" cy="171907"/>
          </a:xfrm>
          <a:prstGeom prst="rect">
            <a:avLst/>
          </a:prstGeom>
        </p:spPr>
      </p:pic>
      <p:sp>
        <p:nvSpPr>
          <p:cNvPr id="32" name="Text 19"/>
          <p:cNvSpPr txBox="1"/>
          <p:nvPr/>
        </p:nvSpPr>
        <p:spPr>
          <a:xfrm>
            <a:off x="6915607" y="5304318"/>
            <a:ext cx="3781958" cy="228600"/>
          </a:xfrm>
          <a:prstGeom prst="rect">
            <a:avLst/>
          </a:prstGeom>
          <a:noFill/>
          <a:ln/>
        </p:spPr>
        <p:txBody>
          <a:bodyPr wrap="square" lIns="0" tIns="0" rIns="0" bIns="0" rtlCol="0" anchor="ctr"/>
          <a:lstStyle/>
          <a:p>
            <a:pPr marL="0" indent="0" algn="l">
              <a:buNone/>
            </a:pPr>
            <a:r>
              <a:rPr lang="en-US" sz="1200" dirty="0">
                <a:solidFill>
                  <a:srgbClr val="333333"/>
                </a:solidFill>
                <a:latin typeface="メイリオ" panose="020B0604030504040204" pitchFamily="50" charset="-128"/>
                <a:ea typeface="メイリオ" panose="020B0604030504040204" pitchFamily="50" charset="-128"/>
                <a:cs typeface="Noto Sans JP" pitchFamily="34" charset="-120"/>
              </a:rPr>
              <a:t>近隣への配慮（混雑・動線設計）で満足度向上が可能</a:t>
            </a:r>
            <a:endParaRPr lang="en-US" sz="1200" dirty="0">
              <a:latin typeface="メイリオ" panose="020B0604030504040204" pitchFamily="50" charset="-128"/>
              <a:ea typeface="メイリオ" panose="020B0604030504040204" pitchFamily="50" charset="-128"/>
            </a:endParaRPr>
          </a:p>
        </p:txBody>
      </p:sp>
      <p:sp>
        <p:nvSpPr>
          <p:cNvPr id="33" name="Text 20"/>
          <p:cNvSpPr txBox="1"/>
          <p:nvPr/>
        </p:nvSpPr>
        <p:spPr>
          <a:xfrm>
            <a:off x="571500" y="6467932"/>
            <a:ext cx="6344107" cy="162763"/>
          </a:xfrm>
          <a:prstGeom prst="rect">
            <a:avLst/>
          </a:prstGeom>
          <a:noFill/>
          <a:ln/>
        </p:spPr>
        <p:txBody>
          <a:bodyPr wrap="square" lIns="0" tIns="0" rIns="0" bIns="0" rtlCol="0" anchor="ctr"/>
          <a:lstStyle/>
          <a:p>
            <a:pPr marL="0" indent="0" algn="l">
              <a:buNone/>
            </a:pPr>
            <a:r>
              <a:rPr lang="en-US" sz="900" i="1" dirty="0">
                <a:solidFill>
                  <a:srgbClr val="888888"/>
                </a:solidFill>
                <a:latin typeface="メイリオ" panose="020B0604030504040204" pitchFamily="50" charset="-128"/>
                <a:ea typeface="メイリオ" panose="020B0604030504040204" pitchFamily="50" charset="-128"/>
                <a:cs typeface="Noto Sans JP" pitchFamily="34" charset="-120"/>
              </a:rPr>
              <a:t>出典（参考）: 茨城アストロプラネッツ スタジアムガイド｜https://www.ibaraki-planets.jp/stadium/tsukuba/index.html</a:t>
            </a:r>
            <a:endParaRPr lang="en-US" sz="900" dirty="0">
              <a:latin typeface="メイリオ" panose="020B0604030504040204" pitchFamily="50" charset="-128"/>
              <a:ea typeface="メイリオ" panose="020B0604030504040204" pitchFamily="50" charset="-128"/>
            </a:endParaRPr>
          </a:p>
        </p:txBody>
      </p:sp>
      <p:sp>
        <p:nvSpPr>
          <p:cNvPr id="34" name="Text 21"/>
          <p:cNvSpPr txBox="1"/>
          <p:nvPr/>
        </p:nvSpPr>
        <p:spPr>
          <a:xfrm>
            <a:off x="11546129" y="6429451"/>
            <a:ext cx="176479" cy="191110"/>
          </a:xfrm>
          <a:prstGeom prst="rect">
            <a:avLst/>
          </a:prstGeom>
          <a:noFill/>
          <a:ln/>
        </p:spPr>
        <p:txBody>
          <a:bodyPr wrap="square" lIns="0" tIns="0" rIns="0" bIns="0" rtlCol="0" anchor="ctr"/>
          <a:lstStyle/>
          <a:p>
            <a:pPr marL="0" indent="0" algn="l">
              <a:buNone/>
            </a:pPr>
            <a:r>
              <a:rPr lang="en-US" sz="1000" dirty="0">
                <a:solidFill>
                  <a:srgbClr val="5A5A5A"/>
                </a:solidFill>
                <a:latin typeface="メイリオ" panose="020B0604030504040204" pitchFamily="50" charset="-128"/>
                <a:ea typeface="メイリオ" panose="020B0604030504040204" pitchFamily="50" charset="-128"/>
                <a:cs typeface="Noto Sans JP" pitchFamily="34" charset="-120"/>
              </a:rPr>
              <a:t>9</a:t>
            </a:r>
            <a:endParaRPr lang="en-US" sz="1000" dirty="0">
              <a:latin typeface="メイリオ" panose="020B0604030504040204" pitchFamily="50" charset="-128"/>
              <a:ea typeface="メイリオ" panose="020B0604030504040204" pitchFamily="50" charset="-128"/>
            </a:endParaRPr>
          </a:p>
        </p:txBody>
      </p:sp>
      <p:sp>
        <p:nvSpPr>
          <p:cNvPr id="35" name="Shape 22"/>
          <p:cNvSpPr/>
          <p:nvPr/>
        </p:nvSpPr>
        <p:spPr>
          <a:xfrm>
            <a:off x="0" y="6781495"/>
            <a:ext cx="12191695" cy="75895"/>
          </a:xfrm>
          <a:prstGeom prst="rect">
            <a:avLst/>
          </a:prstGeom>
          <a:solidFill>
            <a:srgbClr val="0F2C5C"/>
          </a:solidFill>
          <a:ln/>
        </p:spPr>
        <p:txBody>
          <a:bodyPr/>
          <a:lstStyle/>
          <a:p>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2213</Words>
  <Application>Microsoft Office PowerPoint</Application>
  <PresentationFormat>ワイド画面</PresentationFormat>
  <Paragraphs>529</Paragraphs>
  <Slides>21</Slides>
  <Notes>21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Noto Sans JP</vt:lpstr>
      <vt:lpstr>メイリオ</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2026-01-06T05:38:12Z</dcterms:created>
  <dcterms:modified xsi:type="dcterms:W3CDTF">2026-01-06T05:38:45Z</dcterms:modified>
</cp:coreProperties>
</file>